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67"/>
  </p:notesMasterIdLst>
  <p:sldIdLst>
    <p:sldId id="330" r:id="rId2"/>
    <p:sldId id="773" r:id="rId3"/>
    <p:sldId id="774" r:id="rId4"/>
    <p:sldId id="778" r:id="rId5"/>
    <p:sldId id="375" r:id="rId6"/>
    <p:sldId id="775" r:id="rId7"/>
    <p:sldId id="426" r:id="rId8"/>
    <p:sldId id="603" r:id="rId9"/>
    <p:sldId id="604" r:id="rId10"/>
    <p:sldId id="608" r:id="rId11"/>
    <p:sldId id="605" r:id="rId12"/>
    <p:sldId id="607" r:id="rId13"/>
    <p:sldId id="606" r:id="rId14"/>
    <p:sldId id="609" r:id="rId15"/>
    <p:sldId id="610" r:id="rId16"/>
    <p:sldId id="611" r:id="rId17"/>
    <p:sldId id="612" r:id="rId18"/>
    <p:sldId id="613" r:id="rId19"/>
    <p:sldId id="628" r:id="rId20"/>
    <p:sldId id="615" r:id="rId21"/>
    <p:sldId id="614" r:id="rId22"/>
    <p:sldId id="616" r:id="rId23"/>
    <p:sldId id="618" r:id="rId24"/>
    <p:sldId id="617" r:id="rId25"/>
    <p:sldId id="619" r:id="rId26"/>
    <p:sldId id="620" r:id="rId27"/>
    <p:sldId id="621" r:id="rId28"/>
    <p:sldId id="623" r:id="rId29"/>
    <p:sldId id="624" r:id="rId30"/>
    <p:sldId id="625" r:id="rId31"/>
    <p:sldId id="626" r:id="rId32"/>
    <p:sldId id="627" r:id="rId33"/>
    <p:sldId id="642" r:id="rId34"/>
    <p:sldId id="630" r:id="rId35"/>
    <p:sldId id="629" r:id="rId36"/>
    <p:sldId id="631" r:id="rId37"/>
    <p:sldId id="655" r:id="rId38"/>
    <p:sldId id="632" r:id="rId39"/>
    <p:sldId id="633" r:id="rId40"/>
    <p:sldId id="634" r:id="rId41"/>
    <p:sldId id="635" r:id="rId42"/>
    <p:sldId id="638" r:id="rId43"/>
    <p:sldId id="637" r:id="rId44"/>
    <p:sldId id="639" r:id="rId45"/>
    <p:sldId id="640" r:id="rId46"/>
    <p:sldId id="641" r:id="rId47"/>
    <p:sldId id="644" r:id="rId48"/>
    <p:sldId id="643" r:id="rId49"/>
    <p:sldId id="645" r:id="rId50"/>
    <p:sldId id="646" r:id="rId51"/>
    <p:sldId id="647" r:id="rId52"/>
    <p:sldId id="654" r:id="rId53"/>
    <p:sldId id="648" r:id="rId54"/>
    <p:sldId id="649" r:id="rId55"/>
    <p:sldId id="650" r:id="rId56"/>
    <p:sldId id="651" r:id="rId57"/>
    <p:sldId id="652" r:id="rId58"/>
    <p:sldId id="653" r:id="rId59"/>
    <p:sldId id="657" r:id="rId60"/>
    <p:sldId id="656" r:id="rId61"/>
    <p:sldId id="658" r:id="rId62"/>
    <p:sldId id="661" r:id="rId63"/>
    <p:sldId id="662" r:id="rId64"/>
    <p:sldId id="663" r:id="rId65"/>
    <p:sldId id="664" r:id="rId66"/>
    <p:sldId id="665" r:id="rId67"/>
    <p:sldId id="666" r:id="rId68"/>
    <p:sldId id="667" r:id="rId69"/>
    <p:sldId id="668" r:id="rId70"/>
    <p:sldId id="669" r:id="rId71"/>
    <p:sldId id="672" r:id="rId72"/>
    <p:sldId id="670" r:id="rId73"/>
    <p:sldId id="673" r:id="rId74"/>
    <p:sldId id="674" r:id="rId75"/>
    <p:sldId id="675" r:id="rId76"/>
    <p:sldId id="677" r:id="rId77"/>
    <p:sldId id="676" r:id="rId78"/>
    <p:sldId id="678" r:id="rId79"/>
    <p:sldId id="680" r:id="rId80"/>
    <p:sldId id="679" r:id="rId81"/>
    <p:sldId id="776" r:id="rId82"/>
    <p:sldId id="681" r:id="rId83"/>
    <p:sldId id="682" r:id="rId84"/>
    <p:sldId id="777" r:id="rId85"/>
    <p:sldId id="683" r:id="rId86"/>
    <p:sldId id="684" r:id="rId87"/>
    <p:sldId id="685" r:id="rId88"/>
    <p:sldId id="686" r:id="rId89"/>
    <p:sldId id="688" r:id="rId90"/>
    <p:sldId id="687" r:id="rId91"/>
    <p:sldId id="690" r:id="rId92"/>
    <p:sldId id="693" r:id="rId93"/>
    <p:sldId id="691" r:id="rId94"/>
    <p:sldId id="692" r:id="rId95"/>
    <p:sldId id="694" r:id="rId96"/>
    <p:sldId id="695" r:id="rId97"/>
    <p:sldId id="696" r:id="rId98"/>
    <p:sldId id="698" r:id="rId99"/>
    <p:sldId id="697" r:id="rId100"/>
    <p:sldId id="699" r:id="rId101"/>
    <p:sldId id="700" r:id="rId102"/>
    <p:sldId id="701" r:id="rId103"/>
    <p:sldId id="711" r:id="rId104"/>
    <p:sldId id="702" r:id="rId105"/>
    <p:sldId id="712" r:id="rId106"/>
    <p:sldId id="703" r:id="rId107"/>
    <p:sldId id="713" r:id="rId108"/>
    <p:sldId id="704" r:id="rId109"/>
    <p:sldId id="705" r:id="rId110"/>
    <p:sldId id="706" r:id="rId111"/>
    <p:sldId id="707" r:id="rId112"/>
    <p:sldId id="717" r:id="rId113"/>
    <p:sldId id="716" r:id="rId114"/>
    <p:sldId id="714" r:id="rId115"/>
    <p:sldId id="718" r:id="rId116"/>
    <p:sldId id="719" r:id="rId117"/>
    <p:sldId id="720" r:id="rId118"/>
    <p:sldId id="721" r:id="rId119"/>
    <p:sldId id="723" r:id="rId120"/>
    <p:sldId id="724" r:id="rId121"/>
    <p:sldId id="725" r:id="rId122"/>
    <p:sldId id="726" r:id="rId123"/>
    <p:sldId id="727" r:id="rId124"/>
    <p:sldId id="729" r:id="rId125"/>
    <p:sldId id="736" r:id="rId126"/>
    <p:sldId id="737" r:id="rId127"/>
    <p:sldId id="742" r:id="rId128"/>
    <p:sldId id="741" r:id="rId129"/>
    <p:sldId id="738" r:id="rId130"/>
    <p:sldId id="739" r:id="rId131"/>
    <p:sldId id="731" r:id="rId132"/>
    <p:sldId id="730" r:id="rId133"/>
    <p:sldId id="743" r:id="rId134"/>
    <p:sldId id="744" r:id="rId135"/>
    <p:sldId id="752" r:id="rId136"/>
    <p:sldId id="747" r:id="rId137"/>
    <p:sldId id="749" r:id="rId138"/>
    <p:sldId id="750" r:id="rId139"/>
    <p:sldId id="733" r:id="rId140"/>
    <p:sldId id="732" r:id="rId141"/>
    <p:sldId id="753" r:id="rId142"/>
    <p:sldId id="754" r:id="rId143"/>
    <p:sldId id="755" r:id="rId144"/>
    <p:sldId id="756" r:id="rId145"/>
    <p:sldId id="757" r:id="rId146"/>
    <p:sldId id="758" r:id="rId147"/>
    <p:sldId id="759" r:id="rId148"/>
    <p:sldId id="760" r:id="rId149"/>
    <p:sldId id="761" r:id="rId150"/>
    <p:sldId id="735" r:id="rId151"/>
    <p:sldId id="734" r:id="rId152"/>
    <p:sldId id="762" r:id="rId153"/>
    <p:sldId id="763" r:id="rId154"/>
    <p:sldId id="764" r:id="rId155"/>
    <p:sldId id="765" r:id="rId156"/>
    <p:sldId id="766" r:id="rId157"/>
    <p:sldId id="768" r:id="rId158"/>
    <p:sldId id="767" r:id="rId159"/>
    <p:sldId id="769" r:id="rId160"/>
    <p:sldId id="770" r:id="rId161"/>
    <p:sldId id="771" r:id="rId162"/>
    <p:sldId id="772" r:id="rId163"/>
    <p:sldId id="600" r:id="rId164"/>
    <p:sldId id="601" r:id="rId165"/>
    <p:sldId id="602" r:id="rId16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BaVG1NyIX4oM0n1/nR4vrg==" hashData="+s1X87xEybnfZVhCTUnLES8N+IcXW1dHGmnyR9AiJlgfGDgCR6+vle8+qLgCCWnt9iylOmBABOYR2ExUQLyBIw=="/>
  <p:extLst>
    <p:ext uri="{521415D9-36F7-43E2-AB2F-B90AF26B5E84}">
      <p14:sectionLst xmlns:p14="http://schemas.microsoft.com/office/powerpoint/2010/main">
        <p14:section name="Chapter 4 Objectives" id="{7BD87CA5-A61D-4103-BD56-062A2E166110}">
          <p14:sldIdLst>
            <p14:sldId id="330"/>
            <p14:sldId id="773"/>
            <p14:sldId id="774"/>
            <p14:sldId id="778"/>
            <p14:sldId id="375"/>
          </p14:sldIdLst>
        </p14:section>
        <p14:section name="4.1. Motivations" id="{2686F981-7B87-4672-9667-FCEDE6AB57E2}">
          <p14:sldIdLst>
            <p14:sldId id="775"/>
            <p14:sldId id="426"/>
            <p14:sldId id="603"/>
            <p14:sldId id="604"/>
            <p14:sldId id="608"/>
            <p14:sldId id="605"/>
          </p14:sldIdLst>
        </p14:section>
        <p14:section name="4.2 Boolean Types, Values, and Expressions" id="{D3251DB4-F211-4F51-90C7-81D5748512AE}">
          <p14:sldIdLst>
            <p14:sldId id="607"/>
            <p14:sldId id="606"/>
            <p14:sldId id="609"/>
            <p14:sldId id="610"/>
            <p14:sldId id="611"/>
            <p14:sldId id="612"/>
            <p14:sldId id="613"/>
            <p14:sldId id="628"/>
          </p14:sldIdLst>
        </p14:section>
        <p14:section name="4.3. Generating Random Numbers" id="{3FF25D19-868F-462F-85BE-CE44086B87D0}">
          <p14:sldIdLst>
            <p14:sldId id="615"/>
            <p14:sldId id="614"/>
            <p14:sldId id="616"/>
            <p14:sldId id="618"/>
            <p14:sldId id="617"/>
            <p14:sldId id="619"/>
            <p14:sldId id="620"/>
            <p14:sldId id="621"/>
            <p14:sldId id="623"/>
            <p14:sldId id="624"/>
            <p14:sldId id="625"/>
            <p14:sldId id="626"/>
            <p14:sldId id="627"/>
            <p14:sldId id="642"/>
          </p14:sldIdLst>
        </p14:section>
        <p14:section name="4.4. if Statements" id="{F9526948-E9D3-471A-8F07-DD58A8891A75}">
          <p14:sldIdLst>
            <p14:sldId id="630"/>
            <p14:sldId id="629"/>
            <p14:sldId id="631"/>
            <p14:sldId id="655"/>
            <p14:sldId id="632"/>
            <p14:sldId id="633"/>
            <p14:sldId id="634"/>
            <p14:sldId id="635"/>
            <p14:sldId id="638"/>
            <p14:sldId id="637"/>
            <p14:sldId id="639"/>
            <p14:sldId id="640"/>
            <p14:sldId id="641"/>
          </p14:sldIdLst>
        </p14:section>
        <p14:section name="4.6. Two-Way if-else Statements" id="{14D4BCDB-C53A-4D2F-B6A9-FD3873B6F9B3}">
          <p14:sldIdLst>
            <p14:sldId id="644"/>
            <p14:sldId id="643"/>
            <p14:sldId id="645"/>
            <p14:sldId id="646"/>
            <p14:sldId id="647"/>
            <p14:sldId id="654"/>
            <p14:sldId id="648"/>
            <p14:sldId id="649"/>
            <p14:sldId id="650"/>
            <p14:sldId id="651"/>
            <p14:sldId id="652"/>
            <p14:sldId id="653"/>
          </p14:sldIdLst>
        </p14:section>
        <p14:section name="4.7. Nested if and Multi-Way if-elif-else" id="{2BA8E901-2894-4A71-AC72-64099BFC6D2A}">
          <p14:sldIdLst>
            <p14:sldId id="657"/>
            <p14:sldId id="656"/>
            <p14:sldId id="658"/>
            <p14:sldId id="661"/>
            <p14:sldId id="662"/>
            <p14:sldId id="663"/>
            <p14:sldId id="664"/>
            <p14:sldId id="665"/>
            <p14:sldId id="666"/>
            <p14:sldId id="667"/>
            <p14:sldId id="668"/>
            <p14:sldId id="669"/>
            <p14:sldId id="672"/>
            <p14:sldId id="670"/>
            <p14:sldId id="673"/>
            <p14:sldId id="674"/>
            <p14:sldId id="675"/>
            <p14:sldId id="677"/>
            <p14:sldId id="676"/>
            <p14:sldId id="678"/>
          </p14:sldIdLst>
        </p14:section>
        <p14:section name="4.8. Common Errors in Selection Statements" id="{14E21DED-287E-41ED-89C7-FF4D587B7E6B}">
          <p14:sldIdLst>
            <p14:sldId id="680"/>
            <p14:sldId id="679"/>
            <p14:sldId id="776"/>
            <p14:sldId id="681"/>
            <p14:sldId id="682"/>
            <p14:sldId id="777"/>
            <p14:sldId id="683"/>
            <p14:sldId id="684"/>
            <p14:sldId id="685"/>
            <p14:sldId id="686"/>
          </p14:sldIdLst>
        </p14:section>
        <p14:section name="4.9. Case Study: Computing Body Mass Index" id="{85CC1F23-086F-4C75-8636-AF34C92479F3}">
          <p14:sldIdLst>
            <p14:sldId id="688"/>
            <p14:sldId id="687"/>
            <p14:sldId id="690"/>
            <p14:sldId id="693"/>
            <p14:sldId id="691"/>
            <p14:sldId id="692"/>
            <p14:sldId id="694"/>
            <p14:sldId id="695"/>
            <p14:sldId id="696"/>
          </p14:sldIdLst>
        </p14:section>
        <p14:section name="4.11. Logical Operators" id="{28FA3971-C436-4322-98E4-197254C4027A}">
          <p14:sldIdLst>
            <p14:sldId id="698"/>
            <p14:sldId id="697"/>
            <p14:sldId id="699"/>
            <p14:sldId id="700"/>
            <p14:sldId id="701"/>
            <p14:sldId id="711"/>
            <p14:sldId id="702"/>
            <p14:sldId id="712"/>
            <p14:sldId id="703"/>
            <p14:sldId id="713"/>
            <p14:sldId id="704"/>
            <p14:sldId id="705"/>
            <p14:sldId id="706"/>
            <p14:sldId id="707"/>
            <p14:sldId id="717"/>
            <p14:sldId id="716"/>
            <p14:sldId id="714"/>
            <p14:sldId id="718"/>
            <p14:sldId id="719"/>
            <p14:sldId id="720"/>
            <p14:sldId id="721"/>
            <p14:sldId id="723"/>
            <p14:sldId id="724"/>
            <p14:sldId id="725"/>
            <p14:sldId id="726"/>
            <p14:sldId id="727"/>
          </p14:sldIdLst>
        </p14:section>
        <p14:section name="4.12. Case Study: Determining Leap Years" id="{35322D1E-ECBC-469E-93B0-FDE8587A91A3}">
          <p14:sldIdLst>
            <p14:sldId id="729"/>
            <p14:sldId id="736"/>
            <p14:sldId id="737"/>
            <p14:sldId id="742"/>
            <p14:sldId id="741"/>
            <p14:sldId id="738"/>
            <p14:sldId id="739"/>
          </p14:sldIdLst>
        </p14:section>
        <p14:section name="4.13. Case Study: Lottery" id="{C37C10FA-91EC-4EA3-821D-9CD5A76162AE}">
          <p14:sldIdLst>
            <p14:sldId id="731"/>
            <p14:sldId id="730"/>
            <p14:sldId id="743"/>
            <p14:sldId id="744"/>
            <p14:sldId id="752"/>
            <p14:sldId id="747"/>
            <p14:sldId id="749"/>
            <p14:sldId id="750"/>
          </p14:sldIdLst>
        </p14:section>
        <p14:section name="4.14. Conditional Expressions" id="{1B3277C3-ADAA-447E-A210-A166DF974266}">
          <p14:sldIdLst>
            <p14:sldId id="733"/>
            <p14:sldId id="732"/>
            <p14:sldId id="753"/>
            <p14:sldId id="754"/>
            <p14:sldId id="755"/>
            <p14:sldId id="756"/>
            <p14:sldId id="757"/>
            <p14:sldId id="758"/>
            <p14:sldId id="759"/>
            <p14:sldId id="760"/>
            <p14:sldId id="761"/>
          </p14:sldIdLst>
        </p14:section>
        <p14:section name="4.15. Operator Precedence and Associativity" id="{68F1F1BF-B6BD-4602-B17F-3704CE843526}">
          <p14:sldIdLst>
            <p14:sldId id="735"/>
            <p14:sldId id="734"/>
            <p14:sldId id="762"/>
            <p14:sldId id="763"/>
            <p14:sldId id="764"/>
            <p14:sldId id="765"/>
            <p14:sldId id="766"/>
          </p14:sldIdLst>
        </p14:section>
        <p14:section name="Debugging" id="{F84C3E6A-EDFA-4C36-9EFD-D2CFCF9EC3C8}">
          <p14:sldIdLst>
            <p14:sldId id="768"/>
            <p14:sldId id="767"/>
            <p14:sldId id="769"/>
            <p14:sldId id="770"/>
            <p14:sldId id="771"/>
            <p14:sldId id="772"/>
          </p14:sldIdLst>
        </p14:section>
        <p14:section name="End" id="{BE2791CC-2CA3-4B45-9CFE-DFBE39309C89}">
          <p14:sldIdLst>
            <p14:sldId id="600"/>
            <p14:sldId id="601"/>
            <p14:sldId id="60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72A42F"/>
    <a:srgbClr val="FFFFCC"/>
    <a:srgbClr val="2C1E18"/>
    <a:srgbClr val="D4EFFC"/>
    <a:srgbClr val="D9ECFF"/>
    <a:srgbClr val="CC6600"/>
    <a:srgbClr val="F3FFEF"/>
    <a:srgbClr val="3333FF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69" autoAdjust="0"/>
    <p:restoredTop sz="86061" autoAdjust="0"/>
  </p:normalViewPr>
  <p:slideViewPr>
    <p:cSldViewPr snapToGrid="0">
      <p:cViewPr varScale="1">
        <p:scale>
          <a:sx n="66" d="100"/>
          <a:sy n="66" d="100"/>
        </p:scale>
        <p:origin x="1836" y="72"/>
      </p:cViewPr>
      <p:guideLst/>
    </p:cSldViewPr>
  </p:slideViewPr>
  <p:notesTextViewPr>
    <p:cViewPr>
      <p:scale>
        <a:sx n="125" d="100"/>
        <a:sy n="12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38" Type="http://schemas.openxmlformats.org/officeDocument/2006/relationships/slide" Target="slides/slide137.xml"/><Relationship Id="rId154" Type="http://schemas.openxmlformats.org/officeDocument/2006/relationships/slide" Target="slides/slide153.xml"/><Relationship Id="rId159" Type="http://schemas.openxmlformats.org/officeDocument/2006/relationships/slide" Target="slides/slide158.xml"/><Relationship Id="rId170" Type="http://schemas.openxmlformats.org/officeDocument/2006/relationships/theme" Target="theme/theme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144" Type="http://schemas.openxmlformats.org/officeDocument/2006/relationships/slide" Target="slides/slide143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165" Type="http://schemas.openxmlformats.org/officeDocument/2006/relationships/slide" Target="slides/slide16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55" Type="http://schemas.openxmlformats.org/officeDocument/2006/relationships/slide" Target="slides/slide154.xml"/><Relationship Id="rId171" Type="http://schemas.openxmlformats.org/officeDocument/2006/relationships/tableStyles" Target="tableStyles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61" Type="http://schemas.openxmlformats.org/officeDocument/2006/relationships/slide" Target="slides/slide160.xml"/><Relationship Id="rId166" Type="http://schemas.openxmlformats.org/officeDocument/2006/relationships/slide" Target="slides/slide16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51" Type="http://schemas.openxmlformats.org/officeDocument/2006/relationships/slide" Target="slides/slide150.xml"/><Relationship Id="rId156" Type="http://schemas.openxmlformats.org/officeDocument/2006/relationships/slide" Target="slides/slide155.xml"/><Relationship Id="rId164" Type="http://schemas.openxmlformats.org/officeDocument/2006/relationships/slide" Target="slides/slide163.xml"/><Relationship Id="rId16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167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162" Type="http://schemas.openxmlformats.org/officeDocument/2006/relationships/slide" Target="slides/slide16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2D8536-CCD6-4506-AF9C-89FA36900E7D}" type="datetimeFigureOut">
              <a:rPr lang="en-US" smtClean="0"/>
              <a:t>1/5/2022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05864E-7A5F-48DE-85C4-A584977C81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010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7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8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0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6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7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0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2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3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5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6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7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8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9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AC9B6E0E-3217-4A19-A07B-3D01EE03876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1FDB8EE8-7C53-490C-9686-35338E0B09C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en-US" dirty="0"/>
              <a:t>By: Ahmad Tayeb (@ahmad_tayeb)</a:t>
            </a:r>
          </a:p>
          <a:p>
            <a:r>
              <a:rPr lang="en-US" altLang="en-US" dirty="0"/>
              <a:t>https://ajtayeb.kau.edu.sa</a:t>
            </a:r>
          </a:p>
          <a:p>
            <a:endParaRPr lang="en-US" altLang="en-US" dirty="0"/>
          </a:p>
          <a:p>
            <a:r>
              <a:rPr lang="en-US" altLang="en-US" dirty="0"/>
              <a:t>Last Update: 29/8/2020</a:t>
            </a:r>
          </a:p>
          <a:p>
            <a:r>
              <a:rPr lang="en-US" altLang="en-US" dirty="0"/>
              <a:t>Version 2.0</a:t>
            </a:r>
          </a:p>
          <a:p>
            <a:endParaRPr lang="en-US" altLang="en-US" dirty="0"/>
          </a:p>
          <a:p>
            <a:r>
              <a:rPr lang="en-US" altLang="en-US" dirty="0"/>
              <a:t>Textbook:</a:t>
            </a:r>
          </a:p>
          <a:p>
            <a:r>
              <a:rPr lang="en-US" altLang="en-US" dirty="0"/>
              <a:t>Introduction to Programming Using Python, By: Y. Daniel Liang 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bool(1)</a:t>
            </a:r>
          </a:p>
          <a:p>
            <a:endParaRPr lang="en-US" dirty="0"/>
          </a:p>
          <a:p>
            <a:r>
              <a:rPr lang="en-US" dirty="0"/>
              <a:t>bool(0)</a:t>
            </a:r>
          </a:p>
          <a:p>
            <a:endParaRPr lang="en-US" dirty="0"/>
          </a:p>
          <a:p>
            <a:r>
              <a:rPr lang="en-US" dirty="0"/>
              <a:t>bool(15)</a:t>
            </a:r>
          </a:p>
          <a:p>
            <a:endParaRPr lang="en-US" dirty="0"/>
          </a:p>
          <a:p>
            <a:r>
              <a:rPr lang="en-US" dirty="0"/>
              <a:t>bool(-20)</a:t>
            </a:r>
          </a:p>
          <a:p>
            <a:endParaRPr lang="en-US" dirty="0"/>
          </a:p>
          <a:p>
            <a:r>
              <a:rPr lang="en-US" dirty="0"/>
              <a:t>bool(10 + 10 - 20)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05864E-7A5F-48DE-85C4-A584977C811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1391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 = </a:t>
            </a:r>
            <a:r>
              <a:rPr lang="en-US" altLang="en-US" sz="1200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altLang="en-US" sz="1200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True</a:t>
            </a: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+ </a:t>
            </a:r>
            <a:r>
              <a:rPr lang="en-US" altLang="en-US" sz="1200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altLang="en-US" sz="1200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True</a:t>
            </a: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+ </a:t>
            </a:r>
            <a:r>
              <a:rPr lang="en-US" altLang="en-US" sz="1200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altLang="en-US" sz="1200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altLang="en-US" sz="1200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True</a:t>
            </a: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- </a:t>
            </a:r>
            <a:r>
              <a:rPr lang="en-US" altLang="en-US" sz="1200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altLang="en-US" sz="1200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True</a:t>
            </a: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))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 = </a:t>
            </a:r>
            <a:r>
              <a:rPr lang="en-US" altLang="en-US" sz="1200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altLang="en-US" sz="1200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True</a:t>
            </a: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* </a:t>
            </a:r>
            <a:r>
              <a:rPr lang="en-US" altLang="en-US" sz="1200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altLang="en-US" sz="1200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bool</a:t>
            </a: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altLang="en-US" sz="12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50</a:t>
            </a: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* </a:t>
            </a:r>
            <a:r>
              <a:rPr lang="en-US" altLang="en-US" sz="12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 = x + y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altLang="en-US" sz="1200" dirty="0">
                <a:solidFill>
                  <a:srgbClr val="0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"x = "</a:t>
            </a: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x)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altLang="en-US" sz="1200" dirty="0">
                <a:solidFill>
                  <a:srgbClr val="0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"y = "</a:t>
            </a: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y)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altLang="en-US" sz="1200" dirty="0">
                <a:solidFill>
                  <a:srgbClr val="0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"r = "</a:t>
            </a: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r)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altLang="en-US" sz="1200" dirty="0">
                <a:solidFill>
                  <a:srgbClr val="0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"bool(r) = "</a:t>
            </a: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altLang="en-US" sz="1200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bool</a:t>
            </a: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(r))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altLang="en-US" sz="1200" dirty="0">
                <a:solidFill>
                  <a:srgbClr val="0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"bool(r - r) = "</a:t>
            </a: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altLang="en-US" sz="1200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bool</a:t>
            </a: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(r - r))</a:t>
            </a:r>
            <a:endParaRPr lang="en-US" altLang="en-US" sz="1200" dirty="0">
              <a:latin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05864E-7A5F-48DE-85C4-A584977C811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2071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import </a:t>
            </a:r>
            <a:r>
              <a:rPr lang="en-US" altLang="en-US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random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 = </a:t>
            </a:r>
            <a:r>
              <a:rPr lang="en-US" altLang="en-US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random.randint</a:t>
            </a:r>
            <a:r>
              <a:rPr lang="en-US" altLang="en-US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altLang="en-US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altLang="en-US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altLang="en-US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9</a:t>
            </a:r>
            <a:r>
              <a:rPr lang="en-US" altLang="en-US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x could be 0,1,2,3,4,5,6,7,8, or 9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altLang="en-US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(x)</a:t>
            </a:r>
            <a:endParaRPr lang="en-US" altLang="en-US" dirty="0">
              <a:latin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05864E-7A5F-48DE-85C4-A584977C811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0155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# 0 – 9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import </a:t>
            </a:r>
            <a:r>
              <a:rPr lang="en-US" altLang="en-US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random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number = </a:t>
            </a:r>
            <a:r>
              <a:rPr lang="en-US" altLang="en-US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random.randint</a:t>
            </a:r>
            <a:r>
              <a:rPr lang="en-US" altLang="en-US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altLang="en-US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altLang="en-US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altLang="en-US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9</a:t>
            </a:r>
            <a:r>
              <a:rPr lang="en-US" altLang="en-US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altLang="en-US" dirty="0">
              <a:latin typeface="Arial" panose="020B0604020202020204" pitchFamily="34" charset="0"/>
            </a:endParaRPr>
          </a:p>
          <a:p>
            <a:endParaRPr lang="en-US" dirty="0"/>
          </a:p>
          <a:p>
            <a:r>
              <a:rPr lang="en-US" dirty="0"/>
              <a:t># 10 – 99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import </a:t>
            </a:r>
            <a:r>
              <a:rPr lang="en-US" altLang="en-US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random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number = </a:t>
            </a:r>
            <a:r>
              <a:rPr lang="en-US" altLang="en-US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random.randint</a:t>
            </a:r>
            <a:r>
              <a:rPr lang="en-US" altLang="en-US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altLang="en-US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</a:t>
            </a:r>
            <a:r>
              <a:rPr lang="en-US" altLang="en-US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altLang="en-US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99</a:t>
            </a:r>
            <a:r>
              <a:rPr lang="en-US" altLang="en-US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altLang="en-US" dirty="0">
              <a:latin typeface="Arial" panose="020B0604020202020204" pitchFamily="34" charset="0"/>
            </a:endParaRPr>
          </a:p>
          <a:p>
            <a:endParaRPr lang="en-US" dirty="0"/>
          </a:p>
          <a:p>
            <a:r>
              <a:rPr lang="en-US" dirty="0"/>
              <a:t># 100 – 999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import </a:t>
            </a:r>
            <a:r>
              <a:rPr lang="en-US" altLang="en-US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random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number = </a:t>
            </a:r>
            <a:r>
              <a:rPr lang="en-US" altLang="en-US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random.randint</a:t>
            </a:r>
            <a:r>
              <a:rPr lang="en-US" altLang="en-US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altLang="en-US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100</a:t>
            </a:r>
            <a:r>
              <a:rPr lang="en-US" altLang="en-US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altLang="en-US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999</a:t>
            </a:r>
            <a:r>
              <a:rPr lang="en-US" altLang="en-US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altLang="en-US" dirty="0">
              <a:latin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05864E-7A5F-48DE-85C4-A584977C8116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7026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import </a:t>
            </a: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random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2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Generate random numbers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number1 = </a:t>
            </a:r>
            <a:r>
              <a:rPr lang="en-US" altLang="en-US" sz="12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random.randint</a:t>
            </a: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altLang="en-US" sz="12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altLang="en-US" sz="12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9</a:t>
            </a: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number2 = </a:t>
            </a:r>
            <a:r>
              <a:rPr lang="en-US" altLang="en-US" sz="12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random.randint</a:t>
            </a: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altLang="en-US" sz="12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altLang="en-US" sz="12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9</a:t>
            </a: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2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Prompt the user to enter an answer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answer = </a:t>
            </a:r>
            <a:r>
              <a:rPr lang="en-US" altLang="en-US" sz="1200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eval</a:t>
            </a: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altLang="en-US" sz="1200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input</a:t>
            </a: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altLang="en-US" sz="1200" dirty="0">
                <a:solidFill>
                  <a:srgbClr val="0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"What is " </a:t>
            </a: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 </a:t>
            </a:r>
            <a:r>
              <a:rPr lang="en-US" altLang="en-US" sz="1200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</a:t>
            </a: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(number1) + </a:t>
            </a:r>
            <a:r>
              <a:rPr lang="en-US" altLang="en-US" sz="1200" dirty="0">
                <a:solidFill>
                  <a:srgbClr val="0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 + "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>
                <a:solidFill>
                  <a:srgbClr val="0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       </a:t>
            </a: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 </a:t>
            </a:r>
            <a:r>
              <a:rPr lang="en-US" altLang="en-US" sz="1200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</a:t>
            </a: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(number2) + </a:t>
            </a:r>
            <a:r>
              <a:rPr lang="en-US" altLang="en-US" sz="1200" dirty="0">
                <a:solidFill>
                  <a:srgbClr val="0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"? "</a:t>
            </a: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))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2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Display result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(number1, </a:t>
            </a:r>
            <a:r>
              <a:rPr lang="en-US" altLang="en-US" sz="1200" dirty="0">
                <a:solidFill>
                  <a:srgbClr val="0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"+"</a:t>
            </a: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number2, </a:t>
            </a:r>
            <a:r>
              <a:rPr lang="en-US" altLang="en-US" sz="1200" dirty="0">
                <a:solidFill>
                  <a:srgbClr val="0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"="</a:t>
            </a: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answer,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altLang="en-US" sz="1200" dirty="0">
                <a:solidFill>
                  <a:srgbClr val="0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"is"</a:t>
            </a: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number1 + number2 == answer)</a:t>
            </a:r>
            <a:endParaRPr lang="en-US" altLang="en-US" sz="1200" dirty="0">
              <a:latin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05864E-7A5F-48DE-85C4-A584977C8116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9449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>
                <a:solidFill>
                  <a:srgbClr val="CC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import</a:t>
            </a:r>
            <a:r>
              <a:rPr lang="en-US" alt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random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random.randrange</a:t>
            </a:r>
            <a:r>
              <a:rPr lang="en-US" alt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(1, 3) </a:t>
            </a:r>
            <a:r>
              <a:rPr lang="en-US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the value could be: 1 or 2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200" dirty="0">
              <a:solidFill>
                <a:srgbClr val="3333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random.randint</a:t>
            </a:r>
            <a:r>
              <a:rPr lang="en-US" alt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(1, 3) </a:t>
            </a:r>
            <a:r>
              <a:rPr lang="en-US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the value could be: 1, 2 or 3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200" dirty="0">
              <a:solidFill>
                <a:srgbClr val="3333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random.randint</a:t>
            </a:r>
            <a:r>
              <a:rPr lang="en-US" alt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(0, 1) </a:t>
            </a:r>
            <a:r>
              <a:rPr lang="en-US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the value could be: 0 or 1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200" dirty="0">
              <a:solidFill>
                <a:srgbClr val="3333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random.randrange</a:t>
            </a:r>
            <a:r>
              <a:rPr lang="en-US" alt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(0, 1) </a:t>
            </a:r>
            <a:r>
              <a:rPr lang="en-US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This will always be 0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200" dirty="0">
              <a:solidFill>
                <a:srgbClr val="3333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05864E-7A5F-48DE-85C4-A584977C8116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82634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CC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import</a:t>
            </a: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random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v-SE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random.random()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sv-SE" alt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v-SE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random.random()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sv-SE" altLang="en-US" dirty="0">
              <a:solidFill>
                <a:srgbClr val="3333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v-SE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random.random()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srgbClr val="3333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05864E-7A5F-48DE-85C4-A584977C8116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46864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import random</a:t>
            </a:r>
          </a:p>
          <a:p>
            <a:r>
              <a:rPr lang="en-US" dirty="0" err="1"/>
              <a:t>random.random</a:t>
            </a:r>
            <a:r>
              <a:rPr lang="en-US" dirty="0"/>
              <a:t>() * 10 ** 1 # 1-digit float number</a:t>
            </a:r>
          </a:p>
          <a:p>
            <a:endParaRPr lang="en-US" dirty="0"/>
          </a:p>
          <a:p>
            <a:r>
              <a:rPr lang="en-US" dirty="0" err="1"/>
              <a:t>random.random</a:t>
            </a:r>
            <a:r>
              <a:rPr lang="en-US" dirty="0"/>
              <a:t>() * 10 ** 2 # 2-digits float number</a:t>
            </a:r>
          </a:p>
          <a:p>
            <a:endParaRPr lang="en-US" dirty="0"/>
          </a:p>
          <a:p>
            <a:r>
              <a:rPr lang="en-US" dirty="0" err="1"/>
              <a:t>random.random</a:t>
            </a:r>
            <a:r>
              <a:rPr lang="en-US" dirty="0"/>
              <a:t>() * 10 ** 3 # 3-digit float number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05864E-7A5F-48DE-85C4-A584977C8116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89338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import random</a:t>
            </a:r>
          </a:p>
          <a:p>
            <a:r>
              <a:rPr lang="en-US" dirty="0"/>
              <a:t>round(</a:t>
            </a:r>
            <a:r>
              <a:rPr lang="en-US" dirty="0" err="1"/>
              <a:t>random.random</a:t>
            </a:r>
            <a:r>
              <a:rPr lang="en-US" dirty="0"/>
              <a:t>() * 10 ** 1, 2)</a:t>
            </a:r>
          </a:p>
          <a:p>
            <a:endParaRPr lang="en-US" dirty="0"/>
          </a:p>
          <a:p>
            <a:r>
              <a:rPr lang="en-US" dirty="0"/>
              <a:t>round(</a:t>
            </a:r>
            <a:r>
              <a:rPr lang="en-US" dirty="0" err="1"/>
              <a:t>random.random</a:t>
            </a:r>
            <a:r>
              <a:rPr lang="en-US" dirty="0"/>
              <a:t>() * 10 ** 2, 2)</a:t>
            </a:r>
          </a:p>
          <a:p>
            <a:endParaRPr lang="en-US" dirty="0"/>
          </a:p>
          <a:p>
            <a:r>
              <a:rPr lang="en-US" dirty="0"/>
              <a:t>round(</a:t>
            </a:r>
            <a:r>
              <a:rPr lang="en-US" dirty="0" err="1"/>
              <a:t>random.random</a:t>
            </a:r>
            <a:r>
              <a:rPr lang="en-US" dirty="0"/>
              <a:t>() * 10 ** 4, 3)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05864E-7A5F-48DE-85C4-A584977C8116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91198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CC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import</a:t>
            </a: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random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a, b = 1, 3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 + (</a:t>
            </a:r>
            <a:r>
              <a:rPr lang="en-US" alt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random.random</a:t>
            </a: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 * (b - a)) </a:t>
            </a:r>
            <a:r>
              <a:rPr lang="en-US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a = 1, b = 3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a, b = 10, 20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 + (</a:t>
            </a:r>
            <a:r>
              <a:rPr lang="en-US" alt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random.random</a:t>
            </a: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 * (b - a)) </a:t>
            </a:r>
            <a:r>
              <a:rPr lang="en-US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a = 10, b = 20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05864E-7A5F-48DE-85C4-A584977C8116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0764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05864E-7A5F-48DE-85C4-A584977C811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08325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# Q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import </a:t>
            </a: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random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altLang="en-US" sz="12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random.randint</a:t>
            </a: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altLang="en-US" sz="12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altLang="en-US" sz="12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19</a:t>
            </a: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Or -&gt;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altLang="en-US" sz="12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random.randrange</a:t>
            </a: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altLang="en-US" sz="12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altLang="en-US" sz="12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20</a:t>
            </a: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altLang="en-US" sz="1200" dirty="0">
              <a:latin typeface="Arial" panose="020B0604020202020204" pitchFamily="34" charset="0"/>
            </a:endParaRPr>
          </a:p>
          <a:p>
            <a:endParaRPr lang="en-US" dirty="0"/>
          </a:p>
          <a:p>
            <a:r>
              <a:rPr lang="en-US" dirty="0"/>
              <a:t># A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import </a:t>
            </a: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random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altLang="en-US" sz="12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random.randint</a:t>
            </a: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altLang="en-US" sz="12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</a:t>
            </a: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altLang="en-US" sz="12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50</a:t>
            </a: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Or -&gt;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altLang="en-US" sz="12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random.randrange</a:t>
            </a: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altLang="en-US" sz="12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</a:t>
            </a: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altLang="en-US" sz="12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51</a:t>
            </a: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altLang="en-US" sz="1200" dirty="0"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05864E-7A5F-48DE-85C4-A584977C8116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46275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lightOn</a:t>
            </a: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altLang="en-US" sz="1200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True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200" dirty="0">
              <a:solidFill>
                <a:srgbClr val="000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 </a:t>
            </a:r>
            <a:r>
              <a:rPr lang="en-US" altLang="en-US" sz="12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lightOn</a:t>
            </a: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altLang="en-US" sz="1200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altLang="en-US" sz="1200" dirty="0">
                <a:solidFill>
                  <a:srgbClr val="0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"Light ON"</a:t>
            </a: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altLang="en-US" sz="1200" dirty="0">
              <a:latin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05864E-7A5F-48DE-85C4-A584977C8116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28658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lightOn</a:t>
            </a: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altLang="en-US" sz="1200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True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 </a:t>
            </a:r>
            <a:r>
              <a:rPr lang="en-US" altLang="en-US" sz="12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lightOn</a:t>
            </a: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lang="en-US" altLang="en-US" sz="1200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altLang="en-US" sz="1200" dirty="0">
                <a:solidFill>
                  <a:srgbClr val="0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"Light ON"</a:t>
            </a: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 </a:t>
            </a:r>
            <a:r>
              <a:rPr lang="en-US" altLang="en-US" sz="12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lightOn</a:t>
            </a: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== </a:t>
            </a:r>
            <a:r>
              <a:rPr lang="en-US" altLang="en-US" sz="1200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False</a:t>
            </a: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lang="en-US" altLang="en-US" sz="1200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altLang="en-US" sz="1200" dirty="0">
                <a:solidFill>
                  <a:srgbClr val="0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"Light OFF"</a:t>
            </a: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altLang="en-US" sz="1200" dirty="0">
              <a:latin typeface="Arial" panose="020B0604020202020204" pitchFamily="34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2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=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lightOn</a:t>
            </a: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altLang="en-US" sz="1200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True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200" dirty="0">
              <a:solidFill>
                <a:srgbClr val="000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 </a:t>
            </a:r>
            <a:r>
              <a:rPr lang="en-US" altLang="en-US" sz="12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lightOn</a:t>
            </a: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altLang="en-US" sz="1200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altLang="en-US" sz="1200" dirty="0">
                <a:solidFill>
                  <a:srgbClr val="0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"Light ON"</a:t>
            </a: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2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 </a:t>
            </a:r>
            <a:r>
              <a:rPr lang="en-US" altLang="en-US" sz="12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lightOn</a:t>
            </a: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== </a:t>
            </a:r>
            <a:r>
              <a:rPr lang="en-US" altLang="en-US" sz="1200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False</a:t>
            </a: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altLang="en-US" sz="1200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altLang="en-US" sz="1200" dirty="0">
                <a:solidFill>
                  <a:srgbClr val="0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"Light OFF"</a:t>
            </a: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altLang="en-US" sz="1200" dirty="0">
              <a:latin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05864E-7A5F-48DE-85C4-A584977C8116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02799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 </a:t>
            </a: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radius &gt;= </a:t>
            </a:r>
            <a:r>
              <a:rPr lang="en-US" altLang="en-US" sz="12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area = radius * radius * </a:t>
            </a:r>
            <a:r>
              <a:rPr lang="en-US" altLang="en-US" sz="12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math.pi</a:t>
            </a:r>
            <a:endParaRPr lang="en-US" altLang="en-US" sz="12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altLang="en-US" sz="1200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altLang="en-US" sz="1200" dirty="0">
                <a:solidFill>
                  <a:srgbClr val="0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"The area for the circle of radius"</a:t>
            </a: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radius, </a:t>
            </a:r>
            <a:r>
              <a:rPr lang="en-US" altLang="en-US" sz="1200" dirty="0">
                <a:solidFill>
                  <a:srgbClr val="0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"is"</a:t>
            </a: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area)</a:t>
            </a:r>
            <a:endParaRPr lang="en-US" altLang="en-US" sz="1200" dirty="0">
              <a:latin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05864E-7A5F-48DE-85C4-A584977C8116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05489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 </a:t>
            </a: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radius &gt;= </a:t>
            </a:r>
            <a:r>
              <a:rPr lang="en-US" altLang="en-US" sz="12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area = radius * radius * </a:t>
            </a:r>
            <a:r>
              <a:rPr lang="en-US" altLang="en-US" sz="12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math.pi</a:t>
            </a:r>
            <a:endParaRPr lang="en-US" altLang="en-US" sz="12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altLang="en-US" sz="1200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altLang="en-US" sz="1200" dirty="0">
                <a:solidFill>
                  <a:srgbClr val="0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"The area for the circle of radius"</a:t>
            </a: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radius, </a:t>
            </a:r>
            <a:r>
              <a:rPr lang="en-US" altLang="en-US" sz="1200" dirty="0">
                <a:solidFill>
                  <a:srgbClr val="0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"is"</a:t>
            </a: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area)</a:t>
            </a:r>
            <a:endParaRPr lang="en-US" altLang="en-US" sz="1200" dirty="0">
              <a:latin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05864E-7A5F-48DE-85C4-A584977C8116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16907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 </a:t>
            </a: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radius &gt;= </a:t>
            </a:r>
            <a:r>
              <a:rPr lang="en-US" altLang="en-US" sz="12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altLang="en-US" sz="1200" dirty="0">
                <a:solidFill>
                  <a:srgbClr val="000000"/>
                </a:solidFill>
                <a:highlight>
                  <a:srgbClr val="FFFFCC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area = radius * radius * </a:t>
            </a:r>
            <a:r>
              <a:rPr lang="en-US" altLang="en-US" sz="12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math.pi</a:t>
            </a:r>
            <a:endParaRPr lang="en-US" altLang="en-US" sz="12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altLang="en-US" sz="1200" dirty="0">
                <a:solidFill>
                  <a:srgbClr val="000080"/>
                </a:solidFill>
                <a:highlight>
                  <a:srgbClr val="FFFFCC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p</a:t>
            </a:r>
            <a:r>
              <a:rPr lang="en-US" altLang="en-US" sz="1200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rint</a:t>
            </a: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altLang="en-US" sz="1200" dirty="0">
                <a:solidFill>
                  <a:srgbClr val="0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"The area for the circle of radius"</a:t>
            </a: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radius, </a:t>
            </a:r>
            <a:r>
              <a:rPr lang="en-US" altLang="en-US" sz="1200" dirty="0">
                <a:solidFill>
                  <a:srgbClr val="0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"is"</a:t>
            </a: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area)</a:t>
            </a:r>
            <a:endParaRPr lang="en-US" altLang="en-US" sz="1200" dirty="0">
              <a:latin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05864E-7A5F-48DE-85C4-A584977C8116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19568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# A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 </a:t>
            </a:r>
            <a:r>
              <a:rPr lang="en-US" altLang="en-US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altLang="en-US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&gt; </a:t>
            </a:r>
            <a:r>
              <a:rPr lang="en-US" altLang="en-US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altLang="en-US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000080"/>
                </a:solidFill>
                <a:highlight>
                  <a:srgbClr val="FFFFCC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p</a:t>
            </a:r>
            <a:r>
              <a:rPr lang="en-US" altLang="en-US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rint</a:t>
            </a:r>
            <a:r>
              <a:rPr lang="en-US" altLang="en-US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altLang="en-US" dirty="0">
                <a:solidFill>
                  <a:srgbClr val="0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“</a:t>
            </a:r>
            <a:r>
              <a:rPr lang="en-US" altLang="en-US" dirty="0" err="1">
                <a:solidFill>
                  <a:srgbClr val="0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altLang="en-US" dirty="0">
                <a:solidFill>
                  <a:srgbClr val="0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is positive."</a:t>
            </a:r>
            <a:r>
              <a:rPr lang="en-US" altLang="en-US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altLang="en-US" dirty="0">
              <a:latin typeface="Arial" panose="020B0604020202020204" pitchFamily="34" charset="0"/>
            </a:endParaRPr>
          </a:p>
          <a:p>
            <a:endParaRPr lang="en-US" dirty="0"/>
          </a:p>
          <a:p>
            <a:r>
              <a:rPr lang="en-US" dirty="0"/>
              <a:t># B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 </a:t>
            </a:r>
            <a:r>
              <a:rPr lang="en-US" altLang="en-US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altLang="en-US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&gt; </a:t>
            </a:r>
            <a:r>
              <a:rPr lang="en-US" altLang="en-US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altLang="en-US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altLang="en-US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altLang="en-US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altLang="en-US" dirty="0">
                <a:solidFill>
                  <a:srgbClr val="0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“</a:t>
            </a:r>
            <a:r>
              <a:rPr lang="en-US" altLang="en-US" dirty="0" err="1">
                <a:solidFill>
                  <a:srgbClr val="0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altLang="en-US" dirty="0">
                <a:solidFill>
                  <a:srgbClr val="0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is positive."</a:t>
            </a:r>
            <a:r>
              <a:rPr lang="en-US" altLang="en-US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altLang="en-US" dirty="0">
              <a:latin typeface="Arial" panose="020B0604020202020204" pitchFamily="34" charset="0"/>
            </a:endParaRPr>
          </a:p>
          <a:p>
            <a:endParaRPr lang="en-US" dirty="0"/>
          </a:p>
          <a:p>
            <a:r>
              <a:rPr lang="en-US" dirty="0"/>
              <a:t># C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 </a:t>
            </a:r>
            <a:r>
              <a:rPr lang="en-US" altLang="en-US" sz="12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&gt; </a:t>
            </a:r>
            <a:r>
              <a:rPr lang="en-US" altLang="en-US" sz="12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lang="en-US" altLang="en-US" sz="1200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altLang="en-US" sz="1200" dirty="0">
                <a:solidFill>
                  <a:srgbClr val="0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"Positive"</a:t>
            </a: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>
                <a:solidFill>
                  <a:srgbClr val="000000"/>
                </a:solidFill>
                <a:highlight>
                  <a:srgbClr val="FFFFCC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sz="1200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altLang="en-US" sz="1200" dirty="0">
                <a:solidFill>
                  <a:srgbClr val="0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"Not in the if block"</a:t>
            </a: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altLang="en-US" sz="1200" dirty="0">
              <a:latin typeface="Arial" panose="020B0604020202020204" pitchFamily="34" charset="0"/>
            </a:endParaRPr>
          </a:p>
          <a:p>
            <a:endParaRPr lang="en-US" dirty="0"/>
          </a:p>
          <a:p>
            <a:r>
              <a:rPr lang="en-US" dirty="0"/>
              <a:t># D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 </a:t>
            </a:r>
            <a:r>
              <a:rPr lang="en-US" altLang="en-US" sz="12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&gt; </a:t>
            </a:r>
            <a:r>
              <a:rPr lang="en-US" altLang="en-US" sz="12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lang="en-US" altLang="en-US" sz="1200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altLang="en-US" sz="1200" dirty="0">
                <a:solidFill>
                  <a:srgbClr val="0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"Positive"</a:t>
            </a: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altLang="en-US" sz="1200" dirty="0">
                <a:solidFill>
                  <a:srgbClr val="0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"Not in the if block"</a:t>
            </a: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altLang="en-US" sz="1200" dirty="0">
              <a:latin typeface="Arial" panose="020B0604020202020204" pitchFamily="34" charset="0"/>
            </a:endParaRPr>
          </a:p>
          <a:p>
            <a:endParaRPr lang="en-US" dirty="0"/>
          </a:p>
          <a:p>
            <a:r>
              <a:rPr lang="en-US" dirty="0"/>
              <a:t># E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 </a:t>
            </a:r>
            <a:r>
              <a:rPr lang="en-US" altLang="en-US" sz="12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&gt; </a:t>
            </a:r>
            <a:r>
              <a:rPr lang="en-US" altLang="en-US" sz="12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altLang="en-US" sz="1200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altLang="en-US" sz="1200" dirty="0">
                <a:solidFill>
                  <a:srgbClr val="0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"Positive"</a:t>
            </a: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b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en-US" sz="1200" dirty="0">
                <a:solidFill>
                  <a:srgbClr val="000000"/>
                </a:solidFill>
                <a:highlight>
                  <a:srgbClr val="FFFFCC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sz="1200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altLang="en-US" sz="1200" dirty="0">
                <a:solidFill>
                  <a:srgbClr val="0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"Not in the if block"</a:t>
            </a: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altLang="en-US" sz="1200" dirty="0">
              <a:latin typeface="Arial" panose="020B0604020202020204" pitchFamily="34" charset="0"/>
            </a:endParaRPr>
          </a:p>
          <a:p>
            <a:endParaRPr lang="en-US" dirty="0"/>
          </a:p>
          <a:p>
            <a:r>
              <a:rPr lang="en-US" dirty="0"/>
              <a:t># F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 </a:t>
            </a:r>
            <a:r>
              <a:rPr lang="en-US" altLang="en-US" sz="12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&gt; </a:t>
            </a:r>
            <a:r>
              <a:rPr lang="en-US" altLang="en-US" sz="12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altLang="en-US" sz="1200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altLang="en-US" sz="1200" dirty="0">
                <a:solidFill>
                  <a:srgbClr val="0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"Positive"</a:t>
            </a: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b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en-US" sz="1200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altLang="en-US" sz="1200" dirty="0">
                <a:solidFill>
                  <a:srgbClr val="0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"Not in the if block"</a:t>
            </a: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altLang="en-US" sz="1200" dirty="0">
              <a:latin typeface="Arial" panose="020B0604020202020204" pitchFamily="34" charset="0"/>
            </a:endParaRPr>
          </a:p>
          <a:p>
            <a:endParaRPr lang="en-US" dirty="0"/>
          </a:p>
          <a:p>
            <a:r>
              <a:rPr lang="en-US" dirty="0"/>
              <a:t># G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 </a:t>
            </a:r>
            <a:r>
              <a:rPr lang="en-US" altLang="en-US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altLang="en-US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&gt; </a:t>
            </a:r>
            <a:r>
              <a:rPr lang="en-US" altLang="en-US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altLang="en-US" dirty="0">
                <a:solidFill>
                  <a:srgbClr val="0000FF"/>
                </a:solidFill>
                <a:highlight>
                  <a:srgbClr val="FFFFCC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altLang="en-US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missing</a:t>
            </a:r>
            <a:r>
              <a:rPr lang="en-US" alt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:</a:t>
            </a:r>
            <a:endParaRPr lang="en-US" altLang="en-US" dirty="0">
              <a:solidFill>
                <a:schemeClr val="tx1">
                  <a:lumMod val="50000"/>
                  <a:lumOff val="5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altLang="en-US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altLang="en-US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altLang="en-US" dirty="0">
                <a:solidFill>
                  <a:srgbClr val="0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“</a:t>
            </a:r>
            <a:r>
              <a:rPr lang="en-US" altLang="en-US" dirty="0" err="1">
                <a:solidFill>
                  <a:srgbClr val="0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altLang="en-US" dirty="0">
                <a:solidFill>
                  <a:srgbClr val="0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is positive."</a:t>
            </a:r>
            <a:r>
              <a:rPr lang="en-US" altLang="en-US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altLang="en-US" dirty="0">
              <a:latin typeface="Arial" panose="020B0604020202020204" pitchFamily="34" charset="0"/>
            </a:endParaRPr>
          </a:p>
          <a:p>
            <a:endParaRPr lang="en-US" dirty="0"/>
          </a:p>
          <a:p>
            <a:r>
              <a:rPr lang="en-US" dirty="0"/>
              <a:t># H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 </a:t>
            </a:r>
            <a:r>
              <a:rPr lang="en-US" altLang="en-US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altLang="en-US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&gt; </a:t>
            </a:r>
            <a:r>
              <a:rPr lang="en-US" altLang="en-US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    </a:t>
            </a:r>
            <a:r>
              <a:rPr lang="en-US" altLang="en-US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altLang="en-US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altLang="en-US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altLang="en-US" dirty="0">
                <a:solidFill>
                  <a:srgbClr val="0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“</a:t>
            </a:r>
            <a:r>
              <a:rPr lang="en-US" altLang="en-US" dirty="0" err="1">
                <a:solidFill>
                  <a:srgbClr val="0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altLang="en-US" dirty="0">
                <a:solidFill>
                  <a:srgbClr val="0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is positive."</a:t>
            </a:r>
            <a:r>
              <a:rPr lang="en-US" altLang="en-US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altLang="en-US" dirty="0">
              <a:latin typeface="Arial" panose="020B0604020202020204" pitchFamily="34" charset="0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05864E-7A5F-48DE-85C4-A584977C8116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13784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number = </a:t>
            </a:r>
            <a:r>
              <a:rPr lang="en-US" altLang="en-US" sz="1200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eval</a:t>
            </a: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altLang="en-US" sz="1200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input</a:t>
            </a: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altLang="en-US" sz="1200" dirty="0">
                <a:solidFill>
                  <a:srgbClr val="0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"Enter an integer: "</a:t>
            </a: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))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2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 </a:t>
            </a: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number % </a:t>
            </a:r>
            <a:r>
              <a:rPr lang="en-US" altLang="en-US" sz="12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 </a:t>
            </a: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== </a:t>
            </a:r>
            <a:r>
              <a:rPr lang="en-US" altLang="en-US" sz="12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altLang="en-US" sz="1200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altLang="en-US" sz="1200" dirty="0">
                <a:solidFill>
                  <a:srgbClr val="0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altLang="en-US" sz="1200" dirty="0" err="1">
                <a:solidFill>
                  <a:srgbClr val="0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HiFive</a:t>
            </a:r>
            <a:r>
              <a:rPr lang="en-US" altLang="en-US" sz="1200" dirty="0">
                <a:solidFill>
                  <a:srgbClr val="0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2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 </a:t>
            </a: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number % </a:t>
            </a:r>
            <a:r>
              <a:rPr lang="en-US" altLang="en-US" sz="12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 </a:t>
            </a: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== </a:t>
            </a:r>
            <a:r>
              <a:rPr lang="en-US" altLang="en-US" sz="12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altLang="en-US" sz="1200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altLang="en-US" sz="1200" dirty="0">
                <a:solidFill>
                  <a:srgbClr val="0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altLang="en-US" sz="1200" dirty="0" err="1">
                <a:solidFill>
                  <a:srgbClr val="0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HiEven</a:t>
            </a:r>
            <a:r>
              <a:rPr lang="en-US" altLang="en-US" sz="1200" dirty="0">
                <a:solidFill>
                  <a:srgbClr val="0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altLang="en-US" sz="1200" dirty="0">
              <a:latin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05864E-7A5F-48DE-85C4-A584977C8116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94367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 </a:t>
            </a: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 &gt; </a:t>
            </a:r>
            <a:r>
              <a:rPr lang="en-US" altLang="en-US" sz="12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x = </a:t>
            </a:r>
            <a:r>
              <a:rPr lang="en-US" altLang="en-US" sz="12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endParaRPr lang="en-US" altLang="en-US" sz="1200" dirty="0">
              <a:latin typeface="Arial" panose="020B0604020202020204" pitchFamily="34" charset="0"/>
            </a:endParaRPr>
          </a:p>
          <a:p>
            <a:endParaRPr lang="en-US" dirty="0"/>
          </a:p>
          <a:p>
            <a:r>
              <a:rPr lang="en-US" dirty="0"/>
              <a:t>#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 </a:t>
            </a: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score &gt; </a:t>
            </a:r>
            <a:r>
              <a:rPr lang="en-US" altLang="en-US" sz="12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90</a:t>
            </a: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pay = pay + ( pay * (</a:t>
            </a:r>
            <a:r>
              <a:rPr lang="en-US" altLang="en-US" sz="12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/ </a:t>
            </a:r>
            <a:r>
              <a:rPr lang="en-US" altLang="en-US" sz="12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100</a:t>
            </a: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)</a:t>
            </a:r>
            <a:endParaRPr lang="en-US" altLang="en-US" sz="1200" dirty="0">
              <a:latin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05864E-7A5F-48DE-85C4-A584977C8116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18922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if radius &gt;= 0:</a:t>
            </a:r>
          </a:p>
          <a:p>
            <a:r>
              <a:rPr lang="en-US" dirty="0"/>
              <a:t>    area = radius * radius * </a:t>
            </a:r>
            <a:r>
              <a:rPr lang="en-US" dirty="0" err="1"/>
              <a:t>math.pi</a:t>
            </a:r>
            <a:endParaRPr lang="en-US" dirty="0"/>
          </a:p>
          <a:p>
            <a:r>
              <a:rPr lang="en-US" dirty="0"/>
              <a:t>    print("The area for the circle of radius", radius, "is", area)</a:t>
            </a:r>
          </a:p>
          <a:p>
            <a:r>
              <a:rPr lang="en-US" dirty="0"/>
              <a:t>else:</a:t>
            </a:r>
          </a:p>
          <a:p>
            <a:r>
              <a:rPr lang="en-US" dirty="0"/>
              <a:t>    print("Negative input")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05864E-7A5F-48DE-85C4-A584977C8116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8495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Prompt the user to enter a radius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radius = </a:t>
            </a:r>
            <a:r>
              <a:rPr lang="en-US" altLang="en-US" sz="1200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eval</a:t>
            </a: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altLang="en-US" sz="1200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input</a:t>
            </a: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altLang="en-US" sz="1200" dirty="0">
                <a:solidFill>
                  <a:srgbClr val="0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"Enter a value for radius: "</a:t>
            </a: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))</a:t>
            </a:r>
            <a:endParaRPr lang="en-US" altLang="en-US" sz="1200" dirty="0">
              <a:latin typeface="Arial" panose="020B0604020202020204" pitchFamily="34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200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Compute area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area = radius * radius * </a:t>
            </a:r>
            <a:r>
              <a:rPr lang="en-US" altLang="en-US" sz="12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3.14159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200" dirty="0">
              <a:solidFill>
                <a:srgbClr val="0000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Display results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altLang="en-US" sz="1200" dirty="0">
                <a:solidFill>
                  <a:srgbClr val="0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"The area for the circle of radius " </a:t>
            </a: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radius , </a:t>
            </a:r>
            <a:r>
              <a:rPr lang="en-US" altLang="en-US" sz="1200" dirty="0">
                <a:solidFill>
                  <a:srgbClr val="0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 is " </a:t>
            </a: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area)</a:t>
            </a:r>
            <a:endParaRPr lang="en-US" altLang="en-US" sz="1200" dirty="0">
              <a:latin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05864E-7A5F-48DE-85C4-A584977C811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53604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if number % 2 == 0:</a:t>
            </a:r>
          </a:p>
          <a:p>
            <a:r>
              <a:rPr lang="en-US" dirty="0"/>
              <a:t>    print(number, "is even.")</a:t>
            </a:r>
          </a:p>
          <a:p>
            <a:r>
              <a:rPr lang="en-US" dirty="0"/>
              <a:t>else:</a:t>
            </a:r>
          </a:p>
          <a:p>
            <a:r>
              <a:rPr lang="en-US" dirty="0"/>
              <a:t>    print(number, "is odd.")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05864E-7A5F-48DE-85C4-A584977C8116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56437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number = eval(input("Enter a number: "))</a:t>
            </a:r>
          </a:p>
          <a:p>
            <a:r>
              <a:rPr lang="en-US" dirty="0"/>
              <a:t>if number % 2 == 0: print(number, "is even.")</a:t>
            </a:r>
          </a:p>
          <a:p>
            <a:r>
              <a:rPr lang="en-US" dirty="0"/>
              <a:t>else: print(number, "is odd.")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05864E-7A5F-48DE-85C4-A584977C8116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3975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import random</a:t>
            </a:r>
          </a:p>
          <a:p>
            <a:endParaRPr lang="en-US" dirty="0"/>
          </a:p>
          <a:p>
            <a:r>
              <a:rPr lang="en-US" dirty="0"/>
              <a:t># 1. Generate two random single-digit integers</a:t>
            </a:r>
          </a:p>
          <a:p>
            <a:r>
              <a:rPr lang="en-US" dirty="0"/>
              <a:t>number1 = </a:t>
            </a:r>
            <a:r>
              <a:rPr lang="en-US" dirty="0" err="1"/>
              <a:t>random.randint</a:t>
            </a:r>
            <a:r>
              <a:rPr lang="en-US" dirty="0"/>
              <a:t>(0, 9)</a:t>
            </a:r>
          </a:p>
          <a:p>
            <a:r>
              <a:rPr lang="en-US" dirty="0"/>
              <a:t>number2 = </a:t>
            </a:r>
            <a:r>
              <a:rPr lang="en-US" dirty="0" err="1"/>
              <a:t>random.randint</a:t>
            </a:r>
            <a:r>
              <a:rPr lang="en-US" dirty="0"/>
              <a:t>(0, 9)</a:t>
            </a:r>
          </a:p>
          <a:p>
            <a:endParaRPr lang="en-US" dirty="0"/>
          </a:p>
          <a:p>
            <a:r>
              <a:rPr lang="en-US" dirty="0"/>
              <a:t># 2. If number1 &lt; number2, swap number1 with number2</a:t>
            </a:r>
          </a:p>
          <a:p>
            <a:r>
              <a:rPr lang="en-US" dirty="0"/>
              <a:t>if number1 &lt; number2:</a:t>
            </a:r>
          </a:p>
          <a:p>
            <a:r>
              <a:rPr lang="en-US" dirty="0"/>
              <a:t>    number1, number2 = number2, number1 # Simultaneous assignment</a:t>
            </a:r>
          </a:p>
          <a:p>
            <a:endParaRPr lang="en-US" dirty="0"/>
          </a:p>
          <a:p>
            <a:r>
              <a:rPr lang="en-US" dirty="0"/>
              <a:t># 4. Prompt the student to answer "what is number1 - number2?“</a:t>
            </a:r>
          </a:p>
          <a:p>
            <a:r>
              <a:rPr lang="en-US" dirty="0"/>
              <a:t>answer = eval(input("What is " + str(number1) + " - " +</a:t>
            </a:r>
          </a:p>
          <a:p>
            <a:r>
              <a:rPr lang="en-US" dirty="0"/>
              <a:t>    str(number2) + "? "))</a:t>
            </a:r>
          </a:p>
          <a:p>
            <a:endParaRPr lang="en-US" dirty="0"/>
          </a:p>
          <a:p>
            <a:r>
              <a:rPr lang="en-US" dirty="0"/>
              <a:t># 4. Grade the answer and display the result</a:t>
            </a:r>
          </a:p>
          <a:p>
            <a:r>
              <a:rPr lang="en-US" dirty="0"/>
              <a:t>if number1 - number2 == answer:</a:t>
            </a:r>
          </a:p>
          <a:p>
            <a:r>
              <a:rPr lang="en-US" dirty="0"/>
              <a:t>    print("You are correct!")</a:t>
            </a:r>
          </a:p>
          <a:p>
            <a:r>
              <a:rPr lang="en-US" dirty="0"/>
              <a:t>else:</a:t>
            </a:r>
          </a:p>
          <a:p>
            <a:r>
              <a:rPr lang="en-US" dirty="0"/>
              <a:t>    print("Your answer is wrong.\n", number1, "-",</a:t>
            </a:r>
          </a:p>
          <a:p>
            <a:r>
              <a:rPr lang="en-US" dirty="0"/>
              <a:t>        number2, "is", number1 - number2)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05864E-7A5F-48DE-85C4-A584977C8116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80747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if score &gt; 90:</a:t>
            </a:r>
          </a:p>
          <a:p>
            <a:r>
              <a:rPr lang="en-US" dirty="0"/>
              <a:t>    pay = pay + ( pay * (3 / 100) )</a:t>
            </a:r>
          </a:p>
          <a:p>
            <a:r>
              <a:rPr lang="en-US" dirty="0"/>
              <a:t>else:</a:t>
            </a:r>
          </a:p>
          <a:p>
            <a:r>
              <a:rPr lang="en-US" dirty="0"/>
              <a:t>    pay = pay + ( pay * (1 / 100) 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05864E-7A5F-48DE-85C4-A584977C8116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08817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# A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 </a:t>
            </a: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number % </a:t>
            </a:r>
            <a:r>
              <a:rPr lang="en-US" altLang="en-US" sz="12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 </a:t>
            </a: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== </a:t>
            </a:r>
            <a:r>
              <a:rPr lang="en-US" altLang="en-US" sz="12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altLang="en-US" sz="1200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(number, </a:t>
            </a:r>
            <a:r>
              <a:rPr lang="en-US" altLang="en-US" sz="1200" dirty="0">
                <a:solidFill>
                  <a:srgbClr val="0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"is even."</a:t>
            </a: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2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(number, </a:t>
            </a:r>
            <a:r>
              <a:rPr lang="en-US" altLang="en-US" sz="1200" dirty="0">
                <a:solidFill>
                  <a:srgbClr val="0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"is odd."</a:t>
            </a: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altLang="en-US" sz="1200" dirty="0">
              <a:latin typeface="Arial" panose="020B0604020202020204" pitchFamily="34" charset="0"/>
            </a:endParaRPr>
          </a:p>
          <a:p>
            <a:endParaRPr lang="en-US" dirty="0"/>
          </a:p>
          <a:p>
            <a:r>
              <a:rPr lang="en-US" dirty="0"/>
              <a:t># B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 </a:t>
            </a: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number % </a:t>
            </a:r>
            <a:r>
              <a:rPr lang="en-US" altLang="en-US" sz="12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 </a:t>
            </a: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== </a:t>
            </a:r>
            <a:r>
              <a:rPr lang="en-US" altLang="en-US" sz="12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altLang="en-US" sz="1200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(number, </a:t>
            </a:r>
            <a:r>
              <a:rPr lang="en-US" altLang="en-US" sz="1200" dirty="0">
                <a:solidFill>
                  <a:srgbClr val="0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"is even."</a:t>
            </a: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altLang="en-US" sz="1200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(number, </a:t>
            </a:r>
            <a:r>
              <a:rPr lang="en-US" altLang="en-US" sz="1200" dirty="0">
                <a:solidFill>
                  <a:srgbClr val="0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"is odd."</a:t>
            </a: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altLang="en-US" sz="1200" dirty="0">
              <a:latin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05864E-7A5F-48DE-85C4-A584977C8116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38484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 </a:t>
            </a:r>
            <a:r>
              <a:rPr lang="en-US" altLang="en-US" sz="12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&gt; k: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altLang="en-US" sz="1200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 </a:t>
            </a: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 &gt; k: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altLang="en-US" sz="1200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altLang="en-US" sz="1200" dirty="0">
                <a:solidFill>
                  <a:srgbClr val="0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altLang="en-US" sz="1200" dirty="0" err="1">
                <a:solidFill>
                  <a:srgbClr val="0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altLang="en-US" sz="1200" dirty="0">
                <a:solidFill>
                  <a:srgbClr val="0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and j are greater than k"</a:t>
            </a: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altLang="en-US" sz="1200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altLang="en-US" sz="1200" dirty="0">
                <a:solidFill>
                  <a:srgbClr val="0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altLang="en-US" sz="1200" dirty="0" err="1">
                <a:solidFill>
                  <a:srgbClr val="0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altLang="en-US" sz="1200" dirty="0">
                <a:solidFill>
                  <a:srgbClr val="0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is less than or equal to k"</a:t>
            </a: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altLang="en-US" sz="1200" dirty="0">
              <a:latin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05864E-7A5F-48DE-85C4-A584977C8116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41834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A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 </a:t>
            </a: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score &gt;= </a:t>
            </a:r>
            <a:r>
              <a:rPr lang="en-US" altLang="en-US" sz="12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90.0</a:t>
            </a: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grade = </a:t>
            </a:r>
            <a:r>
              <a:rPr lang="en-US" altLang="en-US" sz="1200" dirty="0">
                <a:solidFill>
                  <a:srgbClr val="0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'A'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altLang="en-US" sz="1200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 </a:t>
            </a: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score &gt;= </a:t>
            </a:r>
            <a:r>
              <a:rPr lang="en-US" altLang="en-US" sz="12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80.0</a:t>
            </a: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grade = </a:t>
            </a:r>
            <a:r>
              <a:rPr lang="en-US" altLang="en-US" sz="1200" dirty="0">
                <a:solidFill>
                  <a:srgbClr val="0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'B'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>
                <a:solidFill>
                  <a:srgbClr val="0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altLang="en-US" sz="1200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altLang="en-US" sz="1200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 </a:t>
            </a: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score &gt;= </a:t>
            </a:r>
            <a:r>
              <a:rPr lang="en-US" altLang="en-US" sz="12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70.0</a:t>
            </a: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grade = </a:t>
            </a:r>
            <a:r>
              <a:rPr lang="en-US" altLang="en-US" sz="1200" dirty="0">
                <a:solidFill>
                  <a:srgbClr val="0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'C'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>
                <a:solidFill>
                  <a:srgbClr val="0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altLang="en-US" sz="1200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lang="en-US" altLang="en-US" sz="1200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 </a:t>
            </a: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score &gt;= </a:t>
            </a:r>
            <a:r>
              <a:rPr lang="en-US" altLang="en-US" sz="12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60.0</a:t>
            </a: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   grade = </a:t>
            </a:r>
            <a:r>
              <a:rPr lang="en-US" altLang="en-US" sz="1200" dirty="0">
                <a:solidFill>
                  <a:srgbClr val="0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'D'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>
                <a:solidFill>
                  <a:srgbClr val="0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lang="en-US" altLang="en-US" sz="1200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   grade = </a:t>
            </a:r>
            <a:r>
              <a:rPr lang="en-US" altLang="en-US" sz="1200" dirty="0">
                <a:solidFill>
                  <a:srgbClr val="0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'F’</a:t>
            </a:r>
            <a:endParaRPr lang="en-US" altLang="en-US" sz="1200" dirty="0">
              <a:latin typeface="Arial" panose="020B0604020202020204" pitchFamily="34" charset="0"/>
            </a:endParaRPr>
          </a:p>
          <a:p>
            <a:endParaRPr lang="en-US" dirty="0"/>
          </a:p>
          <a:p>
            <a:r>
              <a:rPr lang="en-US" dirty="0"/>
              <a:t># B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 </a:t>
            </a: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score &gt;= </a:t>
            </a:r>
            <a:r>
              <a:rPr lang="en-US" altLang="en-US" sz="12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90.0</a:t>
            </a: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grade = </a:t>
            </a:r>
            <a:r>
              <a:rPr lang="en-US" altLang="en-US" sz="1200" dirty="0">
                <a:solidFill>
                  <a:srgbClr val="0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'A'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elif</a:t>
            </a:r>
            <a:r>
              <a:rPr lang="en-US" altLang="en-US" sz="1200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score &gt;= </a:t>
            </a:r>
            <a:r>
              <a:rPr lang="en-US" altLang="en-US" sz="12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80.0</a:t>
            </a: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grade = </a:t>
            </a:r>
            <a:r>
              <a:rPr lang="en-US" altLang="en-US" sz="1200" dirty="0">
                <a:solidFill>
                  <a:srgbClr val="0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'B'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elif</a:t>
            </a:r>
            <a:r>
              <a:rPr lang="en-US" altLang="en-US" sz="1200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score &gt;= </a:t>
            </a:r>
            <a:r>
              <a:rPr lang="en-US" altLang="en-US" sz="12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70.0</a:t>
            </a: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grade = </a:t>
            </a:r>
            <a:r>
              <a:rPr lang="en-US" altLang="en-US" sz="1200" dirty="0">
                <a:solidFill>
                  <a:srgbClr val="0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'C'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elif</a:t>
            </a:r>
            <a:r>
              <a:rPr lang="en-US" altLang="en-US" sz="1200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score &gt;= </a:t>
            </a:r>
            <a:r>
              <a:rPr lang="en-US" altLang="en-US" sz="12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60.0</a:t>
            </a: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grade = </a:t>
            </a:r>
            <a:r>
              <a:rPr lang="en-US" altLang="en-US" sz="1200" dirty="0">
                <a:solidFill>
                  <a:srgbClr val="0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'D'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grade = </a:t>
            </a:r>
            <a:r>
              <a:rPr lang="en-US" altLang="en-US" sz="1200" dirty="0">
                <a:solidFill>
                  <a:srgbClr val="0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'F'</a:t>
            </a:r>
            <a:endParaRPr lang="en-US" altLang="en-US" sz="1200" dirty="0">
              <a:latin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05864E-7A5F-48DE-85C4-A584977C8116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40513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 </a:t>
            </a: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score &gt;= </a:t>
            </a:r>
            <a:r>
              <a:rPr lang="en-US" altLang="en-US" sz="12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90.0</a:t>
            </a: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grade = </a:t>
            </a:r>
            <a:r>
              <a:rPr lang="en-US" altLang="en-US" sz="1200" dirty="0">
                <a:solidFill>
                  <a:srgbClr val="0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'A'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elif</a:t>
            </a:r>
            <a:r>
              <a:rPr lang="en-US" altLang="en-US" sz="1200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score &gt;= </a:t>
            </a:r>
            <a:r>
              <a:rPr lang="en-US" altLang="en-US" sz="12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80.0</a:t>
            </a: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grade = </a:t>
            </a:r>
            <a:r>
              <a:rPr lang="en-US" altLang="en-US" sz="1200" dirty="0">
                <a:solidFill>
                  <a:srgbClr val="0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'B'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elif</a:t>
            </a:r>
            <a:r>
              <a:rPr lang="en-US" altLang="en-US" sz="1200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score &gt;= </a:t>
            </a:r>
            <a:r>
              <a:rPr lang="en-US" altLang="en-US" sz="12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70.0</a:t>
            </a: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grade = </a:t>
            </a:r>
            <a:r>
              <a:rPr lang="en-US" altLang="en-US" sz="1200" dirty="0">
                <a:solidFill>
                  <a:srgbClr val="0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'C'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elif</a:t>
            </a:r>
            <a:r>
              <a:rPr lang="en-US" altLang="en-US" sz="1200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score &gt;= </a:t>
            </a:r>
            <a:r>
              <a:rPr lang="en-US" altLang="en-US" sz="12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60.0</a:t>
            </a: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grade = </a:t>
            </a:r>
            <a:r>
              <a:rPr lang="en-US" altLang="en-US" sz="1200" dirty="0">
                <a:solidFill>
                  <a:srgbClr val="0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'D'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grade = </a:t>
            </a:r>
            <a:r>
              <a:rPr lang="en-US" altLang="en-US" sz="1200" dirty="0">
                <a:solidFill>
                  <a:srgbClr val="0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'F'</a:t>
            </a:r>
            <a:endParaRPr lang="en-US" altLang="en-US" sz="1200" dirty="0">
              <a:latin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05864E-7A5F-48DE-85C4-A584977C8116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41112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 </a:t>
            </a: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score &gt;= </a:t>
            </a:r>
            <a:r>
              <a:rPr lang="en-US" altLang="en-US" sz="12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90.0</a:t>
            </a: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grade = </a:t>
            </a:r>
            <a:r>
              <a:rPr lang="en-US" altLang="en-US" sz="1200" dirty="0">
                <a:solidFill>
                  <a:srgbClr val="0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'A'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elif</a:t>
            </a:r>
            <a:r>
              <a:rPr lang="en-US" altLang="en-US" sz="1200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score &gt;= </a:t>
            </a:r>
            <a:r>
              <a:rPr lang="en-US" altLang="en-US" sz="12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80.0</a:t>
            </a: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grade = </a:t>
            </a:r>
            <a:r>
              <a:rPr lang="en-US" altLang="en-US" sz="1200" dirty="0">
                <a:solidFill>
                  <a:srgbClr val="0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'B'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elif</a:t>
            </a:r>
            <a:r>
              <a:rPr lang="en-US" altLang="en-US" sz="1200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score &gt;= </a:t>
            </a:r>
            <a:r>
              <a:rPr lang="en-US" altLang="en-US" sz="12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70.0</a:t>
            </a: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grade = </a:t>
            </a:r>
            <a:r>
              <a:rPr lang="en-US" altLang="en-US" sz="1200" dirty="0">
                <a:solidFill>
                  <a:srgbClr val="0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'C'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elif</a:t>
            </a:r>
            <a:r>
              <a:rPr lang="en-US" altLang="en-US" sz="1200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score &gt;= </a:t>
            </a:r>
            <a:r>
              <a:rPr lang="en-US" altLang="en-US" sz="12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60.0</a:t>
            </a: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grade = </a:t>
            </a:r>
            <a:r>
              <a:rPr lang="en-US" altLang="en-US" sz="1200" dirty="0">
                <a:solidFill>
                  <a:srgbClr val="0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'D'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grade = </a:t>
            </a:r>
            <a:r>
              <a:rPr lang="en-US" altLang="en-US" sz="1200" dirty="0">
                <a:solidFill>
                  <a:srgbClr val="0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'F'</a:t>
            </a:r>
            <a:endParaRPr lang="en-US" altLang="en-US" sz="1200" dirty="0">
              <a:latin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05864E-7A5F-48DE-85C4-A584977C8116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26104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 </a:t>
            </a: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score &gt;= </a:t>
            </a:r>
            <a:r>
              <a:rPr lang="en-US" altLang="en-US" sz="12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90.0</a:t>
            </a: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grade = </a:t>
            </a:r>
            <a:r>
              <a:rPr lang="en-US" altLang="en-US" sz="1200" dirty="0">
                <a:solidFill>
                  <a:srgbClr val="0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'A'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elif</a:t>
            </a:r>
            <a:r>
              <a:rPr lang="en-US" altLang="en-US" sz="1200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score &gt;= </a:t>
            </a:r>
            <a:r>
              <a:rPr lang="en-US" altLang="en-US" sz="12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80.0</a:t>
            </a: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grade = </a:t>
            </a:r>
            <a:r>
              <a:rPr lang="en-US" altLang="en-US" sz="1200" dirty="0">
                <a:solidFill>
                  <a:srgbClr val="0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'B'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elif</a:t>
            </a:r>
            <a:r>
              <a:rPr lang="en-US" altLang="en-US" sz="1200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score &gt;= </a:t>
            </a:r>
            <a:r>
              <a:rPr lang="en-US" altLang="en-US" sz="12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70.0</a:t>
            </a: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grade = </a:t>
            </a:r>
            <a:r>
              <a:rPr lang="en-US" altLang="en-US" sz="1200" dirty="0">
                <a:solidFill>
                  <a:srgbClr val="0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'C'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elif</a:t>
            </a:r>
            <a:r>
              <a:rPr lang="en-US" altLang="en-US" sz="1200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score &gt;= </a:t>
            </a:r>
            <a:r>
              <a:rPr lang="en-US" altLang="en-US" sz="12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60.0</a:t>
            </a: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grade = </a:t>
            </a:r>
            <a:r>
              <a:rPr lang="en-US" altLang="en-US" sz="1200" dirty="0">
                <a:solidFill>
                  <a:srgbClr val="0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'D'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grade = </a:t>
            </a:r>
            <a:r>
              <a:rPr lang="en-US" altLang="en-US" sz="1200" dirty="0">
                <a:solidFill>
                  <a:srgbClr val="0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'F'</a:t>
            </a:r>
            <a:endParaRPr lang="en-US" altLang="en-US" sz="1200" dirty="0">
              <a:latin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05864E-7A5F-48DE-85C4-A584977C8116}" type="slidenum">
              <a:rPr lang="en-US" smtClean="0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196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# Prompt the user to enter a radius</a:t>
            </a:r>
          </a:p>
          <a:p>
            <a:r>
              <a:rPr lang="en-US" dirty="0"/>
              <a:t>radius = eval(input("Enter a value for radius: "))</a:t>
            </a:r>
          </a:p>
          <a:p>
            <a:endParaRPr lang="en-US" dirty="0"/>
          </a:p>
          <a:p>
            <a:r>
              <a:rPr lang="en-US" dirty="0"/>
              <a:t>if radius &lt; 0:</a:t>
            </a:r>
          </a:p>
          <a:p>
            <a:r>
              <a:rPr lang="en-US" dirty="0"/>
              <a:t>    # radius is negative, so print an error message</a:t>
            </a:r>
          </a:p>
          <a:p>
            <a:r>
              <a:rPr lang="en-US" dirty="0"/>
              <a:t>    print("Incorrect input")</a:t>
            </a:r>
          </a:p>
          <a:p>
            <a:r>
              <a:rPr lang="en-US" dirty="0"/>
              <a:t>else:</a:t>
            </a:r>
          </a:p>
          <a:p>
            <a:r>
              <a:rPr lang="en-US" dirty="0"/>
              <a:t>    # Compute area</a:t>
            </a:r>
          </a:p>
          <a:p>
            <a:r>
              <a:rPr lang="en-US" dirty="0"/>
              <a:t>    area = radius * radius * 3.14159</a:t>
            </a:r>
          </a:p>
          <a:p>
            <a:r>
              <a:rPr lang="en-US" dirty="0"/>
              <a:t>    # Display results</a:t>
            </a:r>
          </a:p>
          <a:p>
            <a:r>
              <a:rPr lang="en-US" dirty="0"/>
              <a:t>    print("The area for the circle of radius " , radius , " is " , area)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05864E-7A5F-48DE-85C4-A584977C811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59540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 </a:t>
            </a: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score &gt;= </a:t>
            </a:r>
            <a:r>
              <a:rPr lang="en-US" altLang="en-US" sz="12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90.0</a:t>
            </a: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grade = </a:t>
            </a:r>
            <a:r>
              <a:rPr lang="en-US" altLang="en-US" sz="1200" dirty="0">
                <a:solidFill>
                  <a:srgbClr val="0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'A'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elif</a:t>
            </a:r>
            <a:r>
              <a:rPr lang="en-US" altLang="en-US" sz="1200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score &gt;= </a:t>
            </a:r>
            <a:r>
              <a:rPr lang="en-US" altLang="en-US" sz="12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80.0</a:t>
            </a: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grade = </a:t>
            </a:r>
            <a:r>
              <a:rPr lang="en-US" altLang="en-US" sz="1200" dirty="0">
                <a:solidFill>
                  <a:srgbClr val="0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'B'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elif</a:t>
            </a:r>
            <a:r>
              <a:rPr lang="en-US" altLang="en-US" sz="1200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score &gt;= </a:t>
            </a:r>
            <a:r>
              <a:rPr lang="en-US" altLang="en-US" sz="12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70.0</a:t>
            </a: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grade = </a:t>
            </a:r>
            <a:r>
              <a:rPr lang="en-US" altLang="en-US" sz="1200" dirty="0">
                <a:solidFill>
                  <a:srgbClr val="0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'C'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elif</a:t>
            </a:r>
            <a:r>
              <a:rPr lang="en-US" altLang="en-US" sz="1200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score &gt;= </a:t>
            </a:r>
            <a:r>
              <a:rPr lang="en-US" altLang="en-US" sz="12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60.0</a:t>
            </a: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grade = </a:t>
            </a:r>
            <a:r>
              <a:rPr lang="en-US" altLang="en-US" sz="1200" dirty="0">
                <a:solidFill>
                  <a:srgbClr val="0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'D'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grade = </a:t>
            </a:r>
            <a:r>
              <a:rPr lang="en-US" altLang="en-US" sz="1200" dirty="0">
                <a:solidFill>
                  <a:srgbClr val="0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'F'</a:t>
            </a:r>
            <a:endParaRPr lang="en-US" altLang="en-US" sz="1200" dirty="0">
              <a:latin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05864E-7A5F-48DE-85C4-A584977C8116}" type="slidenum">
              <a:rPr lang="en-US" smtClean="0"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68080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 </a:t>
            </a: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score &gt;= </a:t>
            </a:r>
            <a:r>
              <a:rPr lang="en-US" altLang="en-US" sz="12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90.0</a:t>
            </a: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grade = </a:t>
            </a:r>
            <a:r>
              <a:rPr lang="en-US" altLang="en-US" sz="1200" dirty="0">
                <a:solidFill>
                  <a:srgbClr val="0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'A'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elif</a:t>
            </a:r>
            <a:r>
              <a:rPr lang="en-US" altLang="en-US" sz="1200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score &gt;= </a:t>
            </a:r>
            <a:r>
              <a:rPr lang="en-US" altLang="en-US" sz="12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80.0</a:t>
            </a: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grade = </a:t>
            </a:r>
            <a:r>
              <a:rPr lang="en-US" altLang="en-US" sz="1200" dirty="0">
                <a:solidFill>
                  <a:srgbClr val="0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'B'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elif</a:t>
            </a:r>
            <a:r>
              <a:rPr lang="en-US" altLang="en-US" sz="1200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score &gt;= </a:t>
            </a:r>
            <a:r>
              <a:rPr lang="en-US" altLang="en-US" sz="12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70.0</a:t>
            </a: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grade = </a:t>
            </a:r>
            <a:r>
              <a:rPr lang="en-US" altLang="en-US" sz="1200" dirty="0">
                <a:solidFill>
                  <a:srgbClr val="0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'C'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elif</a:t>
            </a:r>
            <a:r>
              <a:rPr lang="en-US" altLang="en-US" sz="1200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score &gt;= </a:t>
            </a:r>
            <a:r>
              <a:rPr lang="en-US" altLang="en-US" sz="12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60.0</a:t>
            </a: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grade = </a:t>
            </a:r>
            <a:r>
              <a:rPr lang="en-US" altLang="en-US" sz="1200" dirty="0">
                <a:solidFill>
                  <a:srgbClr val="0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'D'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grade = </a:t>
            </a:r>
            <a:r>
              <a:rPr lang="en-US" altLang="en-US" sz="1200" dirty="0">
                <a:solidFill>
                  <a:srgbClr val="0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'F'</a:t>
            </a:r>
            <a:endParaRPr lang="en-US" altLang="en-US" sz="1200" dirty="0">
              <a:latin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05864E-7A5F-48DE-85C4-A584977C8116}" type="slidenum">
              <a:rPr lang="en-US" smtClean="0"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93760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year = </a:t>
            </a:r>
            <a:r>
              <a:rPr lang="en-US" altLang="en-US" sz="1200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eval</a:t>
            </a: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altLang="en-US" sz="1200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input</a:t>
            </a: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altLang="en-US" sz="1200" dirty="0">
                <a:solidFill>
                  <a:srgbClr val="0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"Enter a year: "</a:t>
            </a: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))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zodiacYear</a:t>
            </a: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year % </a:t>
            </a:r>
            <a:r>
              <a:rPr lang="en-US" altLang="en-US" sz="12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12 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 </a:t>
            </a:r>
            <a:r>
              <a:rPr lang="en-US" altLang="en-US" sz="12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zodiacYear</a:t>
            </a: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== </a:t>
            </a:r>
            <a:r>
              <a:rPr lang="en-US" altLang="en-US" sz="12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altLang="en-US" sz="1200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altLang="en-US" sz="1200" dirty="0">
                <a:solidFill>
                  <a:srgbClr val="0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"monkey"</a:t>
            </a: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elif</a:t>
            </a:r>
            <a:r>
              <a:rPr lang="en-US" altLang="en-US" sz="1200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sz="12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zodiacYear</a:t>
            </a: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== </a:t>
            </a:r>
            <a:r>
              <a:rPr lang="en-US" altLang="en-US" sz="12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altLang="en-US" sz="1200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altLang="en-US" sz="1200" dirty="0">
                <a:solidFill>
                  <a:srgbClr val="0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"rooster"</a:t>
            </a: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elif</a:t>
            </a:r>
            <a:r>
              <a:rPr lang="en-US" altLang="en-US" sz="1200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sz="12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zodiacYear</a:t>
            </a: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== </a:t>
            </a:r>
            <a:r>
              <a:rPr lang="en-US" altLang="en-US" sz="12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altLang="en-US" sz="1200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altLang="en-US" sz="1200" dirty="0">
                <a:solidFill>
                  <a:srgbClr val="0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"dog"</a:t>
            </a: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elif</a:t>
            </a:r>
            <a:r>
              <a:rPr lang="en-US" altLang="en-US" sz="1200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sz="12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zodiacYear</a:t>
            </a: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== </a:t>
            </a:r>
            <a:r>
              <a:rPr lang="en-US" altLang="en-US" sz="12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altLang="en-US" sz="1200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altLang="en-US" sz="1200" dirty="0">
                <a:solidFill>
                  <a:srgbClr val="0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"pig"</a:t>
            </a: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elif</a:t>
            </a:r>
            <a:r>
              <a:rPr lang="en-US" altLang="en-US" sz="1200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sz="12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zodiacYear</a:t>
            </a: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== </a:t>
            </a:r>
            <a:r>
              <a:rPr lang="en-US" altLang="en-US" sz="12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</a:t>
            </a: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altLang="en-US" sz="1200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altLang="en-US" sz="1200" dirty="0">
                <a:solidFill>
                  <a:srgbClr val="0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"rat"</a:t>
            </a: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elif</a:t>
            </a:r>
            <a:r>
              <a:rPr lang="en-US" altLang="en-US" sz="1200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sz="12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zodiacYear</a:t>
            </a: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== </a:t>
            </a:r>
            <a:r>
              <a:rPr lang="en-US" altLang="en-US" sz="12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</a:t>
            </a: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altLang="en-US" sz="1200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altLang="en-US" sz="1200" dirty="0">
                <a:solidFill>
                  <a:srgbClr val="0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"ox"</a:t>
            </a: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elif</a:t>
            </a:r>
            <a:r>
              <a:rPr lang="en-US" altLang="en-US" sz="1200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sz="12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zodiacYear</a:t>
            </a: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== </a:t>
            </a:r>
            <a:r>
              <a:rPr lang="en-US" altLang="en-US" sz="12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6</a:t>
            </a: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altLang="en-US" sz="1200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altLang="en-US" sz="1200" dirty="0">
                <a:solidFill>
                  <a:srgbClr val="0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"tiger"</a:t>
            </a: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elif</a:t>
            </a:r>
            <a:r>
              <a:rPr lang="en-US" altLang="en-US" sz="1200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sz="12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zodiacYear</a:t>
            </a: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== </a:t>
            </a:r>
            <a:r>
              <a:rPr lang="en-US" altLang="en-US" sz="12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7</a:t>
            </a: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altLang="en-US" sz="1200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altLang="en-US" sz="1200" dirty="0">
                <a:solidFill>
                  <a:srgbClr val="0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"rabbit"</a:t>
            </a: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elif</a:t>
            </a:r>
            <a:r>
              <a:rPr lang="en-US" altLang="en-US" sz="1200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sz="12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zodiacYear</a:t>
            </a: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== </a:t>
            </a:r>
            <a:r>
              <a:rPr lang="en-US" altLang="en-US" sz="12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8</a:t>
            </a: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altLang="en-US" sz="1200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altLang="en-US" sz="1200" dirty="0">
                <a:solidFill>
                  <a:srgbClr val="0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"dragon"</a:t>
            </a: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elif</a:t>
            </a:r>
            <a:r>
              <a:rPr lang="en-US" altLang="en-US" sz="1200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sz="12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zodiacYear</a:t>
            </a: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== </a:t>
            </a:r>
            <a:r>
              <a:rPr lang="en-US" altLang="en-US" sz="12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9</a:t>
            </a: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altLang="en-US" sz="1200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altLang="en-US" sz="1200" dirty="0">
                <a:solidFill>
                  <a:srgbClr val="0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"snake"</a:t>
            </a: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elif</a:t>
            </a:r>
            <a:r>
              <a:rPr lang="en-US" altLang="en-US" sz="1200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sz="12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zodiacYear</a:t>
            </a: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== </a:t>
            </a:r>
            <a:r>
              <a:rPr lang="en-US" altLang="en-US" sz="12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</a:t>
            </a: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altLang="en-US" sz="1200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altLang="en-US" sz="1200" dirty="0">
                <a:solidFill>
                  <a:srgbClr val="0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"horse"</a:t>
            </a: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altLang="en-US" sz="1200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altLang="en-US" sz="1200" dirty="0">
                <a:solidFill>
                  <a:srgbClr val="0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"sheep"</a:t>
            </a: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05864E-7A5F-48DE-85C4-A584977C8116}" type="slidenum">
              <a:rPr lang="en-US" smtClean="0"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61743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 </a:t>
            </a: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 &gt; </a:t>
            </a:r>
            <a:r>
              <a:rPr lang="en-US" altLang="en-US" sz="12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altLang="en-US" sz="1200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 </a:t>
            </a: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 &gt; </a:t>
            </a:r>
            <a:r>
              <a:rPr lang="en-US" altLang="en-US" sz="12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z = x + y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altLang="en-US" sz="1200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altLang="en-US" sz="1200" dirty="0">
                <a:solidFill>
                  <a:srgbClr val="0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"z is"</a:t>
            </a: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z)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altLang="en-US" sz="1200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altLang="en-US" sz="1200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altLang="en-US" sz="1200" dirty="0">
                <a:solidFill>
                  <a:srgbClr val="0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"x is"</a:t>
            </a: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x)</a:t>
            </a:r>
            <a:endParaRPr lang="en-US" altLang="en-US" sz="1200" dirty="0">
              <a:latin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05864E-7A5F-48DE-85C4-A584977C8116}" type="slidenum">
              <a:rPr lang="en-US" smtClean="0"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40503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 </a:t>
            </a: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 &gt; </a:t>
            </a:r>
            <a:r>
              <a:rPr lang="en-US" altLang="en-US" sz="12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altLang="en-US" sz="1200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 </a:t>
            </a: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 &gt; </a:t>
            </a:r>
            <a:r>
              <a:rPr lang="en-US" altLang="en-US" sz="12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z = x + y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altLang="en-US" sz="1200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altLang="en-US" sz="1200" dirty="0">
                <a:solidFill>
                  <a:srgbClr val="0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"z is"</a:t>
            </a: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z)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altLang="en-US" sz="1200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altLang="en-US" sz="1200" dirty="0">
                <a:solidFill>
                  <a:srgbClr val="0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"x is"</a:t>
            </a: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x)</a:t>
            </a:r>
            <a:endParaRPr lang="en-US" altLang="en-US" sz="1200" dirty="0">
              <a:latin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05864E-7A5F-48DE-85C4-A584977C8116}" type="slidenum">
              <a:rPr lang="en-US" smtClean="0"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74441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 </a:t>
            </a: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score &gt;= </a:t>
            </a:r>
            <a:r>
              <a:rPr lang="en-US" altLang="en-US" sz="12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60.0</a:t>
            </a: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grade = </a:t>
            </a:r>
            <a:r>
              <a:rPr lang="en-US" altLang="en-US" sz="1200" dirty="0">
                <a:solidFill>
                  <a:srgbClr val="0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'D'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elif</a:t>
            </a:r>
            <a:r>
              <a:rPr lang="en-US" altLang="en-US" sz="1200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score &gt;= </a:t>
            </a:r>
            <a:r>
              <a:rPr lang="en-US" altLang="en-US" sz="12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70.0</a:t>
            </a: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grade = </a:t>
            </a:r>
            <a:r>
              <a:rPr lang="en-US" altLang="en-US" sz="1200" dirty="0">
                <a:solidFill>
                  <a:srgbClr val="0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'C'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elif</a:t>
            </a:r>
            <a:r>
              <a:rPr lang="en-US" altLang="en-US" sz="1200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score &gt;= </a:t>
            </a:r>
            <a:r>
              <a:rPr lang="en-US" altLang="en-US" sz="12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80.0</a:t>
            </a: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grade = </a:t>
            </a:r>
            <a:r>
              <a:rPr lang="en-US" altLang="en-US" sz="1200" dirty="0">
                <a:solidFill>
                  <a:srgbClr val="0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'B'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elif</a:t>
            </a:r>
            <a:r>
              <a:rPr lang="en-US" altLang="en-US" sz="1200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score &gt;= </a:t>
            </a:r>
            <a:r>
              <a:rPr lang="en-US" altLang="en-US" sz="12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90.0</a:t>
            </a: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grade = </a:t>
            </a:r>
            <a:r>
              <a:rPr lang="en-US" altLang="en-US" sz="1200" dirty="0">
                <a:solidFill>
                  <a:srgbClr val="0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'A'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grade = </a:t>
            </a:r>
            <a:r>
              <a:rPr lang="en-US" altLang="en-US" sz="1200" dirty="0">
                <a:solidFill>
                  <a:srgbClr val="0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'F'</a:t>
            </a:r>
            <a:endParaRPr lang="en-US" altLang="en-US" sz="1200" dirty="0">
              <a:latin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05864E-7A5F-48DE-85C4-A584977C8116}" type="slidenum">
              <a:rPr lang="en-US" smtClean="0"/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277244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 </a:t>
            </a: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score &gt;= </a:t>
            </a:r>
            <a:r>
              <a:rPr lang="en-US" altLang="en-US" sz="12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90.0</a:t>
            </a: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grade = </a:t>
            </a:r>
            <a:r>
              <a:rPr lang="en-US" altLang="en-US" sz="1200" dirty="0">
                <a:solidFill>
                  <a:srgbClr val="0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'A'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elif</a:t>
            </a:r>
            <a:r>
              <a:rPr lang="en-US" altLang="en-US" sz="1200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score &gt;= </a:t>
            </a:r>
            <a:r>
              <a:rPr lang="en-US" altLang="en-US" sz="12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80.0</a:t>
            </a: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grade = </a:t>
            </a:r>
            <a:r>
              <a:rPr lang="en-US" altLang="en-US" sz="1200" dirty="0">
                <a:solidFill>
                  <a:srgbClr val="0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'B'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elif</a:t>
            </a:r>
            <a:r>
              <a:rPr lang="en-US" altLang="en-US" sz="1200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score &gt;= </a:t>
            </a:r>
            <a:r>
              <a:rPr lang="en-US" altLang="en-US" sz="12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70.0</a:t>
            </a: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grade = </a:t>
            </a:r>
            <a:r>
              <a:rPr lang="en-US" altLang="en-US" sz="1200" dirty="0">
                <a:solidFill>
                  <a:srgbClr val="0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'C'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elif</a:t>
            </a:r>
            <a:r>
              <a:rPr lang="en-US" altLang="en-US" sz="1200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score &gt;= </a:t>
            </a:r>
            <a:r>
              <a:rPr lang="en-US" altLang="en-US" sz="12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60.0</a:t>
            </a: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grade = </a:t>
            </a:r>
            <a:r>
              <a:rPr lang="en-US" altLang="en-US" sz="1200" dirty="0">
                <a:solidFill>
                  <a:srgbClr val="0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'D'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grade = </a:t>
            </a:r>
            <a:r>
              <a:rPr lang="en-US" altLang="en-US" sz="1200" dirty="0">
                <a:solidFill>
                  <a:srgbClr val="0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'F'</a:t>
            </a:r>
            <a:endParaRPr lang="en-US" altLang="en-US" sz="1200" dirty="0">
              <a:latin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05864E-7A5F-48DE-85C4-A584977C8116}" type="slidenum">
              <a:rPr lang="en-US" smtClean="0"/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664576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# A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import </a:t>
            </a: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math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radius = -</a:t>
            </a:r>
            <a:r>
              <a:rPr lang="en-US" altLang="en-US" sz="12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20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 </a:t>
            </a: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radius &gt;= </a:t>
            </a:r>
            <a:r>
              <a:rPr lang="en-US" altLang="en-US" sz="12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area = radius * radius * </a:t>
            </a:r>
            <a:r>
              <a:rPr lang="en-US" altLang="en-US" sz="12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math.pi</a:t>
            </a:r>
            <a:endParaRPr lang="en-US" altLang="en-US" sz="12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altLang="en-US" sz="1200" dirty="0">
                <a:solidFill>
                  <a:srgbClr val="0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"The area is"</a:t>
            </a: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area)</a:t>
            </a:r>
            <a:endParaRPr lang="en-US" altLang="en-US" sz="1200" dirty="0">
              <a:latin typeface="Arial" panose="020B0604020202020204" pitchFamily="34" charset="0"/>
            </a:endParaRPr>
          </a:p>
          <a:p>
            <a:endParaRPr lang="en-US" dirty="0"/>
          </a:p>
          <a:p>
            <a:r>
              <a:rPr lang="en-US" dirty="0"/>
              <a:t># B</a:t>
            </a:r>
          </a:p>
          <a:p>
            <a:r>
              <a:rPr lang="en-US" dirty="0"/>
              <a:t>import math</a:t>
            </a:r>
          </a:p>
          <a:p>
            <a:r>
              <a:rPr lang="en-US" dirty="0"/>
              <a:t>radius = -20</a:t>
            </a:r>
          </a:p>
          <a:p>
            <a:r>
              <a:rPr lang="en-US" dirty="0"/>
              <a:t>if radius &gt;= 0:</a:t>
            </a:r>
          </a:p>
          <a:p>
            <a:r>
              <a:rPr lang="en-US" dirty="0"/>
              <a:t>    area = radius * radius * </a:t>
            </a:r>
            <a:r>
              <a:rPr lang="en-US" dirty="0" err="1"/>
              <a:t>math.pi</a:t>
            </a:r>
            <a:endParaRPr lang="en-US" dirty="0"/>
          </a:p>
          <a:p>
            <a:r>
              <a:rPr lang="en-US" dirty="0"/>
              <a:t>    print("The area is", area)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05864E-7A5F-48DE-85C4-A584977C8116}" type="slidenum">
              <a:rPr lang="en-US" smtClean="0"/>
              <a:t>81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795994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# A</a:t>
            </a:r>
          </a:p>
          <a:p>
            <a:r>
              <a:rPr lang="en-US" dirty="0" err="1"/>
              <a:t>i</a:t>
            </a:r>
            <a:r>
              <a:rPr lang="en-US" dirty="0"/>
              <a:t> = 1</a:t>
            </a:r>
          </a:p>
          <a:p>
            <a:r>
              <a:rPr lang="en-US" dirty="0"/>
              <a:t>j = 2</a:t>
            </a:r>
          </a:p>
          <a:p>
            <a:r>
              <a:rPr lang="en-US" dirty="0"/>
              <a:t>k = 3</a:t>
            </a:r>
          </a:p>
          <a:p>
            <a:r>
              <a:rPr lang="en-US" dirty="0"/>
              <a:t>if </a:t>
            </a:r>
            <a:r>
              <a:rPr lang="en-US" dirty="0" err="1"/>
              <a:t>i</a:t>
            </a:r>
            <a:r>
              <a:rPr lang="en-US" dirty="0"/>
              <a:t> &gt; j:</a:t>
            </a:r>
          </a:p>
          <a:p>
            <a:r>
              <a:rPr lang="en-US" dirty="0"/>
              <a:t>    if </a:t>
            </a:r>
            <a:r>
              <a:rPr lang="en-US" dirty="0" err="1"/>
              <a:t>i</a:t>
            </a:r>
            <a:r>
              <a:rPr lang="en-US" dirty="0"/>
              <a:t> &gt; k:</a:t>
            </a:r>
          </a:p>
          <a:p>
            <a:r>
              <a:rPr lang="en-US" dirty="0"/>
              <a:t>        print('A')</a:t>
            </a:r>
          </a:p>
          <a:p>
            <a:r>
              <a:rPr lang="en-US" dirty="0"/>
              <a:t>else:</a:t>
            </a:r>
          </a:p>
          <a:p>
            <a:r>
              <a:rPr lang="en-US" dirty="0"/>
              <a:t>    print('B’)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# B</a:t>
            </a:r>
          </a:p>
          <a:p>
            <a:r>
              <a:rPr lang="en-US" dirty="0" err="1"/>
              <a:t>i</a:t>
            </a:r>
            <a:r>
              <a:rPr lang="en-US" dirty="0"/>
              <a:t> = 1</a:t>
            </a:r>
          </a:p>
          <a:p>
            <a:r>
              <a:rPr lang="en-US" dirty="0"/>
              <a:t>j = 2</a:t>
            </a:r>
          </a:p>
          <a:p>
            <a:r>
              <a:rPr lang="en-US" dirty="0"/>
              <a:t>k = 3</a:t>
            </a:r>
          </a:p>
          <a:p>
            <a:r>
              <a:rPr lang="en-US" dirty="0"/>
              <a:t>if </a:t>
            </a:r>
            <a:r>
              <a:rPr lang="en-US" dirty="0" err="1"/>
              <a:t>i</a:t>
            </a:r>
            <a:r>
              <a:rPr lang="en-US" dirty="0"/>
              <a:t> &gt; j:</a:t>
            </a:r>
          </a:p>
          <a:p>
            <a:r>
              <a:rPr lang="en-US" dirty="0"/>
              <a:t>    if </a:t>
            </a:r>
            <a:r>
              <a:rPr lang="en-US" dirty="0" err="1"/>
              <a:t>i</a:t>
            </a:r>
            <a:r>
              <a:rPr lang="en-US" dirty="0"/>
              <a:t> &gt; k:</a:t>
            </a:r>
          </a:p>
          <a:p>
            <a:r>
              <a:rPr lang="en-US" dirty="0"/>
              <a:t>        print('A')</a:t>
            </a:r>
          </a:p>
          <a:p>
            <a:r>
              <a:rPr lang="en-US" dirty="0"/>
              <a:t>    else:</a:t>
            </a:r>
          </a:p>
          <a:p>
            <a:r>
              <a:rPr lang="en-US" dirty="0"/>
              <a:t>        print('B')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05864E-7A5F-48DE-85C4-A584977C8116}" type="slidenum">
              <a:rPr lang="en-US" smtClean="0"/>
              <a:t>82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357760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05864E-7A5F-48DE-85C4-A584977C8116}" type="slidenum">
              <a:rPr lang="en-US" smtClean="0"/>
              <a:t>83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9432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# Prompt the user to enter a radius</a:t>
            </a:r>
          </a:p>
          <a:p>
            <a:r>
              <a:rPr lang="en-US" dirty="0"/>
              <a:t>radius = eval(input("Enter a value for radius: "))</a:t>
            </a:r>
          </a:p>
          <a:p>
            <a:endParaRPr lang="en-US" dirty="0"/>
          </a:p>
          <a:p>
            <a:r>
              <a:rPr lang="en-US" dirty="0"/>
              <a:t>if radius &lt; 0:</a:t>
            </a:r>
          </a:p>
          <a:p>
            <a:r>
              <a:rPr lang="en-US" dirty="0"/>
              <a:t>    # radius is negative, so print an error message</a:t>
            </a:r>
          </a:p>
          <a:p>
            <a:r>
              <a:rPr lang="en-US" dirty="0"/>
              <a:t>    print("Incorrect input")</a:t>
            </a:r>
          </a:p>
          <a:p>
            <a:r>
              <a:rPr lang="en-US" dirty="0"/>
              <a:t>else:</a:t>
            </a:r>
          </a:p>
          <a:p>
            <a:r>
              <a:rPr lang="en-US" dirty="0"/>
              <a:t>    # Compute area</a:t>
            </a:r>
          </a:p>
          <a:p>
            <a:r>
              <a:rPr lang="en-US" dirty="0"/>
              <a:t>    area = radius * radius * 3.14159</a:t>
            </a:r>
          </a:p>
          <a:p>
            <a:r>
              <a:rPr lang="en-US" dirty="0"/>
              <a:t>    # Display results</a:t>
            </a:r>
          </a:p>
          <a:p>
            <a:r>
              <a:rPr lang="en-US" dirty="0"/>
              <a:t>    print("The area for the circle of radius " , radius , " is " , area)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05864E-7A5F-48DE-85C4-A584977C811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682327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# a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number = </a:t>
            </a:r>
            <a:r>
              <a:rPr lang="en-US" altLang="en-US" sz="1200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eval</a:t>
            </a: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altLang="en-US" sz="1200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input</a:t>
            </a: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altLang="en-US" sz="1200" dirty="0">
                <a:solidFill>
                  <a:srgbClr val="0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"Enter number: "</a:t>
            </a: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))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 </a:t>
            </a: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number % </a:t>
            </a:r>
            <a:r>
              <a:rPr lang="en-US" altLang="en-US" sz="12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 </a:t>
            </a: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== </a:t>
            </a:r>
            <a:r>
              <a:rPr lang="en-US" altLang="en-US" sz="12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even = </a:t>
            </a:r>
            <a:r>
              <a:rPr lang="en-US" altLang="en-US" sz="1200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True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even = </a:t>
            </a:r>
            <a:r>
              <a:rPr lang="en-US" altLang="en-US" sz="1200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False</a:t>
            </a:r>
            <a:endParaRPr lang="en-US" altLang="en-US" sz="1200" dirty="0">
              <a:latin typeface="Arial" panose="020B0604020202020204" pitchFamily="34" charset="0"/>
            </a:endParaRPr>
          </a:p>
          <a:p>
            <a:endParaRPr lang="en-US" dirty="0"/>
          </a:p>
          <a:p>
            <a:r>
              <a:rPr lang="en-US" dirty="0"/>
              <a:t># b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number = </a:t>
            </a:r>
            <a:r>
              <a:rPr lang="en-US" altLang="en-US" sz="1200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eval</a:t>
            </a: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altLang="en-US" sz="1200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input</a:t>
            </a: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altLang="en-US" sz="1200" dirty="0">
                <a:solidFill>
                  <a:srgbClr val="0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"Enter number: "</a:t>
            </a: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))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even = number % </a:t>
            </a:r>
            <a:r>
              <a:rPr lang="en-US" altLang="en-US" sz="12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 </a:t>
            </a: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== </a:t>
            </a:r>
            <a:r>
              <a:rPr lang="en-US" altLang="en-US" sz="12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endParaRPr lang="en-US" altLang="en-US" sz="1200" dirty="0">
              <a:latin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05864E-7A5F-48DE-85C4-A584977C8116}" type="slidenum">
              <a:rPr lang="en-US" smtClean="0"/>
              <a:t>84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495368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# a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total = </a:t>
            </a:r>
            <a:r>
              <a:rPr lang="en-US" altLang="en-US" sz="1200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eval</a:t>
            </a: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altLang="en-US" sz="1200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input</a:t>
            </a: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altLang="en-US" sz="1200" dirty="0">
                <a:solidFill>
                  <a:srgbClr val="0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"Enter total: "</a:t>
            </a: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))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2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 </a:t>
            </a: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(total &gt;= </a:t>
            </a:r>
            <a:r>
              <a:rPr lang="en-US" altLang="en-US" sz="12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100</a:t>
            </a: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):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discount = </a:t>
            </a:r>
            <a:r>
              <a:rPr lang="en-US" altLang="en-US" sz="12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 </a:t>
            </a: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 </a:t>
            </a:r>
            <a:r>
              <a:rPr lang="en-US" altLang="en-US" sz="12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100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total = total - (discount * total)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altLang="en-US" sz="1200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altLang="en-US" sz="1200" dirty="0">
                <a:solidFill>
                  <a:srgbClr val="0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"Final Total: "</a:t>
            </a: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total)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discount = </a:t>
            </a:r>
            <a:r>
              <a:rPr lang="en-US" altLang="en-US" sz="12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 </a:t>
            </a: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 </a:t>
            </a:r>
            <a:r>
              <a:rPr lang="en-US" altLang="en-US" sz="12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100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total = total - (discount * total)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altLang="en-US" sz="1200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altLang="en-US" sz="1200" dirty="0">
                <a:solidFill>
                  <a:srgbClr val="0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"Final Total: "</a:t>
            </a: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total)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2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b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total = </a:t>
            </a:r>
            <a:r>
              <a:rPr lang="en-US" altLang="en-US" sz="1200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eval</a:t>
            </a: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altLang="en-US" sz="1200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input</a:t>
            </a: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altLang="en-US" sz="1200" dirty="0">
                <a:solidFill>
                  <a:srgbClr val="0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"Enter total: "</a:t>
            </a: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))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discount = </a:t>
            </a:r>
            <a:r>
              <a:rPr lang="en-US" altLang="en-US" sz="12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200" dirty="0">
              <a:solidFill>
                <a:srgbClr val="0000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 </a:t>
            </a: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(total &gt;= </a:t>
            </a:r>
            <a:r>
              <a:rPr lang="en-US" altLang="en-US" sz="12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100</a:t>
            </a: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):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discount = </a:t>
            </a:r>
            <a:r>
              <a:rPr lang="en-US" altLang="en-US" sz="12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 </a:t>
            </a: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 </a:t>
            </a:r>
            <a:r>
              <a:rPr lang="en-US" altLang="en-US" sz="12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100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discount = </a:t>
            </a:r>
            <a:r>
              <a:rPr lang="en-US" altLang="en-US" sz="12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 </a:t>
            </a: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 </a:t>
            </a:r>
            <a:r>
              <a:rPr lang="en-US" altLang="en-US" sz="12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100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200" dirty="0">
              <a:solidFill>
                <a:srgbClr val="0000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total = total - (discount * total)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altLang="en-US" sz="1200" dirty="0">
                <a:solidFill>
                  <a:srgbClr val="0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"Final Total: "</a:t>
            </a: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total)</a:t>
            </a:r>
            <a:endParaRPr lang="en-US" altLang="en-US" sz="1200" dirty="0">
              <a:latin typeface="Arial" panose="020B0604020202020204" pitchFamily="34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200" dirty="0">
              <a:latin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05864E-7A5F-48DE-85C4-A584977C8116}" type="slidenum">
              <a:rPr lang="en-US" smtClean="0"/>
              <a:t>85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887021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# Question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 </a:t>
            </a: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count % </a:t>
            </a:r>
            <a:r>
              <a:rPr lang="en-US" altLang="en-US" sz="12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 </a:t>
            </a: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== </a:t>
            </a:r>
            <a:r>
              <a:rPr lang="en-US" altLang="en-US" sz="12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newLine = </a:t>
            </a:r>
            <a:r>
              <a:rPr lang="en-US" altLang="en-US" sz="1200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True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newLine = </a:t>
            </a:r>
            <a:r>
              <a:rPr lang="en-US" altLang="en-US" sz="1200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False</a:t>
            </a:r>
            <a:endParaRPr lang="en-US" altLang="en-US" sz="1200" dirty="0">
              <a:latin typeface="Arial" panose="020B0604020202020204" pitchFamily="34" charset="0"/>
            </a:endParaRPr>
          </a:p>
          <a:p>
            <a:endParaRPr lang="en-US" dirty="0"/>
          </a:p>
          <a:p>
            <a:r>
              <a:rPr lang="en-US" dirty="0"/>
              <a:t># Solution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newLine = count % </a:t>
            </a:r>
            <a:r>
              <a:rPr lang="en-US" altLang="en-US" sz="12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 </a:t>
            </a: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== </a:t>
            </a:r>
            <a:r>
              <a:rPr lang="en-US" altLang="en-US" sz="12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endParaRPr lang="en-US" altLang="en-US" sz="1200" dirty="0">
              <a:latin typeface="Arial" panose="020B0604020202020204" pitchFamily="34" charset="0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05864E-7A5F-48DE-85C4-A584977C8116}" type="slidenum">
              <a:rPr lang="en-US" smtClean="0"/>
              <a:t>86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004583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# a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 </a:t>
            </a: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age &lt; </a:t>
            </a:r>
            <a:r>
              <a:rPr lang="en-US" altLang="en-US" sz="12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16</a:t>
            </a: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altLang="en-US" sz="1200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altLang="en-US" sz="1200" dirty="0">
                <a:solidFill>
                  <a:srgbClr val="0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"Cannot get a driver's license"</a:t>
            </a: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 </a:t>
            </a: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age &gt;= </a:t>
            </a:r>
            <a:r>
              <a:rPr lang="en-US" altLang="en-US" sz="12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16</a:t>
            </a: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altLang="en-US" sz="1200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altLang="en-US" sz="1200" dirty="0">
                <a:solidFill>
                  <a:srgbClr val="0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"Can get a driver's license"</a:t>
            </a: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altLang="en-US" sz="1200" dirty="0">
              <a:latin typeface="Arial" panose="020B0604020202020204" pitchFamily="34" charset="0"/>
            </a:endParaRPr>
          </a:p>
          <a:p>
            <a:endParaRPr lang="en-US" dirty="0"/>
          </a:p>
          <a:p>
            <a:r>
              <a:rPr lang="en-US" dirty="0"/>
              <a:t># b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 </a:t>
            </a: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age &lt; </a:t>
            </a:r>
            <a:r>
              <a:rPr lang="en-US" altLang="en-US" sz="12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16</a:t>
            </a: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altLang="en-US" sz="1200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altLang="en-US" sz="1200" dirty="0">
                <a:solidFill>
                  <a:srgbClr val="0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"Cannot get a driver's license"</a:t>
            </a: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altLang="en-US" sz="1200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altLang="en-US" sz="1200" dirty="0">
                <a:solidFill>
                  <a:srgbClr val="0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"Can get a driver's license"</a:t>
            </a: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altLang="en-US" sz="1200" dirty="0">
              <a:latin typeface="Arial" panose="020B0604020202020204" pitchFamily="34" charset="0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05864E-7A5F-48DE-85C4-A584977C8116}" type="slidenum">
              <a:rPr lang="en-US" smtClean="0"/>
              <a:t>87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794334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# a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 </a:t>
            </a: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number % </a:t>
            </a:r>
            <a:r>
              <a:rPr lang="en-US" altLang="en-US" sz="12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 </a:t>
            </a: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== </a:t>
            </a:r>
            <a:r>
              <a:rPr lang="en-US" altLang="en-US" sz="12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altLang="en-US" sz="1200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(number, </a:t>
            </a:r>
            <a:r>
              <a:rPr lang="en-US" altLang="en-US" sz="1200" dirty="0">
                <a:solidFill>
                  <a:srgbClr val="0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"is even"</a:t>
            </a: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 </a:t>
            </a: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number % </a:t>
            </a:r>
            <a:r>
              <a:rPr lang="en-US" altLang="en-US" sz="12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 </a:t>
            </a: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== </a:t>
            </a:r>
            <a:r>
              <a:rPr lang="en-US" altLang="en-US" sz="12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altLang="en-US" sz="1200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(number, </a:t>
            </a:r>
            <a:r>
              <a:rPr lang="en-US" altLang="en-US" sz="1200" dirty="0">
                <a:solidFill>
                  <a:srgbClr val="0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"is multiple of 5"</a:t>
            </a: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altLang="en-US" sz="1200" dirty="0">
              <a:latin typeface="Arial" panose="020B0604020202020204" pitchFamily="34" charset="0"/>
            </a:endParaRPr>
          </a:p>
          <a:p>
            <a:endParaRPr lang="en-US" dirty="0"/>
          </a:p>
          <a:p>
            <a:r>
              <a:rPr lang="en-US" dirty="0"/>
              <a:t># b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 </a:t>
            </a: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number % </a:t>
            </a:r>
            <a:r>
              <a:rPr lang="en-US" altLang="en-US" sz="12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 </a:t>
            </a: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== </a:t>
            </a:r>
            <a:r>
              <a:rPr lang="en-US" altLang="en-US" sz="12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altLang="en-US" sz="1200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(number, </a:t>
            </a:r>
            <a:r>
              <a:rPr lang="en-US" altLang="en-US" sz="1200" dirty="0">
                <a:solidFill>
                  <a:srgbClr val="0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"is even"</a:t>
            </a: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elif</a:t>
            </a:r>
            <a:r>
              <a:rPr lang="en-US" altLang="en-US" sz="1200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number % </a:t>
            </a:r>
            <a:r>
              <a:rPr lang="en-US" altLang="en-US" sz="12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 </a:t>
            </a: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== </a:t>
            </a:r>
            <a:r>
              <a:rPr lang="en-US" altLang="en-US" sz="12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altLang="en-US" sz="1200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(number, </a:t>
            </a:r>
            <a:r>
              <a:rPr lang="en-US" altLang="en-US" sz="1200" dirty="0">
                <a:solidFill>
                  <a:srgbClr val="0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"is multiple of 5"</a:t>
            </a: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altLang="en-US" sz="1200" dirty="0">
              <a:latin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05864E-7A5F-48DE-85C4-A584977C8116}" type="slidenum">
              <a:rPr lang="en-US" smtClean="0"/>
              <a:t>88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552605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Prompt the user to enter weight in pounds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weight = </a:t>
            </a:r>
            <a:r>
              <a:rPr lang="en-US" altLang="en-US" sz="1200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eval</a:t>
            </a: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altLang="en-US" sz="1200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input</a:t>
            </a: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altLang="en-US" sz="1200" dirty="0">
                <a:solidFill>
                  <a:srgbClr val="0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"Enter weight in pounds: "</a:t>
            </a: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))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2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Prompt the user to enter height in inches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height = </a:t>
            </a:r>
            <a:r>
              <a:rPr lang="en-US" altLang="en-US" sz="1200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eval</a:t>
            </a: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altLang="en-US" sz="1200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input</a:t>
            </a: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altLang="en-US" sz="1200" dirty="0">
                <a:solidFill>
                  <a:srgbClr val="0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"Enter height in inches: "</a:t>
            </a: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))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2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KILOGRAMS_PER_POUND = </a:t>
            </a:r>
            <a:r>
              <a:rPr lang="en-US" altLang="en-US" sz="12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0.45359237  </a:t>
            </a:r>
            <a:r>
              <a:rPr lang="en-US" altLang="en-US" sz="12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Constant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METERS_PER_INCH = </a:t>
            </a:r>
            <a:r>
              <a:rPr lang="en-US" altLang="en-US" sz="12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0.0254  </a:t>
            </a:r>
            <a:r>
              <a:rPr lang="en-US" altLang="en-US" sz="12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Constant 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200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Compute BMI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weightInKilograms</a:t>
            </a: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weight * KILOGRAMS_PER_POUND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heightInMeters</a:t>
            </a: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height * METERS_PER_INCH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bmi</a:t>
            </a: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altLang="en-US" sz="12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weightInKilograms</a:t>
            </a: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/ (</a:t>
            </a:r>
            <a:r>
              <a:rPr lang="en-US" altLang="en-US" sz="12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heightInMeters</a:t>
            </a: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 </a:t>
            </a:r>
            <a:r>
              <a:rPr lang="en-US" altLang="en-US" sz="12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heightInMeters</a:t>
            </a: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2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Display result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altLang="en-US" sz="1200" dirty="0">
                <a:solidFill>
                  <a:srgbClr val="0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"BMI is"</a:t>
            </a: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altLang="en-US" sz="1200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format</a:t>
            </a: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altLang="en-US" sz="12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bmi</a:t>
            </a: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altLang="en-US" sz="1200" dirty="0">
                <a:solidFill>
                  <a:srgbClr val="0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".2f"</a:t>
            </a: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))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 </a:t>
            </a:r>
            <a:r>
              <a:rPr lang="en-US" altLang="en-US" sz="12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bmi</a:t>
            </a: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&lt; </a:t>
            </a:r>
            <a:r>
              <a:rPr lang="en-US" altLang="en-US" sz="12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18.5</a:t>
            </a: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altLang="en-US" sz="1200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altLang="en-US" sz="1200" dirty="0">
                <a:solidFill>
                  <a:srgbClr val="0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"Underweight"</a:t>
            </a: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elif</a:t>
            </a:r>
            <a:r>
              <a:rPr lang="en-US" altLang="en-US" sz="1200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sz="12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bmi</a:t>
            </a: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&lt; </a:t>
            </a:r>
            <a:r>
              <a:rPr lang="en-US" altLang="en-US" sz="12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25</a:t>
            </a: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altLang="en-US" sz="1200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altLang="en-US" sz="1200" dirty="0">
                <a:solidFill>
                  <a:srgbClr val="0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"Normal"</a:t>
            </a: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elif</a:t>
            </a:r>
            <a:r>
              <a:rPr lang="en-US" altLang="en-US" sz="1200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sz="12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bmi</a:t>
            </a: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&lt; </a:t>
            </a:r>
            <a:r>
              <a:rPr lang="en-US" altLang="en-US" sz="12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30</a:t>
            </a: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altLang="en-US" sz="1200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altLang="en-US" sz="1200" dirty="0">
                <a:solidFill>
                  <a:srgbClr val="0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"Overweight"</a:t>
            </a: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altLang="en-US" sz="1200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altLang="en-US" sz="1200" dirty="0">
                <a:solidFill>
                  <a:srgbClr val="0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"Obese"</a:t>
            </a: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altLang="en-US" sz="1200" dirty="0"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05864E-7A5F-48DE-85C4-A584977C8116}" type="slidenum">
              <a:rPr lang="en-US" smtClean="0"/>
              <a:t>94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616404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 True</a:t>
            </a:r>
          </a:p>
          <a:p>
            <a:endParaRPr lang="en-US" dirty="0"/>
          </a:p>
          <a:p>
            <a:r>
              <a:rPr lang="en-US" dirty="0"/>
              <a:t>not ( 20 &gt; 60 )</a:t>
            </a:r>
          </a:p>
          <a:p>
            <a:endParaRPr lang="en-US" dirty="0"/>
          </a:p>
          <a:p>
            <a:r>
              <a:rPr lang="en-US" dirty="0"/>
              <a:t>not 60 &gt; 20</a:t>
            </a:r>
          </a:p>
          <a:p>
            <a:endParaRPr lang="en-US" dirty="0"/>
          </a:p>
          <a:p>
            <a:r>
              <a:rPr lang="en-US" dirty="0"/>
              <a:t>not ( not ( True ) )</a:t>
            </a:r>
          </a:p>
          <a:p>
            <a:endParaRPr lang="en-US" dirty="0"/>
          </a:p>
          <a:p>
            <a:r>
              <a:rPr lang="en-US" dirty="0"/>
              <a:t>not </a:t>
            </a:r>
            <a:r>
              <a:rPr lang="en-US" dirty="0" err="1"/>
              <a:t>not</a:t>
            </a:r>
            <a:r>
              <a:rPr lang="en-US" dirty="0"/>
              <a:t> False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05864E-7A5F-48DE-85C4-A584977C8116}" type="slidenum">
              <a:rPr lang="en-US" smtClean="0"/>
              <a:t>103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257185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True and False and True and True</a:t>
            </a:r>
          </a:p>
          <a:p>
            <a:endParaRPr lang="en-US" dirty="0"/>
          </a:p>
          <a:p>
            <a:r>
              <a:rPr lang="en-US" dirty="0"/>
              <a:t>True and not False</a:t>
            </a:r>
          </a:p>
          <a:p>
            <a:endParaRPr lang="en-US" dirty="0"/>
          </a:p>
          <a:p>
            <a:r>
              <a:rPr lang="en-US" dirty="0"/>
              <a:t>not </a:t>
            </a:r>
            <a:r>
              <a:rPr lang="en-US" dirty="0" err="1"/>
              <a:t>not</a:t>
            </a:r>
            <a:r>
              <a:rPr lang="en-US" dirty="0"/>
              <a:t> True and 10 &gt; 20</a:t>
            </a:r>
          </a:p>
          <a:p>
            <a:endParaRPr lang="en-US" dirty="0"/>
          </a:p>
          <a:p>
            <a:r>
              <a:rPr lang="en-US" dirty="0"/>
              <a:t>not False and not False and not </a:t>
            </a:r>
            <a:r>
              <a:rPr lang="en-US" dirty="0" err="1"/>
              <a:t>not</a:t>
            </a:r>
            <a:r>
              <a:rPr lang="en-US" dirty="0"/>
              <a:t> </a:t>
            </a:r>
            <a:r>
              <a:rPr lang="en-US" dirty="0" err="1"/>
              <a:t>not</a:t>
            </a:r>
            <a:r>
              <a:rPr lang="en-US" dirty="0"/>
              <a:t> False</a:t>
            </a:r>
          </a:p>
          <a:p>
            <a:endParaRPr lang="en-US" dirty="0"/>
          </a:p>
          <a:p>
            <a:r>
              <a:rPr lang="en-US" dirty="0"/>
              <a:t>not (True and False) and True</a:t>
            </a:r>
          </a:p>
          <a:p>
            <a:endParaRPr lang="en-US" dirty="0"/>
          </a:p>
          <a:p>
            <a:r>
              <a:rPr lang="en-US" dirty="0"/>
              <a:t>not True and False and True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05864E-7A5F-48DE-85C4-A584977C8116}" type="slidenum">
              <a:rPr lang="en-US" smtClean="0"/>
              <a:t>105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799117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True or False</a:t>
            </a:r>
          </a:p>
          <a:p>
            <a:endParaRPr lang="en-US" dirty="0"/>
          </a:p>
          <a:p>
            <a:r>
              <a:rPr lang="en-US" dirty="0"/>
              <a:t>True or False and False and False and True</a:t>
            </a:r>
          </a:p>
          <a:p>
            <a:endParaRPr lang="en-US" dirty="0"/>
          </a:p>
          <a:p>
            <a:r>
              <a:rPr lang="en-US" dirty="0"/>
              <a:t>False or not True</a:t>
            </a:r>
          </a:p>
          <a:p>
            <a:endParaRPr lang="en-US" dirty="0"/>
          </a:p>
          <a:p>
            <a:r>
              <a:rPr lang="en-US" dirty="0"/>
              <a:t>not (True and False) or 20 &gt; 10</a:t>
            </a:r>
          </a:p>
          <a:p>
            <a:endParaRPr lang="en-US" dirty="0"/>
          </a:p>
          <a:p>
            <a:r>
              <a:rPr lang="en-US" dirty="0"/>
              <a:t>not True and False or True</a:t>
            </a:r>
          </a:p>
          <a:p>
            <a:endParaRPr lang="en-US" dirty="0"/>
          </a:p>
          <a:p>
            <a:r>
              <a:rPr lang="en-US" dirty="0"/>
              <a:t>not True and (False or True)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05864E-7A5F-48DE-85C4-A584977C8116}" type="slidenum">
              <a:rPr lang="en-US" smtClean="0"/>
              <a:t>107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326996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Receive an input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number = </a:t>
            </a:r>
            <a:r>
              <a:rPr lang="en-US" altLang="en-US" sz="1200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eval</a:t>
            </a: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altLang="en-US" sz="1200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input</a:t>
            </a: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altLang="en-US" sz="1200" dirty="0">
                <a:solidFill>
                  <a:srgbClr val="0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"Enter an integer: "</a:t>
            </a: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))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2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 </a:t>
            </a: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number % </a:t>
            </a:r>
            <a:r>
              <a:rPr lang="en-US" altLang="en-US" sz="12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 </a:t>
            </a: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== </a:t>
            </a:r>
            <a:r>
              <a:rPr lang="en-US" altLang="en-US" sz="12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 </a:t>
            </a:r>
            <a:r>
              <a:rPr lang="en-US" altLang="en-US" sz="1200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and </a:t>
            </a: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number % </a:t>
            </a:r>
            <a:r>
              <a:rPr lang="en-US" altLang="en-US" sz="12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 </a:t>
            </a: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== </a:t>
            </a:r>
            <a:r>
              <a:rPr lang="en-US" altLang="en-US" sz="12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altLang="en-US" sz="1200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(number, </a:t>
            </a:r>
            <a:r>
              <a:rPr lang="en-US" altLang="en-US" sz="1200" dirty="0">
                <a:solidFill>
                  <a:srgbClr val="0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"is divisible by 2 and 3"</a:t>
            </a: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2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 </a:t>
            </a: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number % </a:t>
            </a:r>
            <a:r>
              <a:rPr lang="en-US" altLang="en-US" sz="12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 </a:t>
            </a: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== </a:t>
            </a:r>
            <a:r>
              <a:rPr lang="en-US" altLang="en-US" sz="12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 </a:t>
            </a:r>
            <a:r>
              <a:rPr lang="en-US" altLang="en-US" sz="1200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or </a:t>
            </a: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number % </a:t>
            </a:r>
            <a:r>
              <a:rPr lang="en-US" altLang="en-US" sz="12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 </a:t>
            </a: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== </a:t>
            </a:r>
            <a:r>
              <a:rPr lang="en-US" altLang="en-US" sz="12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altLang="en-US" sz="1200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(number, </a:t>
            </a:r>
            <a:r>
              <a:rPr lang="en-US" altLang="en-US" sz="1200" dirty="0">
                <a:solidFill>
                  <a:srgbClr val="0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"is divisible by 2 or 3"</a:t>
            </a: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2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 </a:t>
            </a: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(number % </a:t>
            </a:r>
            <a:r>
              <a:rPr lang="en-US" altLang="en-US" sz="12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 </a:t>
            </a: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== </a:t>
            </a:r>
            <a:r>
              <a:rPr lang="en-US" altLang="en-US" sz="12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 </a:t>
            </a:r>
            <a:r>
              <a:rPr lang="en-US" altLang="en-US" sz="1200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or </a:t>
            </a: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number % </a:t>
            </a:r>
            <a:r>
              <a:rPr lang="en-US" altLang="en-US" sz="12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 </a:t>
            </a: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== </a:t>
            </a:r>
            <a:r>
              <a:rPr lang="en-US" altLang="en-US" sz="12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lang="en-US" altLang="en-US" sz="1200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and </a:t>
            </a: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\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</a:t>
            </a:r>
            <a:r>
              <a:rPr lang="en-US" altLang="en-US" sz="1200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not </a:t>
            </a: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(number % </a:t>
            </a:r>
            <a:r>
              <a:rPr lang="en-US" altLang="en-US" sz="12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 </a:t>
            </a: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== </a:t>
            </a:r>
            <a:r>
              <a:rPr lang="en-US" altLang="en-US" sz="12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 </a:t>
            </a:r>
            <a:r>
              <a:rPr lang="en-US" altLang="en-US" sz="1200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and </a:t>
            </a: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number % </a:t>
            </a:r>
            <a:r>
              <a:rPr lang="en-US" altLang="en-US" sz="12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 </a:t>
            </a: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== </a:t>
            </a:r>
            <a:r>
              <a:rPr lang="en-US" altLang="en-US" sz="12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):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altLang="en-US" sz="1200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(number, </a:t>
            </a:r>
            <a:r>
              <a:rPr lang="en-US" altLang="en-US" sz="1200" dirty="0">
                <a:solidFill>
                  <a:srgbClr val="0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"is divisible by 2 or 3, but not both"</a:t>
            </a: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altLang="en-US" sz="1200" dirty="0">
              <a:latin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05864E-7A5F-48DE-85C4-A584977C8116}" type="slidenum">
              <a:rPr lang="en-US" smtClean="0"/>
              <a:t>111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0814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 = </a:t>
            </a:r>
            <a:r>
              <a:rPr lang="en-US" altLang="en-US" sz="12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 </a:t>
            </a: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en-US" altLang="en-US" sz="12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20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 = </a:t>
            </a:r>
            <a:r>
              <a:rPr lang="en-US" altLang="en-US" sz="12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 </a:t>
            </a: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 </a:t>
            </a:r>
            <a:r>
              <a:rPr lang="en-US" altLang="en-US" sz="12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20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 </a:t>
            </a: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altLang="en-US" sz="1200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"x ="</a:t>
            </a: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x) </a:t>
            </a:r>
            <a:r>
              <a:rPr lang="en-US" altLang="en-US" sz="12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output: False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 </a:t>
            </a: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altLang="en-US" sz="1200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"y ="</a:t>
            </a: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y) </a:t>
            </a:r>
            <a:r>
              <a:rPr lang="en-US" altLang="en-US" sz="12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output: True</a:t>
            </a:r>
            <a:endParaRPr lang="en-US" altLang="en-US" sz="1200" dirty="0"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05864E-7A5F-48DE-85C4-A584977C811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426551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 (number % 2 == 0 and number % 3 == 0)</a:t>
            </a:r>
          </a:p>
          <a:p>
            <a:endParaRPr lang="en-US" dirty="0"/>
          </a:p>
          <a:p>
            <a:r>
              <a:rPr lang="en-US" dirty="0"/>
              <a:t>number % 2 != 0 or number % 3 != 0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05864E-7A5F-48DE-85C4-A584977C8116}" type="slidenum">
              <a:rPr lang="en-US" smtClean="0"/>
              <a:t>112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610444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 (number == 2 or number == 3)</a:t>
            </a:r>
          </a:p>
          <a:p>
            <a:endParaRPr lang="en-US" dirty="0"/>
          </a:p>
          <a:p>
            <a:r>
              <a:rPr lang="en-US" dirty="0"/>
              <a:t>number != 2 and number != 3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05864E-7A5F-48DE-85C4-A584977C8116}" type="slidenum">
              <a:rPr lang="en-US" smtClean="0"/>
              <a:t>113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492181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number &gt;= x and number &lt; y</a:t>
            </a:r>
          </a:p>
          <a:p>
            <a:r>
              <a:rPr lang="en-US" dirty="0"/>
              <a:t>x &lt;= number &lt; y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number != x and number == y</a:t>
            </a:r>
          </a:p>
          <a:p>
            <a:r>
              <a:rPr lang="en-US" dirty="0"/>
              <a:t>x != number == y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05864E-7A5F-48DE-85C4-A584977C8116}" type="slidenum">
              <a:rPr lang="en-US" smtClean="0"/>
              <a:t>115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620855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True and (3 &gt; 4)</a:t>
            </a:r>
          </a:p>
          <a:p>
            <a:endParaRPr lang="en-US" dirty="0"/>
          </a:p>
          <a:p>
            <a:r>
              <a:rPr lang="en-US" dirty="0"/>
              <a:t>not (x &gt; 0) and (x &gt; 0)</a:t>
            </a:r>
          </a:p>
          <a:p>
            <a:endParaRPr lang="en-US" dirty="0"/>
          </a:p>
          <a:p>
            <a:r>
              <a:rPr lang="en-US" dirty="0"/>
              <a:t>(x &gt; 0) or (x &lt; 0)</a:t>
            </a:r>
          </a:p>
          <a:p>
            <a:endParaRPr lang="en-US" dirty="0"/>
          </a:p>
          <a:p>
            <a:r>
              <a:rPr lang="en-US" dirty="0"/>
              <a:t>(x != 0) or (x == 0)</a:t>
            </a:r>
          </a:p>
          <a:p>
            <a:endParaRPr lang="en-US" dirty="0"/>
          </a:p>
          <a:p>
            <a:r>
              <a:rPr lang="en-US" dirty="0"/>
              <a:t>(x &gt;= 0) or (x &lt; 0)</a:t>
            </a:r>
          </a:p>
          <a:p>
            <a:endParaRPr lang="en-US" dirty="0"/>
          </a:p>
          <a:p>
            <a:r>
              <a:rPr lang="en-US" dirty="0"/>
              <a:t>(x != 1) == (not (x == 1))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05864E-7A5F-48DE-85C4-A584977C8116}" type="slidenum">
              <a:rPr lang="en-US" smtClean="0"/>
              <a:t>116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014401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 &lt;= num &lt;= 100</a:t>
            </a:r>
          </a:p>
          <a:p>
            <a:endParaRPr lang="en-US" dirty="0"/>
          </a:p>
          <a:p>
            <a:r>
              <a:rPr lang="pt-BR" dirty="0"/>
              <a:t>num &gt;= 1 and num &lt;= 100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05864E-7A5F-48DE-85C4-A584977C8116}" type="slidenum">
              <a:rPr lang="en-US" smtClean="0"/>
              <a:t>117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365857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(1 &lt;= num &lt;= 100) or (num &lt; 0)</a:t>
            </a:r>
          </a:p>
          <a:p>
            <a:endParaRPr lang="en-US" dirty="0"/>
          </a:p>
          <a:p>
            <a:r>
              <a:rPr lang="pt-BR" dirty="0"/>
              <a:t>(num &gt;= 1 and num &lt;= 100) or (num &lt; 0)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05864E-7A5F-48DE-85C4-A584977C8116}" type="slidenum">
              <a:rPr lang="en-US" smtClean="0"/>
              <a:t>118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924449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x &gt;= y &gt;= 0</a:t>
            </a:r>
          </a:p>
          <a:p>
            <a:endParaRPr lang="en-US" dirty="0"/>
          </a:p>
          <a:p>
            <a:r>
              <a:rPr lang="en-US" dirty="0"/>
              <a:t>x &lt;= y &gt;= 0</a:t>
            </a:r>
          </a:p>
          <a:p>
            <a:endParaRPr lang="en-US" dirty="0"/>
          </a:p>
          <a:p>
            <a:r>
              <a:rPr lang="en-US" dirty="0"/>
              <a:t>x != y == 5</a:t>
            </a:r>
          </a:p>
          <a:p>
            <a:endParaRPr lang="en-US" dirty="0"/>
          </a:p>
          <a:p>
            <a:r>
              <a:rPr lang="en-US" dirty="0"/>
              <a:t>(x != 0) or (x == 0)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05864E-7A5F-48DE-85C4-A584977C8116}" type="slidenum">
              <a:rPr lang="en-US" smtClean="0"/>
              <a:t>119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313011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13 &lt; age &lt; 18</a:t>
            </a:r>
          </a:p>
          <a:p>
            <a:endParaRPr lang="en-US" dirty="0"/>
          </a:p>
          <a:p>
            <a:r>
              <a:rPr lang="en-US" dirty="0"/>
              <a:t>age &gt; 13 and age &lt; 18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05864E-7A5F-48DE-85C4-A584977C8116}" type="slidenum">
              <a:rPr lang="en-US" smtClean="0"/>
              <a:t>120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66248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weight &gt; 50 or height &gt; 160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05864E-7A5F-48DE-85C4-A584977C8116}" type="slidenum">
              <a:rPr lang="en-US" smtClean="0"/>
              <a:t>121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921625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weight &gt; 50 and height &gt; 160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05864E-7A5F-48DE-85C4-A584977C8116}" type="slidenum">
              <a:rPr lang="en-US" smtClean="0"/>
              <a:t>122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8342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20 == 30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200" dirty="0">
              <a:solidFill>
                <a:srgbClr val="3333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50 == 50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200" dirty="0">
              <a:solidFill>
                <a:srgbClr val="3333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50.0 == 50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200" dirty="0">
              <a:solidFill>
                <a:srgbClr val="3333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50 </a:t>
            </a:r>
            <a:r>
              <a:rPr lang="en-US" alt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US" alt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30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200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60.0001 == 60</a:t>
            </a:r>
            <a:endParaRPr lang="en-US" altLang="en-US" sz="1200" dirty="0">
              <a:solidFill>
                <a:srgbClr val="3333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05864E-7A5F-48DE-85C4-A584977C811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887103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(weight &gt; 50 or height &gt; 160) and not (weight &gt; 50 and height &gt; 160)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05864E-7A5F-48DE-85C4-A584977C8116}" type="slidenum">
              <a:rPr lang="en-US" smtClean="0"/>
              <a:t>123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961836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isLeapYear = (year % 4 == 0)</a:t>
            </a:r>
          </a:p>
          <a:p>
            <a:endParaRPr lang="en-US" dirty="0"/>
          </a:p>
          <a:p>
            <a:r>
              <a:rPr lang="en-US" dirty="0"/>
              <a:t>isLeapYear = isLeapYear and (year % 100 != 0)</a:t>
            </a:r>
          </a:p>
          <a:p>
            <a:endParaRPr lang="en-US" dirty="0"/>
          </a:p>
          <a:p>
            <a:r>
              <a:rPr lang="en-US" dirty="0"/>
              <a:t>isLeapYear = isLeapYear or (year % 400 == 0)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05864E-7A5F-48DE-85C4-A584977C8116}" type="slidenum">
              <a:rPr lang="en-US" smtClean="0"/>
              <a:t>127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723250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# A leap year is divisible by 4</a:t>
            </a:r>
          </a:p>
          <a:p>
            <a:r>
              <a:rPr lang="en-US" dirty="0"/>
              <a:t>isLeapYear = (year % 4 == 0)</a:t>
            </a:r>
          </a:p>
          <a:p>
            <a:r>
              <a:rPr lang="en-US" dirty="0"/>
              <a:t># A leap year is divisible by 4 but not by 100</a:t>
            </a:r>
          </a:p>
          <a:p>
            <a:r>
              <a:rPr lang="en-US" dirty="0"/>
              <a:t>isLeapYear = isLeapYear and (year % 100 != 0)</a:t>
            </a:r>
          </a:p>
          <a:p>
            <a:r>
              <a:rPr lang="en-US" dirty="0"/>
              <a:t># A leap year is divisible by 4 but not by 100 or divisible by 400</a:t>
            </a:r>
          </a:p>
          <a:p>
            <a:r>
              <a:rPr lang="en-US" dirty="0"/>
              <a:t>isLeapYear = isLeapYear or (year % 400 == 0)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isLeapYear = (year % 4 == 0 and year % 100 != 0) or (year % 400 == 0)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05864E-7A5F-48DE-85C4-A584977C8116}" type="slidenum">
              <a:rPr lang="en-US" smtClean="0"/>
              <a:t>128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454968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year = </a:t>
            </a:r>
            <a:r>
              <a:rPr lang="en-US" altLang="en-US" sz="1200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eval</a:t>
            </a: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altLang="en-US" sz="1200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input</a:t>
            </a: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altLang="en-US" sz="1200" dirty="0">
                <a:solidFill>
                  <a:srgbClr val="0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"Enter a year: "</a:t>
            </a: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))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2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Check if the year is a leap year 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isLeapYear = (year % </a:t>
            </a:r>
            <a:r>
              <a:rPr lang="en-US" altLang="en-US" sz="12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 </a:t>
            </a: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== </a:t>
            </a:r>
            <a:r>
              <a:rPr lang="en-US" altLang="en-US" sz="12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 </a:t>
            </a:r>
            <a:r>
              <a:rPr lang="en-US" altLang="en-US" sz="1200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and </a:t>
            </a: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year % </a:t>
            </a:r>
            <a:r>
              <a:rPr lang="en-US" altLang="en-US" sz="12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100 </a:t>
            </a: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!= </a:t>
            </a:r>
            <a:r>
              <a:rPr lang="en-US" altLang="en-US" sz="12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lang="en-US" altLang="en-US" sz="1200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or </a:t>
            </a: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\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(year % </a:t>
            </a:r>
            <a:r>
              <a:rPr lang="en-US" altLang="en-US" sz="12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400 </a:t>
            </a: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== </a:t>
            </a:r>
            <a:r>
              <a:rPr lang="en-US" altLang="en-US" sz="12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2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Display the result 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(year, </a:t>
            </a:r>
            <a:r>
              <a:rPr lang="en-US" altLang="en-US" sz="1200" dirty="0">
                <a:solidFill>
                  <a:srgbClr val="0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"is a leap year?"</a:t>
            </a: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isLeapYear)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05864E-7A5F-48DE-85C4-A584977C8116}" type="slidenum">
              <a:rPr lang="en-US" smtClean="0"/>
              <a:t>130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717463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import random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200" dirty="0">
              <a:solidFill>
                <a:srgbClr val="000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Generate a lottery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lottery = </a:t>
            </a:r>
            <a:r>
              <a:rPr lang="en-US" altLang="en-US" sz="1200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random.randint</a:t>
            </a:r>
            <a:r>
              <a:rPr lang="en-US" altLang="en-US" sz="1200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(10, 99)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200" dirty="0">
              <a:solidFill>
                <a:srgbClr val="000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Prompt the user to enter a guess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guess = eval(input("Enter your lottery pick (two digits): "))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200" dirty="0">
              <a:solidFill>
                <a:srgbClr val="000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Get digits from lottery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lotteryDigit1 = lottery // 10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lotteryDigit2 = lottery % 10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200" dirty="0">
              <a:solidFill>
                <a:srgbClr val="000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Get digits from guess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guessDigit1 = guess // 10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guessDigit2 = guess % 10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200" dirty="0">
              <a:solidFill>
                <a:srgbClr val="000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print("The lottery number is", lottery)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200" dirty="0">
              <a:solidFill>
                <a:srgbClr val="000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Check the guess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 guess == lottery: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print("Exact match: you win $10,000")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elif</a:t>
            </a:r>
            <a:r>
              <a:rPr lang="en-US" altLang="en-US" sz="1200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(guessDigit2 == lotteryDigit1 and \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guessDigit1 == lotteryDigit2):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print("Match all digits: you win $3,000")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elif</a:t>
            </a:r>
            <a:r>
              <a:rPr lang="en-US" altLang="en-US" sz="1200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(guessDigit1 == lotteryDigit1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or guessDigit1 == lotteryDigit2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or guessDigit2 == lotteryDigit1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or guessDigit2 == lotteryDigit2):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print("Match one digit: you win $1,000")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else: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print("Sorry, no match")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05864E-7A5F-48DE-85C4-A584977C8116}" type="slidenum">
              <a:rPr lang="en-US" smtClean="0"/>
              <a:t>136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664042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import random</a:t>
            </a:r>
          </a:p>
          <a:p>
            <a:endParaRPr lang="en-US" dirty="0"/>
          </a:p>
          <a:p>
            <a:r>
              <a:rPr lang="en-US" dirty="0"/>
              <a:t># Generate a lottery</a:t>
            </a:r>
          </a:p>
          <a:p>
            <a:r>
              <a:rPr lang="en-US" dirty="0"/>
              <a:t>lottery = </a:t>
            </a:r>
            <a:r>
              <a:rPr lang="en-US" dirty="0" err="1"/>
              <a:t>random.randint</a:t>
            </a:r>
            <a:r>
              <a:rPr lang="en-US" dirty="0"/>
              <a:t>(10, 99)</a:t>
            </a:r>
          </a:p>
          <a:p>
            <a:endParaRPr lang="en-US" dirty="0"/>
          </a:p>
          <a:p>
            <a:r>
              <a:rPr lang="en-US" dirty="0"/>
              <a:t># Prompt the user to enter a guess</a:t>
            </a:r>
          </a:p>
          <a:p>
            <a:r>
              <a:rPr lang="en-US" dirty="0"/>
              <a:t>guess = eval(input("Enter your lottery pick (two digits): "))</a:t>
            </a:r>
          </a:p>
          <a:p>
            <a:endParaRPr lang="en-US" dirty="0"/>
          </a:p>
          <a:p>
            <a:r>
              <a:rPr lang="en-US" dirty="0"/>
              <a:t># Get digits from lottery</a:t>
            </a:r>
          </a:p>
          <a:p>
            <a:r>
              <a:rPr lang="en-US" dirty="0"/>
              <a:t>lotteryDigit1 = lottery // 10</a:t>
            </a:r>
          </a:p>
          <a:p>
            <a:r>
              <a:rPr lang="en-US" dirty="0"/>
              <a:t>lotteryDigit2 = lottery % 10</a:t>
            </a:r>
          </a:p>
          <a:p>
            <a:endParaRPr lang="en-US" dirty="0"/>
          </a:p>
          <a:p>
            <a:r>
              <a:rPr lang="en-US" dirty="0"/>
              <a:t># Get digits from guess</a:t>
            </a:r>
          </a:p>
          <a:p>
            <a:r>
              <a:rPr lang="en-US" dirty="0"/>
              <a:t>guessDigit1 = guess // 10</a:t>
            </a:r>
          </a:p>
          <a:p>
            <a:r>
              <a:rPr lang="en-US" dirty="0"/>
              <a:t>guessDigit2 = guess % 10</a:t>
            </a:r>
          </a:p>
          <a:p>
            <a:endParaRPr lang="en-US" dirty="0"/>
          </a:p>
          <a:p>
            <a:r>
              <a:rPr lang="en-US" dirty="0"/>
              <a:t>print("The lottery number is", lottery)</a:t>
            </a:r>
          </a:p>
          <a:p>
            <a:endParaRPr lang="en-US" dirty="0"/>
          </a:p>
          <a:p>
            <a:r>
              <a:rPr lang="en-US" dirty="0"/>
              <a:t># Check the guess</a:t>
            </a:r>
          </a:p>
          <a:p>
            <a:r>
              <a:rPr lang="en-US" dirty="0"/>
              <a:t>if guess == lottery:</a:t>
            </a:r>
          </a:p>
          <a:p>
            <a:r>
              <a:rPr lang="en-US" dirty="0"/>
              <a:t>    print("Exact match: you win $10,000")</a:t>
            </a:r>
          </a:p>
          <a:p>
            <a:r>
              <a:rPr lang="en-US" dirty="0" err="1"/>
              <a:t>elif</a:t>
            </a:r>
            <a:r>
              <a:rPr lang="en-US" dirty="0"/>
              <a:t> (guessDigit2 == lotteryDigit1 and \</a:t>
            </a:r>
          </a:p>
          <a:p>
            <a:r>
              <a:rPr lang="en-US" dirty="0"/>
              <a:t>  guessDigit1 == lotteryDigit2):</a:t>
            </a:r>
          </a:p>
          <a:p>
            <a:r>
              <a:rPr lang="en-US" dirty="0"/>
              <a:t>    print("Match all digits: you win $3,000")</a:t>
            </a:r>
          </a:p>
          <a:p>
            <a:r>
              <a:rPr lang="en-US" dirty="0" err="1"/>
              <a:t>elif</a:t>
            </a:r>
            <a:r>
              <a:rPr lang="en-US" dirty="0"/>
              <a:t> (guessDigit1 == lotteryDigit1</a:t>
            </a:r>
          </a:p>
          <a:p>
            <a:r>
              <a:rPr lang="en-US" dirty="0"/>
              <a:t>        or guessDigit1 == lotteryDigit2</a:t>
            </a:r>
          </a:p>
          <a:p>
            <a:r>
              <a:rPr lang="en-US" dirty="0"/>
              <a:t>        or guessDigit2 == lotteryDigit1</a:t>
            </a:r>
          </a:p>
          <a:p>
            <a:r>
              <a:rPr lang="en-US" dirty="0"/>
              <a:t>        or guessDigit2 == lotteryDigit2):</a:t>
            </a:r>
          </a:p>
          <a:p>
            <a:r>
              <a:rPr lang="en-US" dirty="0"/>
              <a:t>    print("Match one digit: you win $1,000")</a:t>
            </a:r>
          </a:p>
          <a:p>
            <a:r>
              <a:rPr lang="en-US" dirty="0"/>
              <a:t>else:</a:t>
            </a:r>
          </a:p>
          <a:p>
            <a:r>
              <a:rPr lang="en-US" dirty="0"/>
              <a:t>    print("Sorry, no match")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05864E-7A5F-48DE-85C4-A584977C8116}" type="slidenum">
              <a:rPr lang="en-US" smtClean="0"/>
              <a:t>137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679440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 </a:t>
            </a: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 &gt; </a:t>
            </a:r>
            <a:r>
              <a:rPr lang="en-US" altLang="en-US" sz="12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y = </a:t>
            </a:r>
            <a:r>
              <a:rPr lang="en-US" altLang="en-US" sz="12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y = -</a:t>
            </a:r>
            <a:r>
              <a:rPr lang="en-US" altLang="en-US" sz="12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endParaRPr lang="en-US" altLang="en-US" sz="1200" dirty="0">
              <a:latin typeface="Arial" panose="020B0604020202020204" pitchFamily="34" charset="0"/>
            </a:endParaRPr>
          </a:p>
          <a:p>
            <a:endParaRPr lang="en-US" dirty="0"/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 = </a:t>
            </a:r>
            <a:r>
              <a:rPr lang="en-US" altLang="en-US" sz="12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 </a:t>
            </a:r>
            <a:r>
              <a:rPr lang="en-US" altLang="en-US" sz="1200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 </a:t>
            </a: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 &gt; </a:t>
            </a:r>
            <a:r>
              <a:rPr lang="en-US" altLang="en-US" sz="12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 </a:t>
            </a:r>
            <a:r>
              <a:rPr lang="en-US" altLang="en-US" sz="1200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else </a:t>
            </a: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en-US" altLang="en-US" sz="12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endParaRPr lang="en-US" altLang="en-US" sz="1200" dirty="0">
              <a:latin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05864E-7A5F-48DE-85C4-A584977C8116}" type="slidenum">
              <a:rPr lang="en-US" smtClean="0"/>
              <a:t>140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514252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 </a:t>
            </a: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number1 &gt; number2: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max = number1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max = number2</a:t>
            </a:r>
            <a:endParaRPr lang="en-US" altLang="en-US" sz="1200" dirty="0">
              <a:latin typeface="Arial" panose="020B0604020202020204" pitchFamily="34" charset="0"/>
            </a:endParaRPr>
          </a:p>
          <a:p>
            <a:endParaRPr lang="en-US" dirty="0"/>
          </a:p>
          <a:p>
            <a:r>
              <a:rPr lang="en-US" dirty="0"/>
              <a:t>#</a:t>
            </a:r>
          </a:p>
          <a:p>
            <a:r>
              <a:rPr lang="en-US" dirty="0"/>
              <a:t>max = number1 if number1 &gt; number2 else number2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05864E-7A5F-48DE-85C4-A584977C8116}" type="slidenum">
              <a:rPr lang="en-US" smtClean="0"/>
              <a:t>142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270065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#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 </a:t>
            </a: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number % </a:t>
            </a:r>
            <a:r>
              <a:rPr lang="en-US" altLang="en-US" sz="12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 </a:t>
            </a: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== </a:t>
            </a:r>
            <a:r>
              <a:rPr lang="en-US" altLang="en-US" sz="12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altLang="en-US" sz="1200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(number, </a:t>
            </a:r>
            <a:r>
              <a:rPr lang="en-US" altLang="en-US" sz="1200" dirty="0">
                <a:solidFill>
                  <a:srgbClr val="0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"is even"</a:t>
            </a: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altLang="en-US" sz="1200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(number, </a:t>
            </a:r>
            <a:r>
              <a:rPr lang="en-US" altLang="en-US" sz="1200" dirty="0">
                <a:solidFill>
                  <a:srgbClr val="0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"is odd"</a:t>
            </a: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altLang="en-US" sz="1200" dirty="0">
              <a:latin typeface="Arial" panose="020B0604020202020204" pitchFamily="34" charset="0"/>
            </a:endParaRPr>
          </a:p>
          <a:p>
            <a:endParaRPr lang="en-US" dirty="0"/>
          </a:p>
          <a:p>
            <a:r>
              <a:rPr lang="en-US" dirty="0"/>
              <a:t>#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200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(number, </a:t>
            </a:r>
            <a:r>
              <a:rPr lang="en-US" altLang="en-US" sz="1200" dirty="0">
                <a:solidFill>
                  <a:srgbClr val="0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"is even" </a:t>
            </a:r>
            <a:r>
              <a:rPr lang="en-US" altLang="en-US" sz="1200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 </a:t>
            </a: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number % </a:t>
            </a:r>
            <a:r>
              <a:rPr lang="en-US" altLang="en-US" sz="12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 </a:t>
            </a: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== </a:t>
            </a:r>
            <a:r>
              <a:rPr lang="en-US" altLang="en-US" sz="12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 </a:t>
            </a:r>
            <a:r>
              <a:rPr lang="en-US" altLang="en-US" sz="1200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else </a:t>
            </a:r>
            <a:r>
              <a:rPr lang="en-US" altLang="en-US" sz="1200" dirty="0">
                <a:solidFill>
                  <a:srgbClr val="0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"is odd"</a:t>
            </a: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altLang="en-US" sz="1200" dirty="0">
              <a:latin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05864E-7A5F-48DE-85C4-A584977C8116}" type="slidenum">
              <a:rPr lang="en-US" smtClean="0"/>
              <a:t>143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227894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# Q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x, y, z = </a:t>
            </a:r>
            <a:r>
              <a:rPr lang="en-US" altLang="en-US" sz="1200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eval</a:t>
            </a: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altLang="en-US" sz="1200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input</a:t>
            </a: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altLang="en-US" sz="1200" dirty="0">
                <a:solidFill>
                  <a:srgbClr val="0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"Enter three numbers: "</a:t>
            </a: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))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altLang="en-US" sz="1200" dirty="0">
                <a:solidFill>
                  <a:srgbClr val="0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"sorted" </a:t>
            </a:r>
            <a:r>
              <a:rPr lang="en-US" altLang="en-US" sz="1200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 </a:t>
            </a: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 &lt; y </a:t>
            </a:r>
            <a:r>
              <a:rPr lang="en-US" altLang="en-US" sz="1200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and </a:t>
            </a: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 &lt; z </a:t>
            </a:r>
            <a:r>
              <a:rPr lang="en-US" altLang="en-US" sz="1200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else </a:t>
            </a:r>
            <a:r>
              <a:rPr lang="en-US" altLang="en-US" sz="1200" dirty="0">
                <a:solidFill>
                  <a:srgbClr val="0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"not sorted"</a:t>
            </a: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altLang="en-US" sz="1200" dirty="0">
              <a:latin typeface="Arial" panose="020B0604020202020204" pitchFamily="34" charset="0"/>
            </a:endParaRPr>
          </a:p>
          <a:p>
            <a:endParaRPr lang="en-US" dirty="0"/>
          </a:p>
          <a:p>
            <a:r>
              <a:rPr lang="en-US" dirty="0"/>
              <a:t># S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x, y, z = </a:t>
            </a:r>
            <a:r>
              <a:rPr lang="en-US" altLang="en-US" sz="1200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eval</a:t>
            </a: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altLang="en-US" sz="1200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input</a:t>
            </a: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altLang="en-US" sz="1200" dirty="0">
                <a:solidFill>
                  <a:srgbClr val="0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"Enter three numbers: "</a:t>
            </a: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))</a:t>
            </a:r>
            <a:endParaRPr lang="en-US" altLang="en-US" sz="1200" dirty="0">
              <a:solidFill>
                <a:srgbClr val="000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 </a:t>
            </a: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 &lt; y </a:t>
            </a:r>
            <a:r>
              <a:rPr lang="en-US" altLang="en-US" sz="1200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and </a:t>
            </a: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 &lt; z: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altLang="en-US" sz="1200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altLang="en-US" sz="1200" dirty="0">
                <a:solidFill>
                  <a:srgbClr val="0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"sorted"</a:t>
            </a: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altLang="en-US" sz="1200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altLang="en-US" sz="1200" dirty="0">
                <a:solidFill>
                  <a:srgbClr val="0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"not sorted"</a:t>
            </a: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altLang="en-US" sz="1200" dirty="0">
              <a:latin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05864E-7A5F-48DE-85C4-A584977C8116}" type="slidenum">
              <a:rPr lang="en-US" smtClean="0"/>
              <a:t>144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2198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2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lightsOn</a:t>
            </a: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altLang="en-US" sz="1200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True</a:t>
            </a:r>
            <a:endParaRPr lang="en-US" altLang="en-US" sz="1200" dirty="0">
              <a:latin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05864E-7A5F-48DE-85C4-A584977C811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829877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# Q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 </a:t>
            </a: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ages &gt;= </a:t>
            </a:r>
            <a:r>
              <a:rPr lang="en-US" altLang="en-US" sz="12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16</a:t>
            </a: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altLang="en-US" sz="12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ticketPrice</a:t>
            </a: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altLang="en-US" sz="12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20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altLang="en-US" sz="12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ticketPrice</a:t>
            </a: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altLang="en-US" sz="12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</a:t>
            </a:r>
            <a:endParaRPr lang="en-US" altLang="en-US" sz="1200" dirty="0">
              <a:latin typeface="Arial" panose="020B0604020202020204" pitchFamily="34" charset="0"/>
            </a:endParaRPr>
          </a:p>
          <a:p>
            <a:endParaRPr lang="en-US" dirty="0"/>
          </a:p>
          <a:p>
            <a:r>
              <a:rPr lang="en-US" dirty="0"/>
              <a:t># 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2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ticketPrice</a:t>
            </a: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altLang="en-US" sz="12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20 </a:t>
            </a:r>
            <a:r>
              <a:rPr lang="en-US" altLang="en-US" sz="1200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 </a:t>
            </a: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ages &gt;= </a:t>
            </a:r>
            <a:r>
              <a:rPr lang="en-US" altLang="en-US" sz="12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16 </a:t>
            </a:r>
            <a:r>
              <a:rPr lang="en-US" altLang="en-US" sz="1200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else </a:t>
            </a:r>
            <a:r>
              <a:rPr lang="en-US" altLang="en-US" sz="12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</a:t>
            </a:r>
            <a:endParaRPr lang="en-US" altLang="en-US" sz="1200" dirty="0">
              <a:latin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05864E-7A5F-48DE-85C4-A584977C8116}" type="slidenum">
              <a:rPr lang="en-US" smtClean="0"/>
              <a:t>145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317845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# Q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 </a:t>
            </a: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count % </a:t>
            </a:r>
            <a:r>
              <a:rPr lang="en-US" altLang="en-US" sz="12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 </a:t>
            </a: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== </a:t>
            </a:r>
            <a:r>
              <a:rPr lang="en-US" altLang="en-US" sz="12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altLang="en-US" sz="1200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(count)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altLang="en-US" sz="1200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(count, </a:t>
            </a:r>
            <a:r>
              <a:rPr lang="en-US" altLang="en-US" sz="1200" dirty="0">
                <a:solidFill>
                  <a:srgbClr val="6600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end </a:t>
            </a: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  <a:r>
              <a:rPr lang="en-US" altLang="en-US" sz="1200" dirty="0">
                <a:solidFill>
                  <a:srgbClr val="0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 "</a:t>
            </a: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altLang="en-US" sz="1200" dirty="0">
              <a:latin typeface="Arial" panose="020B0604020202020204" pitchFamily="34" charset="0"/>
            </a:endParaRPr>
          </a:p>
          <a:p>
            <a:endParaRPr lang="en-US" dirty="0"/>
          </a:p>
          <a:p>
            <a:r>
              <a:rPr lang="en-US" dirty="0"/>
              <a:t># S</a:t>
            </a:r>
          </a:p>
          <a:p>
            <a:r>
              <a:rPr lang="en-US" dirty="0"/>
              <a:t>print(count, end = " " if count % 10 == 0 else "\n")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05864E-7A5F-48DE-85C4-A584977C8116}" type="slidenum">
              <a:rPr lang="en-US" smtClean="0"/>
              <a:t>146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710146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# Q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score = </a:t>
            </a:r>
            <a:r>
              <a:rPr lang="en-US" altLang="en-US" sz="12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 </a:t>
            </a: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 scale </a:t>
            </a:r>
            <a:r>
              <a:rPr lang="en-US" altLang="en-US" sz="1200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 </a:t>
            </a: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 &gt; </a:t>
            </a:r>
            <a:r>
              <a:rPr lang="en-US" altLang="en-US" sz="12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 </a:t>
            </a:r>
            <a:r>
              <a:rPr lang="en-US" altLang="en-US" sz="1200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else </a:t>
            </a:r>
            <a:r>
              <a:rPr lang="en-US" altLang="en-US" sz="12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 </a:t>
            </a: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 scale</a:t>
            </a:r>
            <a:endParaRPr lang="en-US" altLang="en-US" sz="1200" dirty="0">
              <a:latin typeface="Arial" panose="020B0604020202020204" pitchFamily="34" charset="0"/>
            </a:endParaRPr>
          </a:p>
          <a:p>
            <a:endParaRPr lang="en-US" dirty="0"/>
          </a:p>
          <a:p>
            <a:r>
              <a:rPr lang="en-US" dirty="0"/>
              <a:t># S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 </a:t>
            </a: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 &gt; </a:t>
            </a:r>
            <a:r>
              <a:rPr lang="en-US" altLang="en-US" sz="12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</a:t>
            </a: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score = </a:t>
            </a:r>
            <a:r>
              <a:rPr lang="en-US" altLang="en-US" sz="12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 </a:t>
            </a: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 scale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score = </a:t>
            </a:r>
            <a:r>
              <a:rPr lang="en-US" altLang="en-US" sz="12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 </a:t>
            </a: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 scale</a:t>
            </a:r>
            <a:endParaRPr lang="en-US" altLang="en-US" sz="1200" dirty="0">
              <a:latin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05864E-7A5F-48DE-85C4-A584977C8116}" type="slidenum">
              <a:rPr lang="en-US" smtClean="0"/>
              <a:t>147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510200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# Q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tax = income * </a:t>
            </a:r>
            <a:r>
              <a:rPr lang="en-US" altLang="en-US" sz="12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0.2 </a:t>
            </a:r>
            <a:r>
              <a:rPr lang="en-US" altLang="en-US" sz="1200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 </a:t>
            </a: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income &gt; </a:t>
            </a:r>
            <a:r>
              <a:rPr lang="en-US" altLang="en-US" sz="12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10000 </a:t>
            </a:r>
            <a:r>
              <a:rPr lang="en-US" altLang="en-US" sz="1200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else </a:t>
            </a: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income * </a:t>
            </a:r>
            <a:r>
              <a:rPr lang="en-US" altLang="en-US" sz="12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0.17 </a:t>
            </a: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 </a:t>
            </a:r>
            <a:r>
              <a:rPr lang="en-US" altLang="en-US" sz="12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1000</a:t>
            </a:r>
            <a:endParaRPr lang="en-US" altLang="en-US" sz="1200" dirty="0">
              <a:latin typeface="Arial" panose="020B0604020202020204" pitchFamily="34" charset="0"/>
            </a:endParaRPr>
          </a:p>
          <a:p>
            <a:endParaRPr lang="en-US" dirty="0"/>
          </a:p>
          <a:p>
            <a:r>
              <a:rPr lang="en-US" dirty="0"/>
              <a:t># S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 </a:t>
            </a: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income &gt; </a:t>
            </a:r>
            <a:r>
              <a:rPr lang="en-US" altLang="en-US" sz="12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10000</a:t>
            </a: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tax = income * </a:t>
            </a:r>
            <a:r>
              <a:rPr lang="en-US" altLang="en-US" sz="12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0.2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tax = income * </a:t>
            </a:r>
            <a:r>
              <a:rPr lang="en-US" altLang="en-US" sz="12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0.17 </a:t>
            </a: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 </a:t>
            </a:r>
            <a:r>
              <a:rPr lang="en-US" altLang="en-US" sz="12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1000</a:t>
            </a:r>
            <a:endParaRPr lang="en-US" altLang="en-US" sz="1200" dirty="0">
              <a:latin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05864E-7A5F-48DE-85C4-A584977C8116}" type="slidenum">
              <a:rPr lang="en-US" smtClean="0"/>
              <a:t>148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787127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# Q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200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altLang="en-US" sz="12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sz="1200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 </a:t>
            </a: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number % </a:t>
            </a:r>
            <a:r>
              <a:rPr lang="en-US" altLang="en-US" sz="12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 </a:t>
            </a: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== </a:t>
            </a:r>
            <a:r>
              <a:rPr lang="en-US" altLang="en-US" sz="12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 </a:t>
            </a:r>
            <a:r>
              <a:rPr lang="en-US" altLang="en-US" sz="1200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else </a:t>
            </a: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j)</a:t>
            </a:r>
            <a:endParaRPr lang="en-US" altLang="en-US" sz="1200" dirty="0">
              <a:latin typeface="Arial" panose="020B0604020202020204" pitchFamily="34" charset="0"/>
            </a:endParaRPr>
          </a:p>
          <a:p>
            <a:endParaRPr lang="en-US" dirty="0"/>
          </a:p>
          <a:p>
            <a:r>
              <a:rPr lang="en-US" dirty="0"/>
              <a:t># S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 </a:t>
            </a: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number % </a:t>
            </a:r>
            <a:r>
              <a:rPr lang="en-US" altLang="en-US" sz="12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 </a:t>
            </a: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== </a:t>
            </a:r>
            <a:r>
              <a:rPr lang="en-US" altLang="en-US" sz="12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altLang="en-US" sz="1200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altLang="en-US" sz="12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altLang="en-US" sz="1200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(j)</a:t>
            </a:r>
            <a:endParaRPr lang="en-US" altLang="en-US" sz="1200" dirty="0">
              <a:latin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05864E-7A5F-48DE-85C4-A584977C8116}" type="slidenum">
              <a:rPr lang="en-US" smtClean="0"/>
              <a:t>149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75584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True or True and False</a:t>
            </a:r>
          </a:p>
          <a:p>
            <a:endParaRPr lang="en-US" dirty="0"/>
          </a:p>
          <a:p>
            <a:r>
              <a:rPr lang="en-US" dirty="0"/>
              <a:t>True and True or False</a:t>
            </a:r>
          </a:p>
          <a:p>
            <a:endParaRPr lang="en-US" dirty="0"/>
          </a:p>
          <a:p>
            <a:r>
              <a:rPr lang="en-US" dirty="0"/>
              <a:t>( True and not True ) or False or 10 &lt; 3</a:t>
            </a:r>
          </a:p>
          <a:p>
            <a:endParaRPr lang="en-US" dirty="0"/>
          </a:p>
          <a:p>
            <a:r>
              <a:rPr lang="en-US" dirty="0"/>
              <a:t>not ( 20 &gt; 40 and not 40 &gt; 20 ) and True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05864E-7A5F-48DE-85C4-A584977C8116}" type="slidenum">
              <a:rPr lang="en-US" smtClean="0"/>
              <a:t>156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600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int(True)</a:t>
            </a:r>
          </a:p>
          <a:p>
            <a:endParaRPr lang="en-US" dirty="0"/>
          </a:p>
          <a:p>
            <a:r>
              <a:rPr lang="en-US" dirty="0"/>
              <a:t>int(False)</a:t>
            </a:r>
          </a:p>
          <a:p>
            <a:endParaRPr lang="en-US" dirty="0"/>
          </a:p>
          <a:p>
            <a:r>
              <a:rPr lang="en-US" dirty="0"/>
              <a:t>print(int(True))</a:t>
            </a:r>
          </a:p>
          <a:p>
            <a:endParaRPr lang="en-US" dirty="0"/>
          </a:p>
          <a:p>
            <a:r>
              <a:rPr lang="en-US" dirty="0"/>
              <a:t>print(int(20 &gt; 50))</a:t>
            </a:r>
          </a:p>
          <a:p>
            <a:endParaRPr lang="en-US" dirty="0"/>
          </a:p>
          <a:p>
            <a:r>
              <a:rPr lang="en-US" dirty="0"/>
              <a:t>print(int(True == False))</a:t>
            </a:r>
          </a:p>
          <a:p>
            <a:endParaRPr lang="en-US" dirty="0"/>
          </a:p>
          <a:p>
            <a:r>
              <a:rPr lang="en-US" dirty="0"/>
              <a:t>print(int(20 * 2 &gt; 30))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05864E-7A5F-48DE-85C4-A584977C811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9073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F346474-3DAD-418F-99CD-1D8A693FCBCF}"/>
              </a:ext>
            </a:extLst>
          </p:cNvPr>
          <p:cNvSpPr/>
          <p:nvPr/>
        </p:nvSpPr>
        <p:spPr>
          <a:xfrm>
            <a:off x="0" y="6646272"/>
            <a:ext cx="9144001" cy="22060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8C8A424-8329-4235-B957-FAF1845AACE8}"/>
              </a:ext>
            </a:extLst>
          </p:cNvPr>
          <p:cNvSpPr/>
          <p:nvPr/>
        </p:nvSpPr>
        <p:spPr>
          <a:xfrm>
            <a:off x="0" y="6604458"/>
            <a:ext cx="9144001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740" y="3183624"/>
            <a:ext cx="8380520" cy="1922733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48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81740" y="5236867"/>
            <a:ext cx="838052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none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altLang="en-US" dirty="0"/>
              <a:t>CPIT 110 (Problem-Solving and Programming)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22961" y="6646272"/>
            <a:ext cx="1854203" cy="187517"/>
          </a:xfrm>
        </p:spPr>
        <p:txBody>
          <a:bodyPr/>
          <a:lstStyle/>
          <a:p>
            <a:fld id="{DBA7E2CF-BDF9-4D9A-A053-FBA578B83C99}" type="datetime1">
              <a:rPr lang="en-US" smtClean="0"/>
              <a:t>1/5/2022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64639" y="6646272"/>
            <a:ext cx="3617103" cy="187517"/>
          </a:xfrm>
        </p:spPr>
        <p:txBody>
          <a:bodyPr/>
          <a:lstStyle>
            <a:lvl1pPr>
              <a:defRPr cap="none"/>
            </a:lvl1pPr>
          </a:lstStyle>
          <a:p>
            <a:r>
              <a:rPr lang="en-US"/>
              <a:t>Version 1.0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25344" y="6646272"/>
            <a:ext cx="984019" cy="187517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fld id="{F3E9C4B0-9109-4B6A-816F-B8FB191BD566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>
            <a:cxnSpLocks/>
          </p:cNvCxnSpPr>
          <p:nvPr/>
        </p:nvCxnSpPr>
        <p:spPr>
          <a:xfrm flipV="1">
            <a:off x="381740" y="5106357"/>
            <a:ext cx="8380520" cy="18289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042FE38F-A080-4F8C-A2EE-EF4B731E76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35" y="195071"/>
            <a:ext cx="8495930" cy="2113363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0CDCBD9-F8BE-4F0E-9C52-E2B0F5FB019A}"/>
              </a:ext>
            </a:extLst>
          </p:cNvPr>
          <p:cNvCxnSpPr>
            <a:cxnSpLocks/>
          </p:cNvCxnSpPr>
          <p:nvPr/>
        </p:nvCxnSpPr>
        <p:spPr>
          <a:xfrm flipH="1" flipV="1">
            <a:off x="35512" y="2"/>
            <a:ext cx="3809" cy="6857997"/>
          </a:xfrm>
          <a:prstGeom prst="line">
            <a:avLst/>
          </a:prstGeom>
          <a:ln w="762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11AE1EE2-4846-41F9-AC6B-D9834B0B3586}"/>
              </a:ext>
            </a:extLst>
          </p:cNvPr>
          <p:cNvCxnSpPr>
            <a:cxnSpLocks/>
          </p:cNvCxnSpPr>
          <p:nvPr/>
        </p:nvCxnSpPr>
        <p:spPr>
          <a:xfrm flipV="1">
            <a:off x="9104678" y="1"/>
            <a:ext cx="0" cy="6857999"/>
          </a:xfrm>
          <a:prstGeom prst="line">
            <a:avLst/>
          </a:prstGeom>
          <a:ln w="762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6F479CEC-A510-4FBA-B849-4EE03495CA48}"/>
              </a:ext>
            </a:extLst>
          </p:cNvPr>
          <p:cNvCxnSpPr>
            <a:cxnSpLocks/>
          </p:cNvCxnSpPr>
          <p:nvPr/>
        </p:nvCxnSpPr>
        <p:spPr>
          <a:xfrm>
            <a:off x="0" y="28438"/>
            <a:ext cx="9141790" cy="9301"/>
          </a:xfrm>
          <a:prstGeom prst="line">
            <a:avLst/>
          </a:prstGeom>
          <a:ln w="762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08078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ace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3E1B2-6F59-42AF-A166-7CC4FD0BAB74}" type="datetime1">
              <a:rPr lang="en-US" smtClean="0"/>
              <a:t>1/5/2022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cap="none"/>
            </a:lvl1pPr>
          </a:lstStyle>
          <a:p>
            <a:r>
              <a:rPr lang="en-US"/>
              <a:t>Version 1.0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9C4B0-9109-4B6A-816F-B8FB191BD566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A picture containing sitting, outdoor, transport&#10;&#10;Description automatically generated">
            <a:extLst>
              <a:ext uri="{FF2B5EF4-FFF2-40B4-BE49-F238E27FC236}">
                <a16:creationId xmlns:a16="http://schemas.microsoft.com/office/drawing/2014/main" id="{5A210D16-C483-4164-8687-3E44F7E94A90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33" y="96133"/>
            <a:ext cx="361067" cy="361067"/>
          </a:xfrm>
          <a:prstGeom prst="rect">
            <a:avLst/>
          </a:prstGeom>
        </p:spPr>
      </p:pic>
      <p:pic>
        <p:nvPicPr>
          <p:cNvPr id="7" name="Picture 6" descr="A picture containing sitting, outdoor, transport&#10;&#10;Description automatically generated">
            <a:extLst>
              <a:ext uri="{FF2B5EF4-FFF2-40B4-BE49-F238E27FC236}">
                <a16:creationId xmlns:a16="http://schemas.microsoft.com/office/drawing/2014/main" id="{518F4A9C-F4EC-4A24-802D-7F0B2BF6135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33" y="96133"/>
            <a:ext cx="361067" cy="36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7768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3E1B2-6F59-42AF-A166-7CC4FD0BAB74}" type="datetime1">
              <a:rPr lang="en-US" smtClean="0"/>
              <a:t>1/5/2022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cap="none"/>
            </a:lvl1pPr>
          </a:lstStyle>
          <a:p>
            <a:r>
              <a:rPr lang="en-US"/>
              <a:t>Version 1.0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9C4B0-9109-4B6A-816F-B8FB191BD56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4B906D8A-B7C9-46FF-BD54-732332428F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305" y="1441107"/>
            <a:ext cx="8851392" cy="513026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>
              <a:defRPr sz="2600"/>
            </a:lvl1pPr>
            <a:lvl3pPr marL="731520" indent="-274320">
              <a:buFont typeface="Wingdings" panose="05000000000000000000" pitchFamily="2" charset="2"/>
              <a:buChar char="§"/>
              <a:defRPr sz="2000"/>
            </a:lvl3pPr>
            <a:lvl4pPr marL="914400" indent="-274320">
              <a:buFont typeface="Wingdings" panose="05000000000000000000" pitchFamily="2" charset="2"/>
              <a:buChar char="§"/>
              <a:defRPr sz="2000"/>
            </a:lvl4pPr>
            <a:lvl5pPr marL="1097280" indent="-274320">
              <a:buFont typeface="Wingdings" panose="05000000000000000000" pitchFamily="2" charset="2"/>
              <a:buChar char="§"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88825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ection_Title Only"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304" y="115826"/>
            <a:ext cx="8851392" cy="638262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EF8AC-2697-484B-930C-858EE89C5037}" type="datetime1">
              <a:rPr lang="en-US" smtClean="0"/>
              <a:t>1/5/2022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cap="none"/>
            </a:lvl1pPr>
          </a:lstStyle>
          <a:p>
            <a:r>
              <a:rPr lang="en-US"/>
              <a:t>Version 1.0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9C4B0-9109-4B6A-816F-B8FB191BD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6237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_Title and_Content"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304" y="685800"/>
            <a:ext cx="8851392" cy="1752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40D81-6AED-431F-B498-ED40D0B6F737}" type="datetime1">
              <a:rPr lang="en-US" smtClean="0"/>
              <a:t>1/5/2022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cap="none"/>
            </a:lvl1pPr>
          </a:lstStyle>
          <a:p>
            <a:r>
              <a:rPr lang="en-US"/>
              <a:t>Version 1.0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9C4B0-9109-4B6A-816F-B8FB191BD566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6187854B-FEC4-4BF8-A3DE-39B0F50145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305" y="2438400"/>
            <a:ext cx="8851392" cy="413297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365760" indent="-274320" algn="l">
              <a:buClr>
                <a:schemeClr val="accent1"/>
              </a:buClr>
              <a:buFont typeface="Wingdings" panose="05000000000000000000" pitchFamily="2" charset="2"/>
              <a:buChar char="§"/>
              <a:defRPr sz="3200">
                <a:solidFill>
                  <a:schemeClr val="tx2"/>
                </a:solidFill>
                <a:latin typeface="+mj-lt"/>
              </a:defRPr>
            </a:lvl1pPr>
            <a:lvl2pPr marL="548640" indent="-274320" algn="l"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2"/>
                </a:solidFill>
                <a:latin typeface="+mj-lt"/>
              </a:defRPr>
            </a:lvl2pPr>
            <a:lvl3pPr marL="731520" indent="-274320" algn="l"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2"/>
                </a:solidFill>
                <a:latin typeface="+mj-lt"/>
              </a:defRPr>
            </a:lvl3pPr>
            <a:lvl4pPr marL="914400" indent="-274320" algn="l"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2"/>
                </a:solidFill>
                <a:latin typeface="+mj-lt"/>
              </a:defRPr>
            </a:lvl4pPr>
            <a:lvl5pPr marL="1097280" indent="-274320" algn="l"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26874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425825D-8311-46C7-99B5-B67EDB7C94C9}"/>
              </a:ext>
            </a:extLst>
          </p:cNvPr>
          <p:cNvSpPr/>
          <p:nvPr/>
        </p:nvSpPr>
        <p:spPr>
          <a:xfrm>
            <a:off x="0" y="6646272"/>
            <a:ext cx="9144001" cy="22060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7706945-D259-4A4E-8043-6F262CDA1D6F}"/>
              </a:ext>
            </a:extLst>
          </p:cNvPr>
          <p:cNvSpPr/>
          <p:nvPr/>
        </p:nvSpPr>
        <p:spPr>
          <a:xfrm>
            <a:off x="0" y="6604458"/>
            <a:ext cx="9144001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7330F-9B4F-41E7-8359-DBE0F28E48C2}" type="datetime1">
              <a:rPr lang="en-US" smtClean="0"/>
              <a:t>1/5/2022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cap="none"/>
            </a:lvl1pPr>
          </a:lstStyle>
          <a:p>
            <a:r>
              <a:rPr lang="en-US"/>
              <a:t>Version 1.0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9C4B0-9109-4B6A-816F-B8FB191BD566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67671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33E21-381A-4D3C-A9E5-44D5551A3C62}" type="datetime1">
              <a:rPr lang="en-US" smtClean="0"/>
              <a:t>1/5/2022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cap="none"/>
            </a:lvl1pPr>
          </a:lstStyle>
          <a:p>
            <a:r>
              <a:rPr lang="en-US"/>
              <a:t>Version 1.0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9C4B0-9109-4B6A-816F-B8FB191BD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380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F0453-CD6F-4AB1-BB59-38BD495F486C}" type="datetime1">
              <a:rPr lang="en-US" smtClean="0"/>
              <a:t>1/5/2022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cap="none"/>
            </a:lvl1pPr>
          </a:lstStyle>
          <a:p>
            <a:r>
              <a:rPr lang="en-US"/>
              <a:t>Version 1.0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9C4B0-9109-4B6A-816F-B8FB191BD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9472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5DCEB-DF3C-4F71-97A0-81358853642C}" type="datetime1">
              <a:rPr lang="en-US" smtClean="0"/>
              <a:t>1/5/2022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cap="none"/>
            </a:lvl1pPr>
          </a:lstStyle>
          <a:p>
            <a:r>
              <a:rPr lang="en-US"/>
              <a:t>Version 1.0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9C4B0-9109-4B6A-816F-B8FB191BD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827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515796C-C976-4F5F-862E-8D682ACF9C9D}"/>
              </a:ext>
            </a:extLst>
          </p:cNvPr>
          <p:cNvSpPr/>
          <p:nvPr/>
        </p:nvSpPr>
        <p:spPr>
          <a:xfrm>
            <a:off x="0" y="6646272"/>
            <a:ext cx="9144001" cy="22060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BA6E66D-5447-47BD-A6D5-1EF292B7DDD2}"/>
              </a:ext>
            </a:extLst>
          </p:cNvPr>
          <p:cNvSpPr/>
          <p:nvPr/>
        </p:nvSpPr>
        <p:spPr>
          <a:xfrm>
            <a:off x="0" y="6604458"/>
            <a:ext cx="9144001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BD766-2BBE-405C-A9B7-F7945733A3B2}" type="datetime1">
              <a:rPr lang="en-US" smtClean="0"/>
              <a:t>1/5/2022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cap="none">
                <a:solidFill>
                  <a:srgbClr val="FFFFFF"/>
                </a:solidFill>
              </a:defRPr>
            </a:lvl1pPr>
          </a:lstStyle>
          <a:p>
            <a:r>
              <a:rPr lang="en-US"/>
              <a:t>Version 1.0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9C4B0-9109-4B6A-816F-B8FB191BD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7959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6100D8F4-5985-45E3-AA26-680716C0AD53}" type="datetime1">
              <a:rPr lang="en-US" smtClean="0"/>
              <a:t>1/5/2022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 cap="none">
                <a:solidFill>
                  <a:schemeClr val="tx2"/>
                </a:solidFill>
              </a:defRPr>
            </a:lvl1pPr>
          </a:lstStyle>
          <a:p>
            <a:r>
              <a:rPr lang="en-US"/>
              <a:t>Version 1.0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3E9C4B0-9109-4B6A-816F-B8FB191BD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7146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3E1B2-6F59-42AF-A166-7CC4FD0BAB74}" type="datetime1">
              <a:rPr lang="en-US" smtClean="0"/>
              <a:t>1/5/2022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cap="none"/>
            </a:lvl1pPr>
          </a:lstStyle>
          <a:p>
            <a:r>
              <a:rPr lang="en-US"/>
              <a:t>Version 1.0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9C4B0-9109-4B6A-816F-B8FB191BD56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4B906D8A-B7C9-46FF-BD54-732332428F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305" y="1441107"/>
            <a:ext cx="8851392" cy="513026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>
              <a:defRPr sz="2600"/>
            </a:lvl1pPr>
            <a:lvl3pPr marL="731520" indent="-274320">
              <a:buFont typeface="Wingdings" panose="05000000000000000000" pitchFamily="2" charset="2"/>
              <a:buChar char="§"/>
              <a:defRPr sz="2000"/>
            </a:lvl3pPr>
            <a:lvl4pPr marL="914400" indent="-274320">
              <a:buFont typeface="Wingdings" panose="05000000000000000000" pitchFamily="2" charset="2"/>
              <a:buChar char="§"/>
              <a:defRPr sz="2000"/>
            </a:lvl4pPr>
            <a:lvl5pPr marL="1097280" indent="-274320">
              <a:buFont typeface="Wingdings" panose="05000000000000000000" pitchFamily="2" charset="2"/>
              <a:buChar char="§"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11225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5234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FA75C-2CB1-4FAD-998F-E0A494B8E638}" type="datetime1">
              <a:rPr lang="en-US" smtClean="0"/>
              <a:t>1/5/2022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cap="none"/>
            </a:lvl1pPr>
          </a:lstStyle>
          <a:p>
            <a:r>
              <a:rPr lang="en-US"/>
              <a:t>Version 1.0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9C4B0-9109-4B6A-816F-B8FB191BD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3555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334BF-1DC2-4B95-A06C-F598C1C05C96}" type="datetime1">
              <a:rPr lang="en-US" smtClean="0"/>
              <a:t>1/5/2022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cap="none"/>
            </a:lvl1pPr>
          </a:lstStyle>
          <a:p>
            <a:r>
              <a:rPr lang="en-US"/>
              <a:t>Version 1.0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9C4B0-9109-4B6A-816F-B8FB191BD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4552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D40CD3A-F49E-4FF4-BB7A-51C9F5D27EDC}"/>
              </a:ext>
            </a:extLst>
          </p:cNvPr>
          <p:cNvSpPr/>
          <p:nvPr/>
        </p:nvSpPr>
        <p:spPr>
          <a:xfrm>
            <a:off x="0" y="6646272"/>
            <a:ext cx="9144001" cy="22060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1380D83-8D43-4709-9520-6924239D06D6}"/>
              </a:ext>
            </a:extLst>
          </p:cNvPr>
          <p:cNvSpPr/>
          <p:nvPr/>
        </p:nvSpPr>
        <p:spPr>
          <a:xfrm>
            <a:off x="0" y="6604458"/>
            <a:ext cx="9144001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96985-67B7-4A79-BFE3-C8CCE00D7B57}" type="datetime1">
              <a:rPr lang="en-US" smtClean="0"/>
              <a:t>1/5/2022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cap="none"/>
            </a:lvl1pPr>
          </a:lstStyle>
          <a:p>
            <a:r>
              <a:rPr lang="en-US"/>
              <a:t>Version 1.0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9C4B0-9109-4B6A-816F-B8FB191BD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29591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5_Title Only"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304" y="115826"/>
            <a:ext cx="8851392" cy="638262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9FEE3-5211-48A0-B3B6-28D87A8CF6FB}" type="datetime1">
              <a:rPr lang="en-US" smtClean="0"/>
              <a:t>1/5/2022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cap="none"/>
            </a:lvl1pPr>
          </a:lstStyle>
          <a:p>
            <a:r>
              <a:rPr lang="en-US"/>
              <a:t>Version 1.0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9C4B0-9109-4B6A-816F-B8FB191BD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82918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Title Only"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304" y="685800"/>
            <a:ext cx="8851392" cy="1752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CEBC4-DA1B-466C-A642-8F67F86441C7}" type="datetime1">
              <a:rPr lang="en-US" smtClean="0"/>
              <a:t>1/5/2022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cap="none"/>
            </a:lvl1pPr>
          </a:lstStyle>
          <a:p>
            <a:r>
              <a:rPr lang="en-US"/>
              <a:t>Version 1.0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9C4B0-9109-4B6A-816F-B8FB191BD566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4EDCBC7-11CC-42C8-9373-3147D84861DD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4647" y="-152400"/>
            <a:ext cx="1059353" cy="1059353"/>
          </a:xfrm>
          <a:prstGeom prst="rect">
            <a:avLst/>
          </a:prstGeom>
        </p:spPr>
      </p:pic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6187854B-FEC4-4BF8-A3DE-39B0F50145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305" y="2438400"/>
            <a:ext cx="8851392" cy="413297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365760" indent="-274320" algn="l">
              <a:buClr>
                <a:schemeClr val="accent2"/>
              </a:buClr>
              <a:buFont typeface="Wingdings" panose="05000000000000000000" pitchFamily="2" charset="2"/>
              <a:buChar char="§"/>
              <a:defRPr sz="3200">
                <a:solidFill>
                  <a:schemeClr val="tx2"/>
                </a:solidFill>
                <a:latin typeface="+mj-lt"/>
              </a:defRPr>
            </a:lvl1pPr>
            <a:lvl2pPr marL="548640" indent="-274320" algn="l"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2"/>
                </a:solidFill>
                <a:latin typeface="+mj-lt"/>
              </a:defRPr>
            </a:lvl2pPr>
            <a:lvl3pPr marL="731520" indent="-274320" algn="l"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2"/>
                </a:solidFill>
                <a:latin typeface="+mj-lt"/>
              </a:defRPr>
            </a:lvl3pPr>
            <a:lvl4pPr marL="914400" indent="-274320" algn="l"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2"/>
                </a:solidFill>
                <a:latin typeface="+mj-lt"/>
              </a:defRPr>
            </a:lvl4pPr>
            <a:lvl5pPr marL="1097280" indent="-274320" algn="l"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893592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9_Title Only"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304" y="115826"/>
            <a:ext cx="8851392" cy="638262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87B06-2684-4161-BB39-CB759A55DE7D}" type="datetime1">
              <a:rPr lang="en-US" smtClean="0"/>
              <a:t>1/5/2022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cap="none"/>
            </a:lvl1pPr>
          </a:lstStyle>
          <a:p>
            <a:r>
              <a:rPr lang="en-US"/>
              <a:t>Version 1.0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9C4B0-9109-4B6A-816F-B8FB191BD566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83D2542-5A33-4E2C-863D-145C35640624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4647" y="-152400"/>
            <a:ext cx="1059353" cy="1059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98188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Only"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304" y="685800"/>
            <a:ext cx="8851392" cy="1752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3943A-8A0F-4F29-9D81-C550205BE0E8}" type="datetime1">
              <a:rPr lang="en-US" smtClean="0"/>
              <a:t>1/5/2022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cap="none"/>
            </a:lvl1pPr>
          </a:lstStyle>
          <a:p>
            <a:r>
              <a:rPr lang="en-US"/>
              <a:t>Version 1.0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9C4B0-9109-4B6A-816F-B8FB191BD566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4EDCBC7-11CC-42C8-9373-3147D84861DD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75030" y="0"/>
            <a:ext cx="1059353" cy="1059353"/>
          </a:xfrm>
          <a:prstGeom prst="rect">
            <a:avLst/>
          </a:prstGeom>
        </p:spPr>
      </p:pic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29EAA3A6-8930-4E04-BD7A-70348C3D39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305" y="2438400"/>
            <a:ext cx="8851392" cy="413297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365760" indent="-274320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v"/>
              <a:defRPr>
                <a:solidFill>
                  <a:schemeClr val="tx2"/>
                </a:solidFill>
              </a:defRPr>
            </a:lvl1pPr>
            <a:lvl2pPr marL="548640" indent="-274320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v"/>
              <a:defRPr>
                <a:solidFill>
                  <a:schemeClr val="tx2"/>
                </a:solidFill>
              </a:defRPr>
            </a:lvl2pPr>
            <a:lvl3pPr marL="731520" indent="-274320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v"/>
              <a:defRPr>
                <a:solidFill>
                  <a:schemeClr val="tx2"/>
                </a:solidFill>
              </a:defRPr>
            </a:lvl3pPr>
            <a:lvl4pPr marL="914400" indent="-274320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v"/>
              <a:defRPr>
                <a:solidFill>
                  <a:schemeClr val="tx2"/>
                </a:solidFill>
              </a:defRPr>
            </a:lvl4pPr>
            <a:lvl5pPr marL="1097280" indent="-274320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v"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388264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6_Title Only"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304" y="115826"/>
            <a:ext cx="8851392" cy="638262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1672C-7032-4003-87B1-A0EB8D92D1FF}" type="datetime1">
              <a:rPr lang="en-US" smtClean="0"/>
              <a:t>1/5/2022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cap="none"/>
            </a:lvl1pPr>
          </a:lstStyle>
          <a:p>
            <a:r>
              <a:rPr lang="en-US"/>
              <a:t>Version 1.0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9C4B0-9109-4B6A-816F-B8FB191BD566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2FE125C-DA19-42DA-8C07-FA8039F5119E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75030" y="0"/>
            <a:ext cx="1059353" cy="1059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58184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itle Only"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304" y="685800"/>
            <a:ext cx="8851392" cy="1752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02DA2-50EB-4220-8B33-49106544EC25}" type="datetime1">
              <a:rPr lang="en-US" smtClean="0"/>
              <a:t>1/5/2022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cap="none"/>
            </a:lvl1pPr>
          </a:lstStyle>
          <a:p>
            <a:r>
              <a:rPr lang="en-US"/>
              <a:t>Version 1.0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9C4B0-9109-4B6A-816F-B8FB191BD566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4EDCBC7-11CC-42C8-9373-3147D84861DD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75030" y="0"/>
            <a:ext cx="1059353" cy="1059353"/>
          </a:xfrm>
          <a:prstGeom prst="rect">
            <a:avLst/>
          </a:prstGeom>
        </p:spPr>
      </p:pic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98729288-CC54-4647-B966-CF553EF13B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305" y="2438400"/>
            <a:ext cx="8851392" cy="413297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365760" indent="-274320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v"/>
              <a:defRPr>
                <a:solidFill>
                  <a:schemeClr val="tx2"/>
                </a:solidFill>
              </a:defRPr>
            </a:lvl1pPr>
            <a:lvl2pPr marL="548640" indent="-274320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v"/>
              <a:defRPr>
                <a:solidFill>
                  <a:schemeClr val="tx2"/>
                </a:solidFill>
              </a:defRPr>
            </a:lvl2pPr>
            <a:lvl3pPr marL="731520" indent="-274320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v"/>
              <a:defRPr>
                <a:solidFill>
                  <a:schemeClr val="tx2"/>
                </a:solidFill>
              </a:defRPr>
            </a:lvl3pPr>
            <a:lvl4pPr marL="914400" indent="-274320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v"/>
              <a:defRPr>
                <a:solidFill>
                  <a:schemeClr val="tx2"/>
                </a:solidFill>
              </a:defRPr>
            </a:lvl4pPr>
            <a:lvl5pPr marL="1097280" indent="-274320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v"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331501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7_Title Only"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304" y="115826"/>
            <a:ext cx="8851392" cy="638262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D22BD-C3B2-42E5-A673-24EBFF2CECFC}" type="datetime1">
              <a:rPr lang="en-US" smtClean="0"/>
              <a:t>1/5/2022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cap="none"/>
            </a:lvl1pPr>
          </a:lstStyle>
          <a:p>
            <a:r>
              <a:rPr lang="en-US"/>
              <a:t>Version 1.0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9C4B0-9109-4B6A-816F-B8FB191BD566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9FF6332-602A-4C2A-BD1E-7565ECDF5B63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75030" y="0"/>
            <a:ext cx="1059353" cy="1059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662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eckPoint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3E1B2-6F59-42AF-A166-7CC4FD0BAB74}" type="datetime1">
              <a:rPr lang="en-US" smtClean="0"/>
              <a:t>1/5/2022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cap="none"/>
            </a:lvl1pPr>
          </a:lstStyle>
          <a:p>
            <a:r>
              <a:rPr lang="en-US"/>
              <a:t>Version 1.0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9C4B0-9109-4B6A-816F-B8FB191BD56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4B906D8A-B7C9-46FF-BD54-732332428F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305" y="1441107"/>
            <a:ext cx="8851392" cy="513026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>
              <a:defRPr sz="2600"/>
            </a:lvl1pPr>
            <a:lvl3pPr marL="731520" indent="-274320">
              <a:buFont typeface="Wingdings" panose="05000000000000000000" pitchFamily="2" charset="2"/>
              <a:buChar char="§"/>
              <a:defRPr sz="2000"/>
            </a:lvl3pPr>
            <a:lvl4pPr marL="914400" indent="-274320">
              <a:buFont typeface="Wingdings" panose="05000000000000000000" pitchFamily="2" charset="2"/>
              <a:buChar char="§"/>
              <a:defRPr sz="2000"/>
            </a:lvl4pPr>
            <a:lvl5pPr marL="1097280" indent="-274320">
              <a:buFont typeface="Wingdings" panose="05000000000000000000" pitchFamily="2" charset="2"/>
              <a:buChar char="§"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92E1459-023C-4CE0-AEEC-5450F8A52B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6304" y="120906"/>
            <a:ext cx="742067" cy="74206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6292775-BC8D-414F-8903-2E4D5A7D26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6304" y="120906"/>
            <a:ext cx="742067" cy="742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09951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race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3E1B2-6F59-42AF-A166-7CC4FD0BAB74}" type="datetime1">
              <a:rPr lang="en-US" smtClean="0"/>
              <a:t>1/5/2022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1.0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9C4B0-9109-4B6A-816F-B8FB191BD566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A picture containing sitting, outdoor, transport&#10;&#10;Description automatically generated">
            <a:extLst>
              <a:ext uri="{FF2B5EF4-FFF2-40B4-BE49-F238E27FC236}">
                <a16:creationId xmlns:a16="http://schemas.microsoft.com/office/drawing/2014/main" id="{5A210D16-C483-4164-8687-3E44F7E94A9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33" y="96133"/>
            <a:ext cx="361067" cy="36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6490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ote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3E1B2-6F59-42AF-A166-7CC4FD0BAB74}" type="datetime1">
              <a:rPr lang="en-US" smtClean="0"/>
              <a:t>1/5/2022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cap="none"/>
            </a:lvl1pPr>
          </a:lstStyle>
          <a:p>
            <a:r>
              <a:rPr lang="en-US"/>
              <a:t>Version 1.0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9C4B0-9109-4B6A-816F-B8FB191BD56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4B906D8A-B7C9-46FF-BD54-732332428F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305" y="1441107"/>
            <a:ext cx="8851392" cy="513026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>
              <a:defRPr sz="2600"/>
            </a:lvl1pPr>
            <a:lvl3pPr marL="731520" indent="-274320">
              <a:buFont typeface="Wingdings" panose="05000000000000000000" pitchFamily="2" charset="2"/>
              <a:buChar char="§"/>
              <a:defRPr sz="2000"/>
            </a:lvl3pPr>
            <a:lvl4pPr marL="914400" indent="-274320">
              <a:buFont typeface="Wingdings" panose="05000000000000000000" pitchFamily="2" charset="2"/>
              <a:buChar char="§"/>
              <a:defRPr sz="2000"/>
            </a:lvl4pPr>
            <a:lvl5pPr marL="1097280" indent="-274320">
              <a:buFont typeface="Wingdings" panose="05000000000000000000" pitchFamily="2" charset="2"/>
              <a:buChar char="§"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F95A7A2-86C3-43C2-8CD6-7FC034388191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6304" y="120906"/>
            <a:ext cx="742067" cy="74206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D1DD4AD-444B-414E-B5DD-A635D19CFAB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6304" y="120906"/>
            <a:ext cx="742067" cy="742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617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ution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3E1B2-6F59-42AF-A166-7CC4FD0BAB74}" type="datetime1">
              <a:rPr lang="en-US" smtClean="0"/>
              <a:t>1/5/2022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cap="none"/>
            </a:lvl1pPr>
          </a:lstStyle>
          <a:p>
            <a:r>
              <a:rPr lang="en-US"/>
              <a:t>Version 1.0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9C4B0-9109-4B6A-816F-B8FB191BD56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4B906D8A-B7C9-46FF-BD54-732332428F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305" y="1441107"/>
            <a:ext cx="8851392" cy="513026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>
              <a:defRPr sz="2600"/>
            </a:lvl1pPr>
            <a:lvl3pPr marL="731520" indent="-274320">
              <a:buFont typeface="Wingdings" panose="05000000000000000000" pitchFamily="2" charset="2"/>
              <a:buChar char="§"/>
              <a:defRPr sz="2000"/>
            </a:lvl3pPr>
            <a:lvl4pPr marL="914400" indent="-274320">
              <a:buFont typeface="Wingdings" panose="05000000000000000000" pitchFamily="2" charset="2"/>
              <a:buChar char="§"/>
              <a:defRPr sz="2000"/>
            </a:lvl4pPr>
            <a:lvl5pPr marL="1097280" indent="-274320">
              <a:buFont typeface="Wingdings" panose="05000000000000000000" pitchFamily="2" charset="2"/>
              <a:buChar char="§"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DB262E2-A031-4834-9A35-A9D005147523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6304" y="120906"/>
            <a:ext cx="742067" cy="74206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B7D0429-0BD0-4B8E-80DF-663EB21872F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6304" y="120906"/>
            <a:ext cx="742067" cy="742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6126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member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703E4-3713-4055-B871-3C7E35939E77}" type="datetime1">
              <a:rPr lang="en-US" smtClean="0"/>
              <a:t>1/5/2022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cap="none"/>
            </a:lvl1pPr>
          </a:lstStyle>
          <a:p>
            <a:r>
              <a:rPr lang="en-US"/>
              <a:t>Version 1.0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9C4B0-9109-4B6A-816F-B8FB191BD56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4B906D8A-B7C9-46FF-BD54-732332428F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305" y="1441107"/>
            <a:ext cx="8851392" cy="513026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>
              <a:defRPr sz="2600"/>
            </a:lvl1pPr>
            <a:lvl3pPr marL="731520" indent="-274320">
              <a:buFont typeface="Wingdings" panose="05000000000000000000" pitchFamily="2" charset="2"/>
              <a:buChar char="§"/>
              <a:defRPr sz="2000"/>
            </a:lvl3pPr>
            <a:lvl4pPr marL="914400" indent="-274320">
              <a:buFont typeface="Wingdings" panose="05000000000000000000" pitchFamily="2" charset="2"/>
              <a:buChar char="§"/>
              <a:defRPr sz="2000"/>
            </a:lvl4pPr>
            <a:lvl5pPr marL="1097280" indent="-274320">
              <a:buFont typeface="Wingdings" panose="05000000000000000000" pitchFamily="2" charset="2"/>
              <a:buChar char="§"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DB262E2-A031-4834-9A35-A9D005147523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6304" y="120906"/>
            <a:ext cx="742067" cy="742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148187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portant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703E4-3713-4055-B871-3C7E35939E77}" type="datetime1">
              <a:rPr lang="en-US" smtClean="0"/>
              <a:t>1/5/2022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cap="none"/>
            </a:lvl1pPr>
          </a:lstStyle>
          <a:p>
            <a:r>
              <a:rPr lang="en-US"/>
              <a:t>Version 1.0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9C4B0-9109-4B6A-816F-B8FB191BD56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4B906D8A-B7C9-46FF-BD54-732332428F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305" y="1441107"/>
            <a:ext cx="8851392" cy="513026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>
              <a:defRPr sz="2600"/>
            </a:lvl1pPr>
            <a:lvl3pPr marL="731520" indent="-274320">
              <a:buFont typeface="Wingdings" panose="05000000000000000000" pitchFamily="2" charset="2"/>
              <a:buChar char="§"/>
              <a:defRPr sz="2000"/>
            </a:lvl3pPr>
            <a:lvl4pPr marL="914400" indent="-274320">
              <a:buFont typeface="Wingdings" panose="05000000000000000000" pitchFamily="2" charset="2"/>
              <a:buChar char="§"/>
              <a:defRPr sz="2000"/>
            </a:lvl4pPr>
            <a:lvl5pPr marL="1097280" indent="-274320">
              <a:buFont typeface="Wingdings" panose="05000000000000000000" pitchFamily="2" charset="2"/>
              <a:buChar char="§"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DB262E2-A031-4834-9A35-A9D005147523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6304" y="120906"/>
            <a:ext cx="742067" cy="742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996135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uzzle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703E4-3713-4055-B871-3C7E35939E77}" type="datetime1">
              <a:rPr lang="en-US" smtClean="0"/>
              <a:t>1/5/2022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cap="none"/>
            </a:lvl1pPr>
          </a:lstStyle>
          <a:p>
            <a:r>
              <a:rPr lang="en-US"/>
              <a:t>Version 1.0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9C4B0-9109-4B6A-816F-B8FB191BD56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4B906D8A-B7C9-46FF-BD54-732332428F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305" y="1441107"/>
            <a:ext cx="8851392" cy="513026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>
              <a:defRPr sz="2600"/>
            </a:lvl1pPr>
            <a:lvl3pPr marL="731520" indent="-274320">
              <a:buFont typeface="Wingdings" panose="05000000000000000000" pitchFamily="2" charset="2"/>
              <a:buChar char="§"/>
              <a:defRPr sz="2000"/>
            </a:lvl3pPr>
            <a:lvl4pPr marL="914400" indent="-274320">
              <a:buFont typeface="Wingdings" panose="05000000000000000000" pitchFamily="2" charset="2"/>
              <a:buChar char="§"/>
              <a:defRPr sz="2000"/>
            </a:lvl4pPr>
            <a:lvl5pPr marL="1097280" indent="-274320">
              <a:buFont typeface="Wingdings" panose="05000000000000000000" pitchFamily="2" charset="2"/>
              <a:buChar char="§"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DB262E2-A031-4834-9A35-A9D005147523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6304" y="120906"/>
            <a:ext cx="742067" cy="742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122929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ace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3E1B2-6F59-42AF-A166-7CC4FD0BAB74}" type="datetime1">
              <a:rPr lang="en-US" smtClean="0"/>
              <a:t>1/5/2022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cap="none"/>
            </a:lvl1pPr>
          </a:lstStyle>
          <a:p>
            <a:r>
              <a:rPr lang="en-US"/>
              <a:t>Version 1.0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9C4B0-9109-4B6A-816F-B8FB191BD56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4B906D8A-B7C9-46FF-BD54-732332428F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305" y="1441107"/>
            <a:ext cx="8851392" cy="513026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>
              <a:defRPr sz="2600"/>
            </a:lvl1pPr>
            <a:lvl3pPr marL="731520" indent="-274320">
              <a:buFont typeface="Wingdings" panose="05000000000000000000" pitchFamily="2" charset="2"/>
              <a:buChar char="§"/>
              <a:defRPr sz="2000"/>
            </a:lvl3pPr>
            <a:lvl4pPr marL="914400" indent="-274320">
              <a:buFont typeface="Wingdings" panose="05000000000000000000" pitchFamily="2" charset="2"/>
              <a:buChar char="§"/>
              <a:defRPr sz="2000"/>
            </a:lvl4pPr>
            <a:lvl5pPr marL="1097280" indent="-274320">
              <a:buFont typeface="Wingdings" panose="05000000000000000000" pitchFamily="2" charset="2"/>
              <a:buChar char="§"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9" name="Picture 8" descr="A picture containing sitting, outdoor, transport&#10;&#10;Description automatically generated">
            <a:extLst>
              <a:ext uri="{FF2B5EF4-FFF2-40B4-BE49-F238E27FC236}">
                <a16:creationId xmlns:a16="http://schemas.microsoft.com/office/drawing/2014/main" id="{5A210D16-C483-4164-8687-3E44F7E94A90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33" y="96133"/>
            <a:ext cx="361067" cy="361067"/>
          </a:xfrm>
          <a:prstGeom prst="rect">
            <a:avLst/>
          </a:prstGeom>
        </p:spPr>
      </p:pic>
      <p:pic>
        <p:nvPicPr>
          <p:cNvPr id="8" name="Picture 7" descr="A picture containing sitting, outdoor, transport&#10;&#10;Description automatically generated">
            <a:extLst>
              <a:ext uri="{FF2B5EF4-FFF2-40B4-BE49-F238E27FC236}">
                <a16:creationId xmlns:a16="http://schemas.microsoft.com/office/drawing/2014/main" id="{F9B3034D-4F9B-479E-8826-D507A146CF4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33" y="96133"/>
            <a:ext cx="361067" cy="36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7548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646272"/>
            <a:ext cx="9144001" cy="22060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6604458"/>
            <a:ext cx="9144001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6304" y="115826"/>
            <a:ext cx="8851392" cy="1292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5" y="1441107"/>
            <a:ext cx="8851392" cy="513026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646272"/>
            <a:ext cx="1854203" cy="187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0B1703E4-3713-4055-B871-3C7E35939E77}" type="datetime1">
              <a:rPr lang="en-US" smtClean="0"/>
              <a:t>1/5/2022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646272"/>
            <a:ext cx="3617103" cy="187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Version 1.0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646272"/>
            <a:ext cx="984019" cy="187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1">
                <a:solidFill>
                  <a:schemeClr val="bg1"/>
                </a:solidFill>
              </a:defRPr>
            </a:lvl1pPr>
          </a:lstStyle>
          <a:p>
            <a:fld id="{F3E9C4B0-9109-4B6A-816F-B8FB191BD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522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37" r:id="rId8"/>
    <p:sldLayoutId id="2147483716" r:id="rId9"/>
    <p:sldLayoutId id="2147483717" r:id="rId10"/>
    <p:sldLayoutId id="2147483718" r:id="rId11"/>
    <p:sldLayoutId id="2147483719" r:id="rId12"/>
    <p:sldLayoutId id="2147483720" r:id="rId13"/>
    <p:sldLayoutId id="2147483721" r:id="rId14"/>
    <p:sldLayoutId id="2147483722" r:id="rId15"/>
    <p:sldLayoutId id="2147483723" r:id="rId16"/>
    <p:sldLayoutId id="2147483724" r:id="rId17"/>
    <p:sldLayoutId id="2147483725" r:id="rId18"/>
    <p:sldLayoutId id="2147483726" r:id="rId19"/>
    <p:sldLayoutId id="2147483727" r:id="rId20"/>
    <p:sldLayoutId id="2147483728" r:id="rId21"/>
    <p:sldLayoutId id="2147483729" r:id="rId22"/>
    <p:sldLayoutId id="2147483730" r:id="rId23"/>
    <p:sldLayoutId id="2147483731" r:id="rId24"/>
    <p:sldLayoutId id="2147483732" r:id="rId25"/>
    <p:sldLayoutId id="2147483733" r:id="rId26"/>
    <p:sldLayoutId id="2147483734" r:id="rId27"/>
    <p:sldLayoutId id="2147483735" r:id="rId28"/>
    <p:sldLayoutId id="2147483736" r:id="rId29"/>
    <p:sldLayoutId id="2147483707" r:id="rId30"/>
  </p:sldLayoutIdLst>
  <p:hf hdr="0" ftr="0" dt="0"/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400" b="0" kern="1200" spc="-5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74320" algn="justLow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274320" algn="justLow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731520" indent="-274320" algn="justLow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914400" indent="-27432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097280" indent="-27432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20.png"/><Relationship Id="rId7" Type="http://schemas.openxmlformats.org/officeDocument/2006/relationships/hyperlink" Target="https://repl.it/@AhmadTayebKAU/CPIT110Chapter4ModifiedComputeAreaWithConsoleInput#main.py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5" Type="http://schemas.openxmlformats.org/officeDocument/2006/relationships/image" Target="../media/image15.png"/><Relationship Id="rId4" Type="http://schemas.openxmlformats.org/officeDocument/2006/relationships/slide" Target="slide2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slide" Target="slide98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5" Type="http://schemas.openxmlformats.org/officeDocument/2006/relationships/slide" Target="slide98.xml"/><Relationship Id="rId4" Type="http://schemas.openxmlformats.org/officeDocument/2006/relationships/image" Target="../media/image15.png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5" Type="http://schemas.openxmlformats.org/officeDocument/2006/relationships/slide" Target="slide98.xml"/><Relationship Id="rId4" Type="http://schemas.openxmlformats.org/officeDocument/2006/relationships/image" Target="../media/image15.png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8.xml"/><Relationship Id="rId5" Type="http://schemas.openxmlformats.org/officeDocument/2006/relationships/image" Target="../media/image15.png"/><Relationship Id="rId4" Type="http://schemas.openxmlformats.org/officeDocument/2006/relationships/slide" Target="slide2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5" Type="http://schemas.openxmlformats.org/officeDocument/2006/relationships/slide" Target="slide98.xml"/><Relationship Id="rId4" Type="http://schemas.openxmlformats.org/officeDocument/2006/relationships/image" Target="../media/image15.png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8.xml"/><Relationship Id="rId5" Type="http://schemas.openxmlformats.org/officeDocument/2006/relationships/image" Target="../media/image15.png"/><Relationship Id="rId4" Type="http://schemas.openxmlformats.org/officeDocument/2006/relationships/slide" Target="slide2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5" Type="http://schemas.openxmlformats.org/officeDocument/2006/relationships/slide" Target="slide98.xml"/><Relationship Id="rId4" Type="http://schemas.openxmlformats.org/officeDocument/2006/relationships/image" Target="../media/image15.png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8.xml"/><Relationship Id="rId5" Type="http://schemas.openxmlformats.org/officeDocument/2006/relationships/image" Target="../media/image15.png"/><Relationship Id="rId4" Type="http://schemas.openxmlformats.org/officeDocument/2006/relationships/slide" Target="slide2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slide" Target="slide98.xml"/><Relationship Id="rId4" Type="http://schemas.openxmlformats.org/officeDocument/2006/relationships/image" Target="../media/image15.png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slide" Target="slide9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slide" Target="slide6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slide" Target="slide98.xml"/></Relationships>
</file>

<file path=ppt/slides/_rels/slide1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20.png"/><Relationship Id="rId7" Type="http://schemas.openxmlformats.org/officeDocument/2006/relationships/hyperlink" Target="https://repl.it/@AhmadTayebKAU/CPIT110Chapter4TestBooleanOperators#main.py" TargetMode="External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8.xml"/><Relationship Id="rId5" Type="http://schemas.openxmlformats.org/officeDocument/2006/relationships/image" Target="../media/image15.png"/><Relationship Id="rId4" Type="http://schemas.openxmlformats.org/officeDocument/2006/relationships/slide" Target="slide2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8.xml"/><Relationship Id="rId5" Type="http://schemas.openxmlformats.org/officeDocument/2006/relationships/image" Target="../media/image15.png"/><Relationship Id="rId4" Type="http://schemas.openxmlformats.org/officeDocument/2006/relationships/slide" Target="slide2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8.xml"/><Relationship Id="rId5" Type="http://schemas.openxmlformats.org/officeDocument/2006/relationships/image" Target="../media/image15.png"/><Relationship Id="rId4" Type="http://schemas.openxmlformats.org/officeDocument/2006/relationships/slide" Target="slide2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" Target="slide2.xml"/><Relationship Id="rId1" Type="http://schemas.openxmlformats.org/officeDocument/2006/relationships/slideLayout" Target="../slideLayouts/slideLayout4.xml"/><Relationship Id="rId4" Type="http://schemas.openxmlformats.org/officeDocument/2006/relationships/slide" Target="slide98.xml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4.xml"/><Relationship Id="rId5" Type="http://schemas.openxmlformats.org/officeDocument/2006/relationships/slide" Target="slide98.xml"/><Relationship Id="rId4" Type="http://schemas.openxmlformats.org/officeDocument/2006/relationships/image" Target="../media/image15.png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3.xml"/><Relationship Id="rId5" Type="http://schemas.openxmlformats.org/officeDocument/2006/relationships/slide" Target="slide98.xml"/><Relationship Id="rId4" Type="http://schemas.openxmlformats.org/officeDocument/2006/relationships/image" Target="../media/image15.png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3.xml"/><Relationship Id="rId5" Type="http://schemas.openxmlformats.org/officeDocument/2006/relationships/slide" Target="slide98.xml"/><Relationship Id="rId4" Type="http://schemas.openxmlformats.org/officeDocument/2006/relationships/image" Target="../media/image15.png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3.xml"/><Relationship Id="rId5" Type="http://schemas.openxmlformats.org/officeDocument/2006/relationships/slide" Target="slide98.xml"/><Relationship Id="rId4" Type="http://schemas.openxmlformats.org/officeDocument/2006/relationships/image" Target="../media/image15.png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3.xml"/><Relationship Id="rId5" Type="http://schemas.openxmlformats.org/officeDocument/2006/relationships/slide" Target="slide98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slide" Target="slide14.xml"/><Relationship Id="rId7" Type="http://schemas.openxmlformats.org/officeDocument/2006/relationships/slide" Target="slide19.xml"/><Relationship Id="rId2" Type="http://schemas.openxmlformats.org/officeDocument/2006/relationships/slide" Target="slide13.xml"/><Relationship Id="rId1" Type="http://schemas.openxmlformats.org/officeDocument/2006/relationships/slideLayout" Target="../slideLayouts/slideLayout13.xml"/><Relationship Id="rId6" Type="http://schemas.openxmlformats.org/officeDocument/2006/relationships/slide" Target="slide18.xml"/><Relationship Id="rId11" Type="http://schemas.openxmlformats.org/officeDocument/2006/relationships/image" Target="../media/image18.png"/><Relationship Id="rId5" Type="http://schemas.openxmlformats.org/officeDocument/2006/relationships/slide" Target="slide17.xml"/><Relationship Id="rId10" Type="http://schemas.openxmlformats.org/officeDocument/2006/relationships/hyperlink" Target="https://youtu.be/noQ4zPrxO4Y" TargetMode="External"/><Relationship Id="rId4" Type="http://schemas.openxmlformats.org/officeDocument/2006/relationships/slide" Target="slide16.xml"/><Relationship Id="rId9" Type="http://schemas.openxmlformats.org/officeDocument/2006/relationships/image" Target="../media/image17.png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3.xml"/><Relationship Id="rId5" Type="http://schemas.openxmlformats.org/officeDocument/2006/relationships/slide" Target="slide98.xml"/><Relationship Id="rId4" Type="http://schemas.openxmlformats.org/officeDocument/2006/relationships/image" Target="../media/image15.png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3.xml"/><Relationship Id="rId5" Type="http://schemas.openxmlformats.org/officeDocument/2006/relationships/slide" Target="slide98.xml"/><Relationship Id="rId4" Type="http://schemas.openxmlformats.org/officeDocument/2006/relationships/image" Target="../media/image15.png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3.xml"/><Relationship Id="rId5" Type="http://schemas.openxmlformats.org/officeDocument/2006/relationships/slide" Target="slide98.xml"/><Relationship Id="rId4" Type="http://schemas.openxmlformats.org/officeDocument/2006/relationships/image" Target="../media/image15.png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3.xml"/><Relationship Id="rId5" Type="http://schemas.openxmlformats.org/officeDocument/2006/relationships/slide" Target="slide98.xml"/><Relationship Id="rId4" Type="http://schemas.openxmlformats.org/officeDocument/2006/relationships/image" Target="../media/image15.png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12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8.png"/><Relationship Id="rId5" Type="http://schemas.openxmlformats.org/officeDocument/2006/relationships/hyperlink" Target="https://youtu.be/G0qc6vMEUHg" TargetMode="External"/><Relationship Id="rId4" Type="http://schemas.openxmlformats.org/officeDocument/2006/relationships/image" Target="../media/image17.png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24.xml"/><Relationship Id="rId4" Type="http://schemas.openxmlformats.org/officeDocument/2006/relationships/image" Target="../media/image15.png"/></Relationships>
</file>

<file path=ppt/slides/_rels/slide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24.xml"/></Relationships>
</file>

<file path=ppt/slides/_rels/slide12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Relationship Id="rId5" Type="http://schemas.openxmlformats.org/officeDocument/2006/relationships/slide" Target="slide124.xml"/><Relationship Id="rId4" Type="http://schemas.openxmlformats.org/officeDocument/2006/relationships/image" Target="../media/image15.png"/></Relationships>
</file>

<file path=ppt/slides/_rels/slide12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Relationship Id="rId5" Type="http://schemas.openxmlformats.org/officeDocument/2006/relationships/slide" Target="slide124.xml"/><Relationship Id="rId4" Type="http://schemas.openxmlformats.org/officeDocument/2006/relationships/image" Target="../media/image15.png"/></Relationships>
</file>

<file path=ppt/slides/_rels/slide1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2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2.xml"/><Relationship Id="rId5" Type="http://schemas.openxmlformats.org/officeDocument/2006/relationships/image" Target="../media/image15.png"/><Relationship Id="rId4" Type="http://schemas.openxmlformats.org/officeDocument/2006/relationships/slide" Target="slide2.xml"/></Relationships>
</file>

<file path=ppt/slides/_rels/slide1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20.png"/><Relationship Id="rId7" Type="http://schemas.openxmlformats.org/officeDocument/2006/relationships/hyperlink" Target="https://repl.it/@AhmadTayebKAU/CPIT110Chapter4LeapYear#main.py" TargetMode="External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24.xml"/><Relationship Id="rId5" Type="http://schemas.openxmlformats.org/officeDocument/2006/relationships/image" Target="../media/image15.png"/><Relationship Id="rId4" Type="http://schemas.openxmlformats.org/officeDocument/2006/relationships/slide" Target="slide2.xml"/></Relationships>
</file>

<file path=ppt/slides/_rels/slide13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13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8.png"/><Relationship Id="rId5" Type="http://schemas.openxmlformats.org/officeDocument/2006/relationships/hyperlink" Target="https://youtu.be/9LRIovRIxy8" TargetMode="External"/><Relationship Id="rId4" Type="http://schemas.openxmlformats.org/officeDocument/2006/relationships/image" Target="../media/image17.png"/></Relationships>
</file>

<file path=ppt/slides/_rels/slide13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31.xml"/><Relationship Id="rId4" Type="http://schemas.openxmlformats.org/officeDocument/2006/relationships/image" Target="../media/image15.png"/></Relationships>
</file>

<file path=ppt/slides/_rels/slide1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31.xml"/></Relationships>
</file>

<file path=ppt/slides/_rels/slide1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31.xml"/></Relationships>
</file>

<file path=ppt/slides/_rels/slide1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31.xml"/></Relationships>
</file>

<file path=ppt/slides/_rels/slide13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epl.it/@AhmadTayebKAU/CPIT110Chapter4Lottery#main.py" TargetMode="External"/><Relationship Id="rId5" Type="http://schemas.openxmlformats.org/officeDocument/2006/relationships/slide" Target="slide131.xml"/><Relationship Id="rId4" Type="http://schemas.openxmlformats.org/officeDocument/2006/relationships/image" Target="../media/image15.png"/></Relationships>
</file>

<file path=ppt/slides/_rels/slide1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20.png"/><Relationship Id="rId7" Type="http://schemas.openxmlformats.org/officeDocument/2006/relationships/hyperlink" Target="https://repl.it/@AhmadTayebKAU/CPIT110Chapter4Lottery#main.py" TargetMode="External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31.xml"/><Relationship Id="rId5" Type="http://schemas.openxmlformats.org/officeDocument/2006/relationships/image" Target="../media/image15.png"/><Relationship Id="rId4" Type="http://schemas.openxmlformats.org/officeDocument/2006/relationships/slide" Target="slide2.xml"/></Relationships>
</file>

<file path=ppt/slides/_rels/slide1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31.xml"/><Relationship Id="rId5" Type="http://schemas.openxmlformats.org/officeDocument/2006/relationships/image" Target="../media/image15.png"/><Relationship Id="rId4" Type="http://schemas.openxmlformats.org/officeDocument/2006/relationships/slide" Target="slide2.xml"/></Relationships>
</file>

<file path=ppt/slides/_rels/slide13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14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8.png"/><Relationship Id="rId5" Type="http://schemas.openxmlformats.org/officeDocument/2006/relationships/hyperlink" Target="https://youtu.be/XpGqLkC5vBg" TargetMode="Externa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2.xml"/><Relationship Id="rId4" Type="http://schemas.openxmlformats.org/officeDocument/2006/relationships/image" Target="../media/image15.png"/></Relationships>
</file>

<file path=ppt/slides/_rels/slide14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Relationship Id="rId5" Type="http://schemas.openxmlformats.org/officeDocument/2006/relationships/slide" Target="slide139.xml"/><Relationship Id="rId4" Type="http://schemas.openxmlformats.org/officeDocument/2006/relationships/image" Target="../media/image15.png"/></Relationships>
</file>

<file path=ppt/slides/_rels/slide1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39.xml"/></Relationships>
</file>

<file path=ppt/slides/_rels/slide14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Relationship Id="rId5" Type="http://schemas.openxmlformats.org/officeDocument/2006/relationships/slide" Target="slide139.xml"/><Relationship Id="rId4" Type="http://schemas.openxmlformats.org/officeDocument/2006/relationships/image" Target="../media/image15.png"/></Relationships>
</file>

<file path=ppt/slides/_rels/slide14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Relationship Id="rId5" Type="http://schemas.openxmlformats.org/officeDocument/2006/relationships/slide" Target="slide139.xml"/><Relationship Id="rId4" Type="http://schemas.openxmlformats.org/officeDocument/2006/relationships/image" Target="../media/image15.png"/></Relationships>
</file>

<file path=ppt/slides/_rels/slide14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3.xml"/><Relationship Id="rId5" Type="http://schemas.openxmlformats.org/officeDocument/2006/relationships/slide" Target="slide139.xml"/><Relationship Id="rId4" Type="http://schemas.openxmlformats.org/officeDocument/2006/relationships/image" Target="../media/image15.png"/></Relationships>
</file>

<file path=ppt/slides/_rels/slide14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3.xml"/><Relationship Id="rId5" Type="http://schemas.openxmlformats.org/officeDocument/2006/relationships/slide" Target="slide139.xml"/><Relationship Id="rId4" Type="http://schemas.openxmlformats.org/officeDocument/2006/relationships/image" Target="../media/image15.png"/></Relationships>
</file>

<file path=ppt/slides/_rels/slide14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3.xml"/><Relationship Id="rId5" Type="http://schemas.openxmlformats.org/officeDocument/2006/relationships/slide" Target="slide139.xml"/><Relationship Id="rId4" Type="http://schemas.openxmlformats.org/officeDocument/2006/relationships/image" Target="../media/image15.png"/></Relationships>
</file>

<file path=ppt/slides/_rels/slide14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3.xml"/><Relationship Id="rId5" Type="http://schemas.openxmlformats.org/officeDocument/2006/relationships/slide" Target="slide139.xml"/><Relationship Id="rId4" Type="http://schemas.openxmlformats.org/officeDocument/2006/relationships/image" Target="../media/image15.png"/></Relationships>
</file>

<file path=ppt/slides/_rels/slide14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3.xml"/><Relationship Id="rId5" Type="http://schemas.openxmlformats.org/officeDocument/2006/relationships/slide" Target="slide139.xml"/><Relationship Id="rId4" Type="http://schemas.openxmlformats.org/officeDocument/2006/relationships/image" Target="../media/image15.png"/></Relationships>
</file>

<file path=ppt/slides/_rels/slide14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3.xml"/><Relationship Id="rId5" Type="http://schemas.openxmlformats.org/officeDocument/2006/relationships/slide" Target="slide139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slide" Target="slide12.xml"/><Relationship Id="rId5" Type="http://schemas.openxmlformats.org/officeDocument/2006/relationships/image" Target="../media/image15.png"/><Relationship Id="rId4" Type="http://schemas.openxmlformats.org/officeDocument/2006/relationships/slide" Target="slide2.xml"/></Relationships>
</file>

<file path=ppt/slides/_rels/slide1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slide" Target="slide155.xml"/><Relationship Id="rId7" Type="http://schemas.openxmlformats.org/officeDocument/2006/relationships/hyperlink" Target="https://youtu.be/uZmp73348cA" TargetMode="External"/><Relationship Id="rId2" Type="http://schemas.openxmlformats.org/officeDocument/2006/relationships/slide" Target="slide15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.png"/><Relationship Id="rId5" Type="http://schemas.openxmlformats.org/officeDocument/2006/relationships/slide" Target="slide2.xml"/><Relationship Id="rId4" Type="http://schemas.openxmlformats.org/officeDocument/2006/relationships/slide" Target="slide154.xml"/></Relationships>
</file>

<file path=ppt/slides/_rels/slide1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50.xml"/></Relationships>
</file>

<file path=ppt/slides/_rels/slide1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50.xml"/></Relationships>
</file>

<file path=ppt/slides/_rels/slide15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2.xml"/><Relationship Id="rId5" Type="http://schemas.openxmlformats.org/officeDocument/2006/relationships/slide" Target="slide150.xml"/><Relationship Id="rId4" Type="http://schemas.openxmlformats.org/officeDocument/2006/relationships/image" Target="../media/image15.png"/></Relationships>
</file>

<file path=ppt/slides/_rels/slide1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50.xml"/></Relationships>
</file>

<file path=ppt/slides/_rels/slide1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" Target="slide2.xml"/><Relationship Id="rId1" Type="http://schemas.openxmlformats.org/officeDocument/2006/relationships/slideLayout" Target="../slideLayouts/slideLayout3.xml"/><Relationship Id="rId4" Type="http://schemas.openxmlformats.org/officeDocument/2006/relationships/slide" Target="slide150.xml"/></Relationships>
</file>

<file path=ppt/slides/_rels/slide15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3.xml"/><Relationship Id="rId5" Type="http://schemas.openxmlformats.org/officeDocument/2006/relationships/slide" Target="slide150.xml"/><Relationship Id="rId4" Type="http://schemas.openxmlformats.org/officeDocument/2006/relationships/image" Target="../media/image15.png"/></Relationships>
</file>

<file path=ppt/slides/_rels/slide1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" Target="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8.png"/><Relationship Id="rId4" Type="http://schemas.openxmlformats.org/officeDocument/2006/relationships/hyperlink" Target="https://youtu.be/uHkyZ18wWHg" TargetMode="External"/></Relationships>
</file>

<file path=ppt/slides/_rels/slide1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57.xml"/></Relationships>
</file>

<file path=ppt/slides/_rels/slide1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5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slide" Target="slide12.xml"/><Relationship Id="rId4" Type="http://schemas.openxmlformats.org/officeDocument/2006/relationships/image" Target="../media/image15.png"/></Relationships>
</file>

<file path=ppt/slides/_rels/slide1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57.xml"/></Relationships>
</file>

<file path=ppt/slides/_rels/slide1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57.xml"/></Relationships>
</file>

<file path=ppt/slides/_rels/slide16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57.xml"/><Relationship Id="rId4" Type="http://schemas.openxmlformats.org/officeDocument/2006/relationships/image" Target="../media/image15.png"/></Relationships>
</file>

<file path=ppt/slides/_rels/slide163.xml.rels><?xml version="1.0" encoding="UTF-8" standalone="yes"?>
<Relationships xmlns="http://schemas.openxmlformats.org/package/2006/relationships"><Relationship Id="rId3" Type="http://schemas.openxmlformats.org/officeDocument/2006/relationships/slide" Target="slide165.xml"/><Relationship Id="rId2" Type="http://schemas.openxmlformats.org/officeDocument/2006/relationships/slide" Target="slide16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7.png"/><Relationship Id="rId4" Type="http://schemas.openxmlformats.org/officeDocument/2006/relationships/slide" Target="slide2.xml"/></Relationships>
</file>

<file path=ppt/slides/_rels/slide1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hyperlink" Target="https://liveexample-ppe.pearsoncmg.com/selftest/selftestpy?chapter=4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slide" Target="slide2.xml"/></Relationships>
</file>

<file path=ppt/slides/_rels/slide16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hyperlink" Target="https://csu.kau.edu.sa/pages-cpit-110labsar.aspx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2.xml"/><Relationship Id="rId5" Type="http://schemas.openxmlformats.org/officeDocument/2006/relationships/image" Target="../media/image15.png"/><Relationship Id="rId4" Type="http://schemas.openxmlformats.org/officeDocument/2006/relationships/slide" Target="slide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2.xml"/><Relationship Id="rId5" Type="http://schemas.openxmlformats.org/officeDocument/2006/relationships/image" Target="../media/image15.png"/><Relationship Id="rId4" Type="http://schemas.openxmlformats.org/officeDocument/2006/relationships/slide" Target="slide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6" Type="http://schemas.openxmlformats.org/officeDocument/2006/relationships/slide" Target="slide12.xml"/><Relationship Id="rId5" Type="http://schemas.openxmlformats.org/officeDocument/2006/relationships/image" Target="../media/image15.png"/><Relationship Id="rId4" Type="http://schemas.openxmlformats.org/officeDocument/2006/relationships/slide" Target="slide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youtu.be/G0qc6vMEUHg" TargetMode="External"/><Relationship Id="rId13" Type="http://schemas.openxmlformats.org/officeDocument/2006/relationships/hyperlink" Target="https://youtu.be/BsXFL35-cmg" TargetMode="External"/><Relationship Id="rId18" Type="http://schemas.openxmlformats.org/officeDocument/2006/relationships/slide" Target="slide6.xml"/><Relationship Id="rId26" Type="http://schemas.openxmlformats.org/officeDocument/2006/relationships/slide" Target="slide98.xml"/><Relationship Id="rId3" Type="http://schemas.openxmlformats.org/officeDocument/2006/relationships/hyperlink" Target="https://youtu.be/uHkyZ18wWHg" TargetMode="External"/><Relationship Id="rId21" Type="http://schemas.openxmlformats.org/officeDocument/2006/relationships/slide" Target="slide34.xml"/><Relationship Id="rId34" Type="http://schemas.openxmlformats.org/officeDocument/2006/relationships/slide" Target="slide165.xml"/><Relationship Id="rId7" Type="http://schemas.openxmlformats.org/officeDocument/2006/relationships/hyperlink" Target="https://youtu.be/9LRIovRIxy8" TargetMode="External"/><Relationship Id="rId12" Type="http://schemas.openxmlformats.org/officeDocument/2006/relationships/hyperlink" Target="https://youtu.be/KycfZwRWNkA" TargetMode="External"/><Relationship Id="rId17" Type="http://schemas.openxmlformats.org/officeDocument/2006/relationships/hyperlink" Target="https://youtu.be/P2Ei-uDVKZU" TargetMode="External"/><Relationship Id="rId25" Type="http://schemas.openxmlformats.org/officeDocument/2006/relationships/slide" Target="slide89.xml"/><Relationship Id="rId33" Type="http://schemas.openxmlformats.org/officeDocument/2006/relationships/slide" Target="slide4.xml"/><Relationship Id="rId2" Type="http://schemas.openxmlformats.org/officeDocument/2006/relationships/notesSlide" Target="../notesSlides/notesSlide2.xml"/><Relationship Id="rId16" Type="http://schemas.openxmlformats.org/officeDocument/2006/relationships/hyperlink" Target="https://youtu.be/noQ4zPrxO4Y" TargetMode="External"/><Relationship Id="rId20" Type="http://schemas.openxmlformats.org/officeDocument/2006/relationships/slide" Target="slide20.xml"/><Relationship Id="rId29" Type="http://schemas.openxmlformats.org/officeDocument/2006/relationships/slide" Target="slide139.xml"/><Relationship Id="rId1" Type="http://schemas.openxmlformats.org/officeDocument/2006/relationships/slideLayout" Target="../slideLayouts/slideLayout11.xml"/><Relationship Id="rId6" Type="http://schemas.openxmlformats.org/officeDocument/2006/relationships/hyperlink" Target="https://youtu.be/XpGqLkC5vBg" TargetMode="External"/><Relationship Id="rId11" Type="http://schemas.openxmlformats.org/officeDocument/2006/relationships/hyperlink" Target="https://youtu.be/liHCS49SEgw" TargetMode="External"/><Relationship Id="rId24" Type="http://schemas.openxmlformats.org/officeDocument/2006/relationships/slide" Target="slide79.xml"/><Relationship Id="rId32" Type="http://schemas.openxmlformats.org/officeDocument/2006/relationships/slide" Target="slide3.xml"/><Relationship Id="rId5" Type="http://schemas.openxmlformats.org/officeDocument/2006/relationships/hyperlink" Target="https://youtu.be/uZmp73348cA" TargetMode="External"/><Relationship Id="rId15" Type="http://schemas.openxmlformats.org/officeDocument/2006/relationships/hyperlink" Target="https://youtu.be/3XK229fW_OM" TargetMode="External"/><Relationship Id="rId23" Type="http://schemas.openxmlformats.org/officeDocument/2006/relationships/slide" Target="slide59.xml"/><Relationship Id="rId28" Type="http://schemas.openxmlformats.org/officeDocument/2006/relationships/slide" Target="slide131.xml"/><Relationship Id="rId10" Type="http://schemas.openxmlformats.org/officeDocument/2006/relationships/hyperlink" Target="https://youtu.be/pApNxiwEKRU" TargetMode="External"/><Relationship Id="rId19" Type="http://schemas.openxmlformats.org/officeDocument/2006/relationships/slide" Target="slide12.xml"/><Relationship Id="rId31" Type="http://schemas.openxmlformats.org/officeDocument/2006/relationships/slide" Target="slide157.xml"/><Relationship Id="rId4" Type="http://schemas.openxmlformats.org/officeDocument/2006/relationships/image" Target="../media/image14.png"/><Relationship Id="rId9" Type="http://schemas.openxmlformats.org/officeDocument/2006/relationships/hyperlink" Target="https://youtu.be/A2eMqAeH8sQ" TargetMode="External"/><Relationship Id="rId14" Type="http://schemas.openxmlformats.org/officeDocument/2006/relationships/hyperlink" Target="https://youtu.be/7opQmCV7Ihk" TargetMode="External"/><Relationship Id="rId22" Type="http://schemas.openxmlformats.org/officeDocument/2006/relationships/slide" Target="slide47.xml"/><Relationship Id="rId27" Type="http://schemas.openxmlformats.org/officeDocument/2006/relationships/slide" Target="slide124.xml"/><Relationship Id="rId30" Type="http://schemas.openxmlformats.org/officeDocument/2006/relationships/slide" Target="slide150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slide" Target="slide22.xml"/><Relationship Id="rId7" Type="http://schemas.openxmlformats.org/officeDocument/2006/relationships/slide" Target="slide2.xml"/><Relationship Id="rId2" Type="http://schemas.openxmlformats.org/officeDocument/2006/relationships/slide" Target="slide21.xml"/><Relationship Id="rId1" Type="http://schemas.openxmlformats.org/officeDocument/2006/relationships/slideLayout" Target="../slideLayouts/slideLayout13.xml"/><Relationship Id="rId6" Type="http://schemas.openxmlformats.org/officeDocument/2006/relationships/slide" Target="slide33.xml"/><Relationship Id="rId5" Type="http://schemas.openxmlformats.org/officeDocument/2006/relationships/slide" Target="slide29.xml"/><Relationship Id="rId10" Type="http://schemas.openxmlformats.org/officeDocument/2006/relationships/image" Target="../media/image18.png"/><Relationship Id="rId4" Type="http://schemas.openxmlformats.org/officeDocument/2006/relationships/slide" Target="slide28.xml"/><Relationship Id="rId9" Type="http://schemas.openxmlformats.org/officeDocument/2006/relationships/hyperlink" Target="https://youtu.be/3XK229fW_OM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0.xml"/><Relationship Id="rId5" Type="http://schemas.openxmlformats.org/officeDocument/2006/relationships/image" Target="../media/image15.png"/><Relationship Id="rId4" Type="http://schemas.openxmlformats.org/officeDocument/2006/relationships/slide" Target="slide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0.xml"/><Relationship Id="rId4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slide" Target="slide20.xml"/><Relationship Id="rId4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0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20.png"/><Relationship Id="rId7" Type="http://schemas.openxmlformats.org/officeDocument/2006/relationships/hyperlink" Target="https://repl.it/@AhmadTayebKAU/CPIT110Chapter4AdditionQuiz#main.py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0.xml"/><Relationship Id="rId5" Type="http://schemas.openxmlformats.org/officeDocument/2006/relationships/image" Target="../media/image15.png"/><Relationship Id="rId4" Type="http://schemas.openxmlformats.org/officeDocument/2006/relationships/slide" Target="slide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0.xml"/><Relationship Id="rId5" Type="http://schemas.openxmlformats.org/officeDocument/2006/relationships/image" Target="../media/image15.png"/><Relationship Id="rId4" Type="http://schemas.openxmlformats.org/officeDocument/2006/relationships/slide" Target="slide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0.xml"/><Relationship Id="rId5" Type="http://schemas.openxmlformats.org/officeDocument/2006/relationships/image" Target="../media/image15.png"/><Relationship Id="rId4" Type="http://schemas.openxmlformats.org/officeDocument/2006/relationships/slide" Target="slide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7" Type="http://schemas.openxmlformats.org/officeDocument/2006/relationships/slide" Target="slide20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slide" Target="slide2.xml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25.xml"/><Relationship Id="rId13" Type="http://schemas.openxmlformats.org/officeDocument/2006/relationships/image" Target="../media/image16.png"/><Relationship Id="rId3" Type="http://schemas.openxmlformats.org/officeDocument/2006/relationships/slide" Target="slide43.xml"/><Relationship Id="rId7" Type="http://schemas.openxmlformats.org/officeDocument/2006/relationships/slide" Target="slide108.xml"/><Relationship Id="rId12" Type="http://schemas.openxmlformats.org/officeDocument/2006/relationships/hyperlink" Target="https://repl.it/languages/python3" TargetMode="External"/><Relationship Id="rId2" Type="http://schemas.openxmlformats.org/officeDocument/2006/relationships/slide" Target="slide22.xml"/><Relationship Id="rId1" Type="http://schemas.openxmlformats.org/officeDocument/2006/relationships/slideLayout" Target="../slideLayouts/slideLayout11.xml"/><Relationship Id="rId6" Type="http://schemas.openxmlformats.org/officeDocument/2006/relationships/slide" Target="slide90.xml"/><Relationship Id="rId11" Type="http://schemas.openxmlformats.org/officeDocument/2006/relationships/image" Target="../media/image15.png"/><Relationship Id="rId5" Type="http://schemas.openxmlformats.org/officeDocument/2006/relationships/slide" Target="slide69.xml"/><Relationship Id="rId10" Type="http://schemas.openxmlformats.org/officeDocument/2006/relationships/slide" Target="slide2.xml"/><Relationship Id="rId4" Type="http://schemas.openxmlformats.org/officeDocument/2006/relationships/slide" Target="slide53.xml"/><Relationship Id="rId9" Type="http://schemas.openxmlformats.org/officeDocument/2006/relationships/slide" Target="slide13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7" Type="http://schemas.openxmlformats.org/officeDocument/2006/relationships/slide" Target="slide20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slide" Target="slide2.xml"/><Relationship Id="rId4" Type="http://schemas.openxmlformats.org/officeDocument/2006/relationships/image" Target="../media/image2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6" Type="http://schemas.openxmlformats.org/officeDocument/2006/relationships/slide" Target="slide20.xml"/><Relationship Id="rId5" Type="http://schemas.openxmlformats.org/officeDocument/2006/relationships/image" Target="../media/image15.png"/><Relationship Id="rId4" Type="http://schemas.openxmlformats.org/officeDocument/2006/relationships/slide" Target="slide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7" Type="http://schemas.openxmlformats.org/officeDocument/2006/relationships/slide" Target="slide20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slide" Target="slide2.xml"/><Relationship Id="rId4" Type="http://schemas.openxmlformats.org/officeDocument/2006/relationships/image" Target="../media/image2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6" Type="http://schemas.openxmlformats.org/officeDocument/2006/relationships/slide" Target="slide20.xml"/><Relationship Id="rId5" Type="http://schemas.openxmlformats.org/officeDocument/2006/relationships/image" Target="../media/image15.png"/><Relationship Id="rId4" Type="http://schemas.openxmlformats.org/officeDocument/2006/relationships/slide" Target="slide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slide" Target="slide36.xml"/><Relationship Id="rId7" Type="http://schemas.openxmlformats.org/officeDocument/2006/relationships/slide" Target="slide2.xml"/><Relationship Id="rId2" Type="http://schemas.openxmlformats.org/officeDocument/2006/relationships/slide" Target="slide35.xml"/><Relationship Id="rId1" Type="http://schemas.openxmlformats.org/officeDocument/2006/relationships/slideLayout" Target="../slideLayouts/slideLayout13.xml"/><Relationship Id="rId6" Type="http://schemas.openxmlformats.org/officeDocument/2006/relationships/slide" Target="slide46.xml"/><Relationship Id="rId5" Type="http://schemas.openxmlformats.org/officeDocument/2006/relationships/slide" Target="slide43.xml"/><Relationship Id="rId10" Type="http://schemas.openxmlformats.org/officeDocument/2006/relationships/image" Target="../media/image18.png"/><Relationship Id="rId4" Type="http://schemas.openxmlformats.org/officeDocument/2006/relationships/slide" Target="slide39.xml"/><Relationship Id="rId9" Type="http://schemas.openxmlformats.org/officeDocument/2006/relationships/hyperlink" Target="https://youtu.be/7opQmCV7Ihk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slide" Target="slide3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4.xml"/><Relationship Id="rId5" Type="http://schemas.openxmlformats.org/officeDocument/2006/relationships/image" Target="../media/image15.png"/><Relationship Id="rId4" Type="http://schemas.openxmlformats.org/officeDocument/2006/relationships/slide" Target="slide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5" Type="http://schemas.openxmlformats.org/officeDocument/2006/relationships/slide" Target="slide34.xml"/><Relationship Id="rId4" Type="http://schemas.openxmlformats.org/officeDocument/2006/relationships/image" Target="../media/image15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Relationship Id="rId5" Type="http://schemas.openxmlformats.org/officeDocument/2006/relationships/slide" Target="slide34.xml"/><Relationship Id="rId4" Type="http://schemas.openxmlformats.org/officeDocument/2006/relationships/image" Target="../media/image15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slide" Target="slide34.xml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46.xml"/><Relationship Id="rId13" Type="http://schemas.openxmlformats.org/officeDocument/2006/relationships/slide" Target="slide73.xml"/><Relationship Id="rId18" Type="http://schemas.openxmlformats.org/officeDocument/2006/relationships/slide" Target="slide87.xml"/><Relationship Id="rId26" Type="http://schemas.openxmlformats.org/officeDocument/2006/relationships/slide" Target="slide121.xml"/><Relationship Id="rId3" Type="http://schemas.openxmlformats.org/officeDocument/2006/relationships/slide" Target="slide30.xml"/><Relationship Id="rId21" Type="http://schemas.openxmlformats.org/officeDocument/2006/relationships/slide" Target="slide116.xml"/><Relationship Id="rId34" Type="http://schemas.openxmlformats.org/officeDocument/2006/relationships/slide" Target="slide148.xml"/><Relationship Id="rId7" Type="http://schemas.openxmlformats.org/officeDocument/2006/relationships/slide" Target="slide34.xml"/><Relationship Id="rId12" Type="http://schemas.openxmlformats.org/officeDocument/2006/relationships/slide" Target="slide59.xml"/><Relationship Id="rId17" Type="http://schemas.openxmlformats.org/officeDocument/2006/relationships/slide" Target="slide86.xml"/><Relationship Id="rId25" Type="http://schemas.openxmlformats.org/officeDocument/2006/relationships/slide" Target="slide120.xml"/><Relationship Id="rId33" Type="http://schemas.openxmlformats.org/officeDocument/2006/relationships/slide" Target="slide147.xml"/><Relationship Id="rId38" Type="http://schemas.openxmlformats.org/officeDocument/2006/relationships/slide" Target="slide156.xml"/><Relationship Id="rId2" Type="http://schemas.openxmlformats.org/officeDocument/2006/relationships/slide" Target="slide20.xml"/><Relationship Id="rId16" Type="http://schemas.openxmlformats.org/officeDocument/2006/relationships/slide" Target="slide79.xml"/><Relationship Id="rId20" Type="http://schemas.openxmlformats.org/officeDocument/2006/relationships/slide" Target="slide98.xml"/><Relationship Id="rId29" Type="http://schemas.openxmlformats.org/officeDocument/2006/relationships/slide" Target="slide139.xml"/><Relationship Id="rId1" Type="http://schemas.openxmlformats.org/officeDocument/2006/relationships/slideLayout" Target="../slideLayouts/slideLayout11.xml"/><Relationship Id="rId6" Type="http://schemas.openxmlformats.org/officeDocument/2006/relationships/slide" Target="slide33.xml"/><Relationship Id="rId11" Type="http://schemas.openxmlformats.org/officeDocument/2006/relationships/slide" Target="slide58.xml"/><Relationship Id="rId24" Type="http://schemas.openxmlformats.org/officeDocument/2006/relationships/slide" Target="slide119.xml"/><Relationship Id="rId32" Type="http://schemas.openxmlformats.org/officeDocument/2006/relationships/slide" Target="slide146.xml"/><Relationship Id="rId37" Type="http://schemas.openxmlformats.org/officeDocument/2006/relationships/slide" Target="slide155.xml"/><Relationship Id="rId5" Type="http://schemas.openxmlformats.org/officeDocument/2006/relationships/slide" Target="slide32.xml"/><Relationship Id="rId15" Type="http://schemas.openxmlformats.org/officeDocument/2006/relationships/slide" Target="slide75.xml"/><Relationship Id="rId23" Type="http://schemas.openxmlformats.org/officeDocument/2006/relationships/slide" Target="slide118.xml"/><Relationship Id="rId28" Type="http://schemas.openxmlformats.org/officeDocument/2006/relationships/slide" Target="slide123.xml"/><Relationship Id="rId36" Type="http://schemas.openxmlformats.org/officeDocument/2006/relationships/slide" Target="slide150.xml"/><Relationship Id="rId10" Type="http://schemas.openxmlformats.org/officeDocument/2006/relationships/slide" Target="slide57.xml"/><Relationship Id="rId19" Type="http://schemas.openxmlformats.org/officeDocument/2006/relationships/slide" Target="slide88.xml"/><Relationship Id="rId31" Type="http://schemas.openxmlformats.org/officeDocument/2006/relationships/slide" Target="slide145.xml"/><Relationship Id="rId4" Type="http://schemas.openxmlformats.org/officeDocument/2006/relationships/slide" Target="slide31.xml"/><Relationship Id="rId9" Type="http://schemas.openxmlformats.org/officeDocument/2006/relationships/slide" Target="slide47.xml"/><Relationship Id="rId14" Type="http://schemas.openxmlformats.org/officeDocument/2006/relationships/slide" Target="slide74.xml"/><Relationship Id="rId22" Type="http://schemas.openxmlformats.org/officeDocument/2006/relationships/slide" Target="slide117.xml"/><Relationship Id="rId27" Type="http://schemas.openxmlformats.org/officeDocument/2006/relationships/slide" Target="slide122.xml"/><Relationship Id="rId30" Type="http://schemas.openxmlformats.org/officeDocument/2006/relationships/slide" Target="slide144.xml"/><Relationship Id="rId35" Type="http://schemas.openxmlformats.org/officeDocument/2006/relationships/slide" Target="slide149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4.xml"/><Relationship Id="rId5" Type="http://schemas.openxmlformats.org/officeDocument/2006/relationships/image" Target="../media/image15.png"/><Relationship Id="rId4" Type="http://schemas.openxmlformats.org/officeDocument/2006/relationships/slide" Target="slide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8.png"/><Relationship Id="rId5" Type="http://schemas.openxmlformats.org/officeDocument/2006/relationships/slide" Target="slide34.xml"/><Relationship Id="rId4" Type="http://schemas.openxmlformats.org/officeDocument/2006/relationships/image" Target="../media/image15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Relationship Id="rId5" Type="http://schemas.openxmlformats.org/officeDocument/2006/relationships/slide" Target="slide34.xml"/><Relationship Id="rId4" Type="http://schemas.openxmlformats.org/officeDocument/2006/relationships/image" Target="../media/image15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slide" Target="slide34.xml"/><Relationship Id="rId4" Type="http://schemas.openxmlformats.org/officeDocument/2006/relationships/image" Target="../media/image15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slide" Target="slide34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20.png"/><Relationship Id="rId7" Type="http://schemas.openxmlformats.org/officeDocument/2006/relationships/hyperlink" Target="https://repl.it/@AhmadTayebKAU/CPIT110Chapter4SimpleIfDemo#main.py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4.xml"/><Relationship Id="rId5" Type="http://schemas.openxmlformats.org/officeDocument/2006/relationships/image" Target="../media/image15.png"/><Relationship Id="rId4" Type="http://schemas.openxmlformats.org/officeDocument/2006/relationships/slide" Target="slide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Relationship Id="rId5" Type="http://schemas.openxmlformats.org/officeDocument/2006/relationships/slide" Target="slide34.xml"/><Relationship Id="rId4" Type="http://schemas.openxmlformats.org/officeDocument/2006/relationships/image" Target="../media/image15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" Target="slide57.xml"/><Relationship Id="rId7" Type="http://schemas.openxmlformats.org/officeDocument/2006/relationships/image" Target="../media/image18.png"/><Relationship Id="rId2" Type="http://schemas.openxmlformats.org/officeDocument/2006/relationships/slide" Target="slide53.xm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youtu.be/BsXFL35-cmg" TargetMode="External"/><Relationship Id="rId5" Type="http://schemas.openxmlformats.org/officeDocument/2006/relationships/image" Target="../media/image17.png"/><Relationship Id="rId4" Type="http://schemas.openxmlformats.org/officeDocument/2006/relationships/slide" Target="slide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slide" Target="slide4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slide" Target="slide47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89.xml"/><Relationship Id="rId13" Type="http://schemas.openxmlformats.org/officeDocument/2006/relationships/slide" Target="slide150.xml"/><Relationship Id="rId3" Type="http://schemas.openxmlformats.org/officeDocument/2006/relationships/slide" Target="slide20.xml"/><Relationship Id="rId7" Type="http://schemas.openxmlformats.org/officeDocument/2006/relationships/slide" Target="slide79.xml"/><Relationship Id="rId12" Type="http://schemas.openxmlformats.org/officeDocument/2006/relationships/slide" Target="slide139.xml"/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9.xml"/><Relationship Id="rId11" Type="http://schemas.openxmlformats.org/officeDocument/2006/relationships/slide" Target="slide131.xml"/><Relationship Id="rId5" Type="http://schemas.openxmlformats.org/officeDocument/2006/relationships/slide" Target="slide47.xml"/><Relationship Id="rId15" Type="http://schemas.openxmlformats.org/officeDocument/2006/relationships/image" Target="../media/image15.png"/><Relationship Id="rId10" Type="http://schemas.openxmlformats.org/officeDocument/2006/relationships/slide" Target="slide124.xml"/><Relationship Id="rId4" Type="http://schemas.openxmlformats.org/officeDocument/2006/relationships/slide" Target="slide34.xml"/><Relationship Id="rId9" Type="http://schemas.openxmlformats.org/officeDocument/2006/relationships/slide" Target="slide98.xml"/><Relationship Id="rId14" Type="http://schemas.openxmlformats.org/officeDocument/2006/relationships/slide" Target="slide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slide" Target="slide47.xml"/><Relationship Id="rId4" Type="http://schemas.openxmlformats.org/officeDocument/2006/relationships/image" Target="../media/image15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5" Type="http://schemas.openxmlformats.org/officeDocument/2006/relationships/slide" Target="slide47.xml"/><Relationship Id="rId4" Type="http://schemas.openxmlformats.org/officeDocument/2006/relationships/image" Target="../media/image15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Relationship Id="rId5" Type="http://schemas.openxmlformats.org/officeDocument/2006/relationships/slide" Target="slide47.xml"/><Relationship Id="rId4" Type="http://schemas.openxmlformats.org/officeDocument/2006/relationships/image" Target="../media/image15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slide" Target="slide47.xml"/><Relationship Id="rId4" Type="http://schemas.openxmlformats.org/officeDocument/2006/relationships/image" Target="../media/image15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slide" Target="slide4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epl.it/@AhmadTayebKAU/CPIT110Chapter4SubtractionQuiz#main.py" TargetMode="External"/><Relationship Id="rId5" Type="http://schemas.openxmlformats.org/officeDocument/2006/relationships/slide" Target="slide47.xml"/><Relationship Id="rId4" Type="http://schemas.openxmlformats.org/officeDocument/2006/relationships/image" Target="../media/image15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slide" Target="slide47.xml"/><Relationship Id="rId5" Type="http://schemas.openxmlformats.org/officeDocument/2006/relationships/image" Target="../media/image15.png"/><Relationship Id="rId4" Type="http://schemas.openxmlformats.org/officeDocument/2006/relationships/slide" Target="slide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Relationship Id="rId5" Type="http://schemas.openxmlformats.org/officeDocument/2006/relationships/slide" Target="slide47.xml"/><Relationship Id="rId4" Type="http://schemas.openxmlformats.org/officeDocument/2006/relationships/image" Target="../media/image15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Relationship Id="rId6" Type="http://schemas.openxmlformats.org/officeDocument/2006/relationships/slide" Target="slide47.xml"/><Relationship Id="rId5" Type="http://schemas.openxmlformats.org/officeDocument/2006/relationships/image" Target="../media/image15.png"/><Relationship Id="rId4" Type="http://schemas.openxmlformats.org/officeDocument/2006/relationships/slide" Target="slide2.xml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slide" Target="slide62.xml"/><Relationship Id="rId7" Type="http://schemas.openxmlformats.org/officeDocument/2006/relationships/slide" Target="slide2.xml"/><Relationship Id="rId2" Type="http://schemas.openxmlformats.org/officeDocument/2006/relationships/slide" Target="slide60.xml"/><Relationship Id="rId1" Type="http://schemas.openxmlformats.org/officeDocument/2006/relationships/slideLayout" Target="../slideLayouts/slideLayout13.xml"/><Relationship Id="rId6" Type="http://schemas.openxmlformats.org/officeDocument/2006/relationships/slide" Target="slide73.xml"/><Relationship Id="rId5" Type="http://schemas.openxmlformats.org/officeDocument/2006/relationships/slide" Target="slide69.xml"/><Relationship Id="rId10" Type="http://schemas.openxmlformats.org/officeDocument/2006/relationships/image" Target="../media/image18.png"/><Relationship Id="rId4" Type="http://schemas.openxmlformats.org/officeDocument/2006/relationships/slide" Target="slide64.xml"/><Relationship Id="rId9" Type="http://schemas.openxmlformats.org/officeDocument/2006/relationships/hyperlink" Target="https://youtu.be/KycfZwRWNkA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" Target="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8.png"/><Relationship Id="rId4" Type="http://schemas.openxmlformats.org/officeDocument/2006/relationships/hyperlink" Target="https://youtu.be/P2Ei-uDVKZU" TargetMode="Externa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5" Type="http://schemas.openxmlformats.org/officeDocument/2006/relationships/slide" Target="slide59.xml"/><Relationship Id="rId4" Type="http://schemas.openxmlformats.org/officeDocument/2006/relationships/image" Target="../media/image15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slide" Target="slide59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5" Type="http://schemas.openxmlformats.org/officeDocument/2006/relationships/slide" Target="slide59.xml"/><Relationship Id="rId4" Type="http://schemas.openxmlformats.org/officeDocument/2006/relationships/image" Target="../media/image15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slide" Target="slide59.xml"/><Relationship Id="rId4" Type="http://schemas.openxmlformats.org/officeDocument/2006/relationships/image" Target="../media/image15.png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slide" Target="slide69.xml"/><Relationship Id="rId3" Type="http://schemas.openxmlformats.org/officeDocument/2006/relationships/slide" Target="slide2.xml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0.xml"/><Relationship Id="rId6" Type="http://schemas.openxmlformats.org/officeDocument/2006/relationships/slide" Target="slide63.xml"/><Relationship Id="rId5" Type="http://schemas.openxmlformats.org/officeDocument/2006/relationships/slide" Target="slide59.xml"/><Relationship Id="rId4" Type="http://schemas.openxmlformats.org/officeDocument/2006/relationships/image" Target="../media/image15.png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slide" Target="slide69.xml"/><Relationship Id="rId3" Type="http://schemas.openxmlformats.org/officeDocument/2006/relationships/slide" Target="slide2.xml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0.xml"/><Relationship Id="rId6" Type="http://schemas.openxmlformats.org/officeDocument/2006/relationships/slide" Target="slide63.xml"/><Relationship Id="rId5" Type="http://schemas.openxmlformats.org/officeDocument/2006/relationships/slide" Target="slide59.xml"/><Relationship Id="rId4" Type="http://schemas.openxmlformats.org/officeDocument/2006/relationships/image" Target="../media/image15.png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slide" Target="slide69.xml"/><Relationship Id="rId3" Type="http://schemas.openxmlformats.org/officeDocument/2006/relationships/slide" Target="slide2.xml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0.xml"/><Relationship Id="rId6" Type="http://schemas.openxmlformats.org/officeDocument/2006/relationships/slide" Target="slide63.xml"/><Relationship Id="rId5" Type="http://schemas.openxmlformats.org/officeDocument/2006/relationships/slide" Target="slide59.xml"/><Relationship Id="rId4" Type="http://schemas.openxmlformats.org/officeDocument/2006/relationships/image" Target="../media/image15.png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slide" Target="slide69.xml"/><Relationship Id="rId3" Type="http://schemas.openxmlformats.org/officeDocument/2006/relationships/slide" Target="slide2.xml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0.xml"/><Relationship Id="rId6" Type="http://schemas.openxmlformats.org/officeDocument/2006/relationships/slide" Target="slide63.xml"/><Relationship Id="rId5" Type="http://schemas.openxmlformats.org/officeDocument/2006/relationships/slide" Target="slide59.xml"/><Relationship Id="rId4" Type="http://schemas.openxmlformats.org/officeDocument/2006/relationships/image" Target="../media/image15.png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slide" Target="slide69.xml"/><Relationship Id="rId3" Type="http://schemas.openxmlformats.org/officeDocument/2006/relationships/slide" Target="slide2.xml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0.xml"/><Relationship Id="rId6" Type="http://schemas.openxmlformats.org/officeDocument/2006/relationships/slide" Target="slide63.xml"/><Relationship Id="rId5" Type="http://schemas.openxmlformats.org/officeDocument/2006/relationships/slide" Target="slide59.xml"/><Relationship Id="rId4" Type="http://schemas.openxmlformats.org/officeDocument/2006/relationships/image" Target="../media/image15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slide" Target="slide59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epl.it/@AhmadTayebKAU/CPIT110Chapter2ComputeAreaWithConsoleInput#main.py" TargetMode="External"/><Relationship Id="rId5" Type="http://schemas.openxmlformats.org/officeDocument/2006/relationships/slide" Target="slide6.xml"/><Relationship Id="rId4" Type="http://schemas.openxmlformats.org/officeDocument/2006/relationships/image" Target="../media/image15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jpg"/><Relationship Id="rId4" Type="http://schemas.openxmlformats.org/officeDocument/2006/relationships/slide" Target="slide59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slide" Target="slide59.xml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20.png"/><Relationship Id="rId7" Type="http://schemas.openxmlformats.org/officeDocument/2006/relationships/hyperlink" Target="https://repl.it/@AhmadTayebKAU/CPIT110Chapter4ChineseZodiac#main.py" TargetMode="Externa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9.xml"/><Relationship Id="rId5" Type="http://schemas.openxmlformats.org/officeDocument/2006/relationships/image" Target="../media/image15.png"/><Relationship Id="rId4" Type="http://schemas.openxmlformats.org/officeDocument/2006/relationships/slide" Target="slide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slide" Target="slide59.xm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slide" Target="slide2.xml"/><Relationship Id="rId4" Type="http://schemas.openxmlformats.org/officeDocument/2006/relationships/image" Target="../media/image35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slide" Target="slide59.xml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slide" Target="slide2.xml"/><Relationship Id="rId4" Type="http://schemas.openxmlformats.org/officeDocument/2006/relationships/image" Target="../media/image36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3.xml"/><Relationship Id="rId6" Type="http://schemas.openxmlformats.org/officeDocument/2006/relationships/slide" Target="slide59.xml"/><Relationship Id="rId5" Type="http://schemas.openxmlformats.org/officeDocument/2006/relationships/image" Target="../media/image15.png"/><Relationship Id="rId4" Type="http://schemas.openxmlformats.org/officeDocument/2006/relationships/slide" Target="slide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Relationship Id="rId5" Type="http://schemas.openxmlformats.org/officeDocument/2006/relationships/slide" Target="slide59.xml"/><Relationship Id="rId4" Type="http://schemas.openxmlformats.org/officeDocument/2006/relationships/image" Target="../media/image15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3.xml"/><Relationship Id="rId6" Type="http://schemas.openxmlformats.org/officeDocument/2006/relationships/slide" Target="slide59.xml"/><Relationship Id="rId5" Type="http://schemas.openxmlformats.org/officeDocument/2006/relationships/image" Target="../media/image15.png"/><Relationship Id="rId4" Type="http://schemas.openxmlformats.org/officeDocument/2006/relationships/slide" Target="slide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Relationship Id="rId5" Type="http://schemas.openxmlformats.org/officeDocument/2006/relationships/slide" Target="slide59.xml"/><Relationship Id="rId4" Type="http://schemas.openxmlformats.org/officeDocument/2006/relationships/image" Target="../media/image15.png"/></Relationships>
</file>

<file path=ppt/slides/_rels/slide7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slide" Target="slide83.xml"/><Relationship Id="rId7" Type="http://schemas.openxmlformats.org/officeDocument/2006/relationships/hyperlink" Target="https://youtu.be/liHCS49SEgw" TargetMode="External"/><Relationship Id="rId2" Type="http://schemas.openxmlformats.org/officeDocument/2006/relationships/slide" Target="slide80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.png"/><Relationship Id="rId5" Type="http://schemas.openxmlformats.org/officeDocument/2006/relationships/slide" Target="slide2.xml"/><Relationship Id="rId4" Type="http://schemas.openxmlformats.org/officeDocument/2006/relationships/slide" Target="slide8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slide" Target="slide6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slide" Target="slide79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9.xml"/><Relationship Id="rId5" Type="http://schemas.openxmlformats.org/officeDocument/2006/relationships/image" Target="../media/image20.png"/><Relationship Id="rId4" Type="http://schemas.openxmlformats.org/officeDocument/2006/relationships/image" Target="../media/image15.pn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9.xml"/><Relationship Id="rId5" Type="http://schemas.openxmlformats.org/officeDocument/2006/relationships/image" Target="../media/image20.png"/><Relationship Id="rId4" Type="http://schemas.openxmlformats.org/officeDocument/2006/relationships/image" Target="../media/image15.pn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5" Type="http://schemas.openxmlformats.org/officeDocument/2006/relationships/slide" Target="slide79.xml"/><Relationship Id="rId4" Type="http://schemas.openxmlformats.org/officeDocument/2006/relationships/image" Target="../media/image15.png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5" Type="http://schemas.openxmlformats.org/officeDocument/2006/relationships/slide" Target="slide79.xml"/><Relationship Id="rId4" Type="http://schemas.openxmlformats.org/officeDocument/2006/relationships/image" Target="../media/image15.png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Relationship Id="rId5" Type="http://schemas.openxmlformats.org/officeDocument/2006/relationships/slide" Target="slide79.xml"/><Relationship Id="rId4" Type="http://schemas.openxmlformats.org/officeDocument/2006/relationships/image" Target="../media/image15.png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3.xml"/><Relationship Id="rId5" Type="http://schemas.openxmlformats.org/officeDocument/2006/relationships/slide" Target="slide79.xml"/><Relationship Id="rId4" Type="http://schemas.openxmlformats.org/officeDocument/2006/relationships/image" Target="../media/image15.png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3.xml"/><Relationship Id="rId5" Type="http://schemas.openxmlformats.org/officeDocument/2006/relationships/slide" Target="slide79.xml"/><Relationship Id="rId4" Type="http://schemas.openxmlformats.org/officeDocument/2006/relationships/image" Target="../media/image15.png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3.xml"/><Relationship Id="rId6" Type="http://schemas.openxmlformats.org/officeDocument/2006/relationships/slide" Target="slide79.xml"/><Relationship Id="rId5" Type="http://schemas.openxmlformats.org/officeDocument/2006/relationships/image" Target="../media/image15.png"/><Relationship Id="rId4" Type="http://schemas.openxmlformats.org/officeDocument/2006/relationships/slide" Target="slide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90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8.png"/><Relationship Id="rId5" Type="http://schemas.openxmlformats.org/officeDocument/2006/relationships/hyperlink" Target="https://youtu.be/pApNxiwEKRU" TargetMode="Externa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epl.it/@AhmadTayebKAU/CPIT110Chapter4ModifiedComputeAreaWithConsoleInput#main.py" TargetMode="External"/><Relationship Id="rId5" Type="http://schemas.openxmlformats.org/officeDocument/2006/relationships/slide" Target="slide6.xml"/><Relationship Id="rId4" Type="http://schemas.openxmlformats.org/officeDocument/2006/relationships/image" Target="../media/image15.png"/></Relationships>
</file>

<file path=ppt/slides/_rels/slide9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0.png"/><Relationship Id="rId3" Type="http://schemas.openxmlformats.org/officeDocument/2006/relationships/image" Target="../media/image20.png"/><Relationship Id="rId7" Type="http://schemas.openxmlformats.org/officeDocument/2006/relationships/image" Target="../media/image26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1.wmf"/><Relationship Id="rId11" Type="http://schemas.openxmlformats.org/officeDocument/2006/relationships/slide" Target="slide89.xml"/><Relationship Id="rId5" Type="http://schemas.openxmlformats.org/officeDocument/2006/relationships/oleObject" Target="../embeddings/oleObject1.bin"/><Relationship Id="rId10" Type="http://schemas.openxmlformats.org/officeDocument/2006/relationships/image" Target="../media/image15.png"/><Relationship Id="rId4" Type="http://schemas.openxmlformats.org/officeDocument/2006/relationships/image" Target="../media/image250.png"/><Relationship Id="rId9" Type="http://schemas.openxmlformats.org/officeDocument/2006/relationships/slide" Target="slide2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slide" Target="slide89.xml"/><Relationship Id="rId5" Type="http://schemas.openxmlformats.org/officeDocument/2006/relationships/image" Target="../media/image42.wmf"/><Relationship Id="rId4" Type="http://schemas.openxmlformats.org/officeDocument/2006/relationships/oleObject" Target="../embeddings/oleObject2.bin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90.png"/><Relationship Id="rId1" Type="http://schemas.openxmlformats.org/officeDocument/2006/relationships/slideLayout" Target="../slideLayouts/slideLayout2.xml"/><Relationship Id="rId5" Type="http://schemas.openxmlformats.org/officeDocument/2006/relationships/slide" Target="slide89.xml"/><Relationship Id="rId4" Type="http://schemas.openxmlformats.org/officeDocument/2006/relationships/image" Target="../media/image15.png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60.png"/><Relationship Id="rId1" Type="http://schemas.openxmlformats.org/officeDocument/2006/relationships/slideLayout" Target="../slideLayouts/slideLayout2.xml"/><Relationship Id="rId5" Type="http://schemas.openxmlformats.org/officeDocument/2006/relationships/slide" Target="slide89.xml"/><Relationship Id="rId4" Type="http://schemas.openxmlformats.org/officeDocument/2006/relationships/image" Target="../media/image15.png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epl.it/@AhmadTayebKAU/CPIT110Chapter4ComputeBMI#main.py" TargetMode="External"/><Relationship Id="rId5" Type="http://schemas.openxmlformats.org/officeDocument/2006/relationships/slide" Target="slide89.xml"/><Relationship Id="rId4" Type="http://schemas.openxmlformats.org/officeDocument/2006/relationships/image" Target="../media/image15.png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slide" Target="slide89.xml"/><Relationship Id="rId4" Type="http://schemas.openxmlformats.org/officeDocument/2006/relationships/image" Target="../media/image15.png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slide" Target="slide89.xml"/><Relationship Id="rId5" Type="http://schemas.openxmlformats.org/officeDocument/2006/relationships/image" Target="../media/image43.png"/><Relationship Id="rId4" Type="http://schemas.openxmlformats.org/officeDocument/2006/relationships/image" Target="../media/image15.png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slide" Target="slide89.xml"/></Relationships>
</file>

<file path=ppt/slides/_rels/slide98.xml.rels><?xml version="1.0" encoding="UTF-8" standalone="yes"?>
<Relationships xmlns="http://schemas.openxmlformats.org/package/2006/relationships"><Relationship Id="rId8" Type="http://schemas.openxmlformats.org/officeDocument/2006/relationships/slide" Target="slide108.xml"/><Relationship Id="rId13" Type="http://schemas.openxmlformats.org/officeDocument/2006/relationships/image" Target="../media/image17.png"/><Relationship Id="rId3" Type="http://schemas.openxmlformats.org/officeDocument/2006/relationships/image" Target="../media/image14.png"/><Relationship Id="rId7" Type="http://schemas.openxmlformats.org/officeDocument/2006/relationships/slide" Target="slide106.xml"/><Relationship Id="rId12" Type="http://schemas.openxmlformats.org/officeDocument/2006/relationships/slide" Target="slide2.xml"/><Relationship Id="rId2" Type="http://schemas.openxmlformats.org/officeDocument/2006/relationships/hyperlink" Target="https://youtu.be/A2eMqAeH8sQ" TargetMode="External"/><Relationship Id="rId1" Type="http://schemas.openxmlformats.org/officeDocument/2006/relationships/slideLayout" Target="../slideLayouts/slideLayout13.xml"/><Relationship Id="rId6" Type="http://schemas.openxmlformats.org/officeDocument/2006/relationships/slide" Target="slide104.xml"/><Relationship Id="rId11" Type="http://schemas.openxmlformats.org/officeDocument/2006/relationships/slide" Target="slide116.xml"/><Relationship Id="rId5" Type="http://schemas.openxmlformats.org/officeDocument/2006/relationships/slide" Target="slide102.xml"/><Relationship Id="rId10" Type="http://schemas.openxmlformats.org/officeDocument/2006/relationships/slide" Target="slide114.xml"/><Relationship Id="rId4" Type="http://schemas.openxmlformats.org/officeDocument/2006/relationships/hyperlink" Target="https://youtu.be/6BPrQvMvhI8" TargetMode="External"/><Relationship Id="rId9" Type="http://schemas.openxmlformats.org/officeDocument/2006/relationships/slide" Target="slide112.xml"/><Relationship Id="rId14" Type="http://schemas.openxmlformats.org/officeDocument/2006/relationships/image" Target="../media/image18.png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slide" Target="slide9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5F092033-53A0-4557-BC8C-EDF7C4004F5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en-US" b="1" dirty="0">
                <a:solidFill>
                  <a:schemeClr val="accent2">
                    <a:lumMod val="75000"/>
                  </a:schemeClr>
                </a:solidFill>
              </a:rPr>
              <a:t>Chapter 4</a:t>
            </a:r>
            <a:r>
              <a:rPr lang="en-US" altLang="en-US" b="1" dirty="0"/>
              <a:t> 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dirty="0"/>
              <a:t>Selections</a:t>
            </a:r>
          </a:p>
        </p:txBody>
      </p:sp>
      <p:sp>
        <p:nvSpPr>
          <p:cNvPr id="4099" name="Subtitle 3">
            <a:extLst>
              <a:ext uri="{FF2B5EF4-FFF2-40B4-BE49-F238E27FC236}">
                <a16:creationId xmlns:a16="http://schemas.microsoft.com/office/drawing/2014/main" id="{B6B8808F-B611-4A7E-94DA-CDF020C7794F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en-US" dirty="0"/>
              <a:t>CPIT 110 (Problem-Solving and Programming)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7C4762C-A192-4618-960F-807DBB1E9A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dirty="0"/>
              <a:t>Version 2.0</a:t>
            </a:r>
          </a:p>
        </p:txBody>
      </p:sp>
      <p:sp>
        <p:nvSpPr>
          <p:cNvPr id="4101" name="Rectangle 6">
            <a:extLst>
              <a:ext uri="{FF2B5EF4-FFF2-40B4-BE49-F238E27FC236}">
                <a16:creationId xmlns:a16="http://schemas.microsoft.com/office/drawing/2014/main" id="{AEE57C53-6C77-4FD6-9666-64A46DD290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52763" y="2057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4102" name="Rectangle 1029">
            <a:extLst>
              <a:ext uri="{FF2B5EF4-FFF2-40B4-BE49-F238E27FC236}">
                <a16:creationId xmlns:a16="http://schemas.microsoft.com/office/drawing/2014/main" id="{94F01EDA-3993-4F5B-8338-A155D71634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4050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4103" name="Rectangle 1031">
            <a:extLst>
              <a:ext uri="{FF2B5EF4-FFF2-40B4-BE49-F238E27FC236}">
                <a16:creationId xmlns:a16="http://schemas.microsoft.com/office/drawing/2014/main" id="{D4B57B18-3F97-4D1E-AA13-041A7DDAEF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637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75AC56D-2970-4AD0-A636-D732AD69FEDD}"/>
              </a:ext>
            </a:extLst>
          </p:cNvPr>
          <p:cNvSpPr/>
          <p:nvPr/>
        </p:nvSpPr>
        <p:spPr>
          <a:xfrm>
            <a:off x="381740" y="6223322"/>
            <a:ext cx="838052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Introduction to Programming Using Python, By: Y. Daniel Liang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1C12DF-8F50-463F-BD0C-F041C90DAD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3475F9-EBE9-4D72-8BC0-EFF93A158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9C4B0-9109-4B6A-816F-B8FB191BD566}" type="slidenum">
              <a:rPr lang="en-US" smtClean="0"/>
              <a:t>10</a:t>
            </a:fld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8AD80BF-E820-40AF-8844-761192026EB5}"/>
              </a:ext>
            </a:extLst>
          </p:cNvPr>
          <p:cNvGrpSpPr/>
          <p:nvPr/>
        </p:nvGrpSpPr>
        <p:grpSpPr>
          <a:xfrm>
            <a:off x="167670" y="1279688"/>
            <a:ext cx="8808660" cy="2716129"/>
            <a:chOff x="1068656" y="4685466"/>
            <a:chExt cx="7733938" cy="2716129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3F43136-BB67-498B-9A81-80B9C1F135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20250" y="4939382"/>
              <a:ext cx="7382344" cy="246221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400" dirty="0">
                  <a:solidFill>
                    <a:srgbClr val="80808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# Prompt the user to enter a radius</a:t>
              </a:r>
            </a:p>
            <a:p>
              <a:pPr lvl="0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40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radius = </a:t>
              </a:r>
              <a:r>
                <a:rPr lang="en-US" altLang="en-US" sz="1400" dirty="0">
                  <a:solidFill>
                    <a:srgbClr val="00008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eval</a:t>
              </a:r>
              <a:r>
                <a:rPr lang="en-US" altLang="en-US" sz="140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(</a:t>
              </a:r>
              <a:r>
                <a:rPr lang="en-US" altLang="en-US" sz="1400" dirty="0">
                  <a:solidFill>
                    <a:srgbClr val="00008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input</a:t>
              </a:r>
              <a:r>
                <a:rPr lang="en-US" altLang="en-US" sz="140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(</a:t>
              </a:r>
              <a:r>
                <a:rPr lang="en-US" altLang="en-US" sz="1400" dirty="0">
                  <a:solidFill>
                    <a:srgbClr val="00808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"Enter a value for radius: "</a:t>
              </a:r>
              <a:r>
                <a:rPr lang="en-US" altLang="en-US" sz="140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))</a:t>
              </a:r>
            </a:p>
            <a:p>
              <a:pPr lvl="0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 sz="1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pPr lvl="0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400" dirty="0">
                  <a:solidFill>
                    <a:srgbClr val="00008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if </a:t>
              </a:r>
              <a:r>
                <a:rPr lang="en-US" altLang="en-US" sz="140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radius &lt; </a:t>
              </a:r>
              <a:r>
                <a:rPr lang="en-US" altLang="en-US" sz="1400" dirty="0">
                  <a:solidFill>
                    <a:srgbClr val="0000FF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0</a:t>
              </a:r>
              <a:r>
                <a:rPr lang="en-US" altLang="en-US" sz="140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:</a:t>
              </a:r>
            </a:p>
            <a:p>
              <a:pPr lvl="0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40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   </a:t>
              </a:r>
              <a:r>
                <a:rPr lang="en-US" altLang="en-US" sz="1400" dirty="0">
                  <a:solidFill>
                    <a:srgbClr val="80808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# radius is negative, so print an error message</a:t>
              </a:r>
            </a:p>
            <a:p>
              <a:pPr lvl="0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400" dirty="0">
                  <a:solidFill>
                    <a:srgbClr val="80808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   </a:t>
              </a:r>
              <a:r>
                <a:rPr lang="en-US" altLang="en-US" sz="1400" dirty="0">
                  <a:solidFill>
                    <a:srgbClr val="00008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print</a:t>
              </a:r>
              <a:r>
                <a:rPr lang="en-US" altLang="en-US" sz="140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(</a:t>
              </a:r>
              <a:r>
                <a:rPr lang="en-US" altLang="en-US" sz="1400" dirty="0">
                  <a:solidFill>
                    <a:srgbClr val="00808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"Incorrect input"</a:t>
              </a:r>
              <a:r>
                <a:rPr lang="en-US" altLang="en-US" sz="140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)</a:t>
              </a:r>
            </a:p>
            <a:p>
              <a:pPr lvl="0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400" dirty="0">
                  <a:solidFill>
                    <a:srgbClr val="00008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else</a:t>
              </a:r>
              <a:r>
                <a:rPr lang="en-US" altLang="en-US" sz="140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:</a:t>
              </a:r>
            </a:p>
            <a:p>
              <a:pPr lvl="0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40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   </a:t>
              </a:r>
              <a:r>
                <a:rPr lang="en-US" altLang="en-US" sz="1400" dirty="0">
                  <a:solidFill>
                    <a:srgbClr val="80808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# Compute area</a:t>
              </a:r>
            </a:p>
            <a:p>
              <a:pPr lvl="0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400" dirty="0">
                  <a:solidFill>
                    <a:srgbClr val="80808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   </a:t>
              </a:r>
              <a:r>
                <a:rPr lang="en-US" altLang="en-US" sz="140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area = radius * radius * </a:t>
              </a:r>
              <a:r>
                <a:rPr lang="en-US" altLang="en-US" sz="1400" dirty="0">
                  <a:solidFill>
                    <a:srgbClr val="0000FF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3.14159</a:t>
              </a:r>
            </a:p>
            <a:p>
              <a:pPr lvl="0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400" dirty="0">
                  <a:solidFill>
                    <a:srgbClr val="0000FF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   </a:t>
              </a:r>
              <a:r>
                <a:rPr lang="en-US" altLang="en-US" sz="1400" dirty="0">
                  <a:solidFill>
                    <a:srgbClr val="80808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# Display results</a:t>
              </a:r>
            </a:p>
            <a:p>
              <a:pPr lvl="0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400" dirty="0">
                  <a:solidFill>
                    <a:srgbClr val="80808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   </a:t>
              </a:r>
              <a:r>
                <a:rPr lang="en-US" altLang="en-US" sz="1400" dirty="0">
                  <a:solidFill>
                    <a:srgbClr val="00008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print</a:t>
              </a:r>
              <a:r>
                <a:rPr lang="en-US" altLang="en-US" sz="140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(</a:t>
              </a:r>
              <a:r>
                <a:rPr lang="en-US" altLang="en-US" sz="1400" dirty="0">
                  <a:solidFill>
                    <a:srgbClr val="00808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"The area for the circle of radius " </a:t>
              </a:r>
              <a:r>
                <a:rPr lang="en-US" altLang="en-US" sz="140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, radius , </a:t>
              </a:r>
              <a:r>
                <a:rPr lang="en-US" altLang="en-US" sz="1400" dirty="0">
                  <a:solidFill>
                    <a:srgbClr val="00808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" is " </a:t>
              </a:r>
              <a:r>
                <a:rPr lang="en-US" altLang="en-US" sz="140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, area)</a:t>
              </a:r>
              <a:endParaRPr lang="en-US" altLang="en-US" sz="1400" dirty="0">
                <a:latin typeface="Arial" panose="020B0604020202020204" pitchFamily="34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C533E6A-4BC7-4B9F-9169-0A5CE4835E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8656" y="4939381"/>
              <a:ext cx="351594" cy="2462213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</a:p>
            <a:p>
              <a:pPr lvl="0"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2</a:t>
              </a:r>
            </a:p>
            <a:p>
              <a:pPr lvl="0"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3</a:t>
              </a:r>
            </a:p>
            <a:p>
              <a:pPr lvl="0"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4</a:t>
              </a:r>
            </a:p>
            <a:p>
              <a:pPr lvl="0"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5</a:t>
              </a:r>
            </a:p>
            <a:p>
              <a:pPr lvl="0"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6</a:t>
              </a:r>
            </a:p>
            <a:p>
              <a:pPr lvl="0"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7</a:t>
              </a:r>
            </a:p>
            <a:p>
              <a:pPr lvl="0"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8</a:t>
              </a:r>
            </a:p>
            <a:p>
              <a:pPr lvl="0"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9</a:t>
              </a:r>
            </a:p>
            <a:p>
              <a:pPr lvl="0"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10</a:t>
              </a:r>
            </a:p>
            <a:p>
              <a:pPr lvl="0"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11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585AF57-35FA-4D9F-AFC8-3BCDB037457A}"/>
                </a:ext>
              </a:extLst>
            </p:cNvPr>
            <p:cNvSpPr txBox="1"/>
            <p:nvPr/>
          </p:nvSpPr>
          <p:spPr>
            <a:xfrm>
              <a:off x="1068656" y="4685466"/>
              <a:ext cx="2499439" cy="25391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ModifiedComputeAreaWithConsoleInput.py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49B3E889-42E8-4640-8A86-63776234F8B9}"/>
              </a:ext>
            </a:extLst>
          </p:cNvPr>
          <p:cNvGrpSpPr/>
          <p:nvPr/>
        </p:nvGrpSpPr>
        <p:grpSpPr>
          <a:xfrm>
            <a:off x="146304" y="4141524"/>
            <a:ext cx="8851392" cy="646331"/>
            <a:chOff x="4773387" y="4965639"/>
            <a:chExt cx="8851392" cy="646331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4598E84-8447-4116-95CB-4708E4D8B6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3172" y="4965639"/>
              <a:ext cx="8151607" cy="646331"/>
            </a:xfrm>
            <a:prstGeom prst="rect">
              <a:avLst/>
            </a:prstGeom>
            <a:solidFill>
              <a:schemeClr val="accent5">
                <a:alpha val="15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Enter a value for radius: </a:t>
              </a:r>
              <a:r>
                <a:rPr lang="en-US" altLang="en-US" dirty="0">
                  <a:highlight>
                    <a:srgbClr val="B3E6FF"/>
                  </a:highlight>
                  <a:latin typeface="Courier New" panose="02070309020205020404" pitchFamily="49" charset="0"/>
                  <a:cs typeface="Courier New" panose="02070309020205020404" pitchFamily="49" charset="0"/>
                </a:rPr>
                <a:t>-5</a:t>
              </a:r>
              <a:r>
                <a:rPr lang="en-US" alt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  </a:t>
              </a:r>
              <a:r>
                <a:rPr lang="en-US" altLang="en-US" sz="1100" dirty="0">
                  <a:highlight>
                    <a:srgbClr val="C0C0C0"/>
                  </a:highlight>
                  <a:latin typeface="Courier New" panose="02070309020205020404" pitchFamily="49" charset="0"/>
                  <a:cs typeface="Courier New" panose="02070309020205020404" pitchFamily="49" charset="0"/>
                </a:rPr>
                <a:t>&lt;Enter&gt;</a:t>
              </a:r>
              <a:r>
                <a:rPr lang="en-US" altLang="en-US" sz="11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endParaRPr lang="en-US" altLang="en-US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pPr lvl="0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Incorrect input</a:t>
              </a:r>
            </a:p>
          </p:txBody>
        </p:sp>
        <p:pic>
          <p:nvPicPr>
            <p:cNvPr id="12" name="Picture 11" descr="A flat screen monitor&#10;&#10;Description automatically generated">
              <a:extLst>
                <a:ext uri="{FF2B5EF4-FFF2-40B4-BE49-F238E27FC236}">
                  <a16:creationId xmlns:a16="http://schemas.microsoft.com/office/drawing/2014/main" id="{693505B2-28C9-4442-8874-D0CCBC21FEA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73387" y="5013122"/>
              <a:ext cx="572603" cy="551364"/>
            </a:xfrm>
            <a:prstGeom prst="rect">
              <a:avLst/>
            </a:prstGeom>
          </p:spPr>
        </p:pic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59395D1-8663-4124-9C99-94B2B3A30CD9}"/>
              </a:ext>
            </a:extLst>
          </p:cNvPr>
          <p:cNvGrpSpPr/>
          <p:nvPr/>
        </p:nvGrpSpPr>
        <p:grpSpPr>
          <a:xfrm>
            <a:off x="135621" y="4973882"/>
            <a:ext cx="8851392" cy="646331"/>
            <a:chOff x="4773387" y="4965639"/>
            <a:chExt cx="8851392" cy="646331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D9B5949-8DC9-4A0D-8DCC-1E286288D1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3172" y="4965639"/>
              <a:ext cx="8151607" cy="646331"/>
            </a:xfrm>
            <a:prstGeom prst="rect">
              <a:avLst/>
            </a:prstGeom>
            <a:solidFill>
              <a:schemeClr val="accent5">
                <a:alpha val="15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Enter a value for radius: </a:t>
              </a:r>
              <a:r>
                <a:rPr lang="en-US" altLang="en-US" dirty="0">
                  <a:highlight>
                    <a:srgbClr val="B3E6FF"/>
                  </a:highlight>
                  <a:latin typeface="Courier New" panose="02070309020205020404" pitchFamily="49" charset="0"/>
                  <a:cs typeface="Courier New" panose="02070309020205020404" pitchFamily="49" charset="0"/>
                </a:rPr>
                <a:t>0</a:t>
              </a:r>
              <a:r>
                <a:rPr lang="en-US" alt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  </a:t>
              </a:r>
              <a:r>
                <a:rPr lang="en-US" altLang="en-US" sz="1100" dirty="0">
                  <a:highlight>
                    <a:srgbClr val="C0C0C0"/>
                  </a:highlight>
                  <a:latin typeface="Courier New" panose="02070309020205020404" pitchFamily="49" charset="0"/>
                  <a:cs typeface="Courier New" panose="02070309020205020404" pitchFamily="49" charset="0"/>
                </a:rPr>
                <a:t>&lt;Enter&gt;</a:t>
              </a:r>
              <a:r>
                <a:rPr lang="en-US" altLang="en-US" sz="11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endParaRPr lang="en-US" altLang="en-US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pPr lvl="0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The area for the circle of radius  0  is  0.0</a:t>
              </a:r>
            </a:p>
          </p:txBody>
        </p:sp>
        <p:pic>
          <p:nvPicPr>
            <p:cNvPr id="15" name="Picture 14" descr="A flat screen monitor&#10;&#10;Description automatically generated">
              <a:extLst>
                <a:ext uri="{FF2B5EF4-FFF2-40B4-BE49-F238E27FC236}">
                  <a16:creationId xmlns:a16="http://schemas.microsoft.com/office/drawing/2014/main" id="{07553F3F-569B-47E9-BC0A-5CE98B53F64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73387" y="5013122"/>
              <a:ext cx="572603" cy="551364"/>
            </a:xfrm>
            <a:prstGeom prst="rect">
              <a:avLst/>
            </a:prstGeom>
          </p:spPr>
        </p:pic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1C54DB8-3C9B-4980-B1B8-07467CDAE057}"/>
              </a:ext>
            </a:extLst>
          </p:cNvPr>
          <p:cNvGrpSpPr/>
          <p:nvPr/>
        </p:nvGrpSpPr>
        <p:grpSpPr>
          <a:xfrm>
            <a:off x="124938" y="5806241"/>
            <a:ext cx="8851392" cy="646331"/>
            <a:chOff x="4773387" y="4965639"/>
            <a:chExt cx="8851392" cy="646331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3FCDE072-3D3A-49CB-8484-EFDA363C87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3172" y="4965639"/>
              <a:ext cx="8151607" cy="646331"/>
            </a:xfrm>
            <a:prstGeom prst="rect">
              <a:avLst/>
            </a:prstGeom>
            <a:solidFill>
              <a:schemeClr val="accent5">
                <a:alpha val="15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Enter a value for radius: </a:t>
              </a:r>
              <a:r>
                <a:rPr lang="en-US" altLang="en-US" dirty="0">
                  <a:highlight>
                    <a:srgbClr val="B3E6FF"/>
                  </a:highlight>
                  <a:latin typeface="Courier New" panose="02070309020205020404" pitchFamily="49" charset="0"/>
                  <a:cs typeface="Courier New" panose="02070309020205020404" pitchFamily="49" charset="0"/>
                </a:rPr>
                <a:t>5</a:t>
              </a:r>
              <a:r>
                <a:rPr lang="en-US" altLang="en-US" sz="1100" dirty="0">
                  <a:highlight>
                    <a:srgbClr val="C0C0C0"/>
                  </a:highlight>
                  <a:latin typeface="Courier New" panose="02070309020205020404" pitchFamily="49" charset="0"/>
                  <a:cs typeface="Courier New" panose="02070309020205020404" pitchFamily="49" charset="0"/>
                </a:rPr>
                <a:t>&lt;Enter&gt;</a:t>
              </a:r>
              <a:r>
                <a:rPr lang="en-US" altLang="en-US" sz="11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endParaRPr lang="en-US" altLang="en-US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pPr lvl="0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The area for the circle of radius  5  is  78.53975</a:t>
              </a:r>
            </a:p>
          </p:txBody>
        </p:sp>
        <p:pic>
          <p:nvPicPr>
            <p:cNvPr id="18" name="Picture 17" descr="A flat screen monitor&#10;&#10;Description automatically generated">
              <a:extLst>
                <a:ext uri="{FF2B5EF4-FFF2-40B4-BE49-F238E27FC236}">
                  <a16:creationId xmlns:a16="http://schemas.microsoft.com/office/drawing/2014/main" id="{A15AEE95-AA1A-44FD-B256-D71D3589122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73387" y="5013122"/>
              <a:ext cx="572603" cy="551364"/>
            </a:xfrm>
            <a:prstGeom prst="rect">
              <a:avLst/>
            </a:prstGeom>
          </p:spPr>
        </p:pic>
      </p:grpSp>
      <p:pic>
        <p:nvPicPr>
          <p:cNvPr id="19" name="Picture 18">
            <a:hlinkClick r:id="rId4" action="ppaction://hlinksldjump"/>
            <a:extLst>
              <a:ext uri="{FF2B5EF4-FFF2-40B4-BE49-F238E27FC236}">
                <a16:creationId xmlns:a16="http://schemas.microsoft.com/office/drawing/2014/main" id="{0FFBE3D5-EB29-4ADC-BA40-961A3CB988F1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09304" y="6629400"/>
            <a:ext cx="234696" cy="234696"/>
          </a:xfrm>
          <a:prstGeom prst="rect">
            <a:avLst/>
          </a:prstGeom>
        </p:spPr>
      </p:pic>
      <p:sp>
        <p:nvSpPr>
          <p:cNvPr id="20" name="Slide Number Placeholder 2">
            <a:hlinkClick r:id="rId6" action="ppaction://hlinksldjump"/>
            <a:extLst>
              <a:ext uri="{FF2B5EF4-FFF2-40B4-BE49-F238E27FC236}">
                <a16:creationId xmlns:a16="http://schemas.microsoft.com/office/drawing/2014/main" id="{8A176B64-31B1-44D9-87AB-D68FE562A320}"/>
              </a:ext>
            </a:extLst>
          </p:cNvPr>
          <p:cNvSpPr txBox="1">
            <a:spLocks/>
          </p:cNvSpPr>
          <p:nvPr/>
        </p:nvSpPr>
        <p:spPr>
          <a:xfrm>
            <a:off x="0" y="6646272"/>
            <a:ext cx="2800350" cy="187517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5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0" dirty="0"/>
              <a:t>4.1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F6542E85-87F7-4BFF-A16F-E98FB6FFD2A2}"/>
              </a:ext>
            </a:extLst>
          </p:cNvPr>
          <p:cNvGrpSpPr/>
          <p:nvPr/>
        </p:nvGrpSpPr>
        <p:grpSpPr>
          <a:xfrm>
            <a:off x="8145692" y="1533603"/>
            <a:ext cx="830638" cy="386966"/>
            <a:chOff x="8133802" y="1326921"/>
            <a:chExt cx="830638" cy="386966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DB9B274D-B6E7-4AC1-9245-B5CD231E9EA6}"/>
                </a:ext>
              </a:extLst>
            </p:cNvPr>
            <p:cNvSpPr txBox="1"/>
            <p:nvPr/>
          </p:nvSpPr>
          <p:spPr>
            <a:xfrm>
              <a:off x="8133802" y="1326921"/>
              <a:ext cx="830638" cy="386966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>
              <a:spAutoFit/>
            </a:bodyPr>
            <a:lstStyle/>
            <a:p>
              <a:pPr algn="r"/>
              <a:endParaRPr lang="en-US" sz="1200" b="1" dirty="0">
                <a:solidFill>
                  <a:schemeClr val="accent3"/>
                </a:solidFill>
              </a:endParaRPr>
            </a:p>
          </p:txBody>
        </p:sp>
        <p:sp>
          <p:nvSpPr>
            <p:cNvPr id="23" name="TextBox 22">
              <a:hlinkClick r:id="rId7"/>
              <a:extLst>
                <a:ext uri="{FF2B5EF4-FFF2-40B4-BE49-F238E27FC236}">
                  <a16:creationId xmlns:a16="http://schemas.microsoft.com/office/drawing/2014/main" id="{85676800-3F68-4E84-8C5B-B5083A741BA6}"/>
                </a:ext>
              </a:extLst>
            </p:cNvPr>
            <p:cNvSpPr txBox="1"/>
            <p:nvPr/>
          </p:nvSpPr>
          <p:spPr>
            <a:xfrm>
              <a:off x="8231494" y="1417955"/>
              <a:ext cx="633189" cy="276999"/>
            </a:xfrm>
            <a:prstGeom prst="rect">
              <a:avLst/>
            </a:prstGeom>
            <a:solidFill>
              <a:schemeClr val="accent1">
                <a:lumMod val="40000"/>
                <a:lumOff val="60000"/>
                <a:alpha val="5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r"/>
              <a:r>
                <a:rPr lang="en-US" sz="1200" b="1" u="sng" dirty="0">
                  <a:solidFill>
                    <a:schemeClr val="accent2">
                      <a:lumMod val="75000"/>
                    </a:schemeClr>
                  </a:solidFill>
                </a:rPr>
                <a:t>Run</a:t>
              </a:r>
            </a:p>
          </p:txBody>
        </p: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6851F9E7-2DC2-44E3-B7CF-4E0210C7D21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295151" y="1461809"/>
              <a:ext cx="193294" cy="19329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49719831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8CB69F-1962-4235-B550-AB2AD9F4F9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Logical Operators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16AF6AA-9E16-4762-BBBB-4731BA4276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9C4B0-9109-4B6A-816F-B8FB191BD566}" type="slidenum">
              <a:rPr lang="en-US" smtClean="0"/>
              <a:t>100</a:t>
            </a:fld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74F53C-728F-419A-B083-3CCF4668C8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Logical operators</a:t>
            </a:r>
            <a:r>
              <a:rPr lang="en-US" dirty="0"/>
              <a:t>, also known as </a:t>
            </a:r>
            <a:r>
              <a:rPr lang="en-US" dirty="0">
                <a:solidFill>
                  <a:schemeClr val="accent2"/>
                </a:solidFill>
              </a:rPr>
              <a:t>Boolean operators</a:t>
            </a:r>
            <a:r>
              <a:rPr lang="en-US" dirty="0"/>
              <a:t>, operate on </a:t>
            </a:r>
            <a:r>
              <a:rPr lang="en-US" dirty="0">
                <a:solidFill>
                  <a:schemeClr val="accent2"/>
                </a:solidFill>
              </a:rPr>
              <a:t>Boolean values </a:t>
            </a:r>
            <a:r>
              <a:rPr lang="en-US" dirty="0"/>
              <a:t>to create a </a:t>
            </a:r>
            <a:r>
              <a:rPr lang="en-US" dirty="0">
                <a:solidFill>
                  <a:schemeClr val="accent2"/>
                </a:solidFill>
              </a:rPr>
              <a:t>new Boolean value.</a:t>
            </a:r>
          </a:p>
          <a:p>
            <a:r>
              <a:rPr lang="en-US" dirty="0"/>
              <a:t>The following slide shows the three </a:t>
            </a:r>
            <a:r>
              <a:rPr lang="en-US" dirty="0">
                <a:solidFill>
                  <a:schemeClr val="accent2"/>
                </a:solidFill>
              </a:rPr>
              <a:t>logical operators </a:t>
            </a:r>
            <a:r>
              <a:rPr lang="en-US" dirty="0"/>
              <a:t>we will use.</a:t>
            </a:r>
          </a:p>
          <a:p>
            <a:r>
              <a:rPr lang="en-US" dirty="0"/>
              <a:t>The following slides show a </a:t>
            </a:r>
            <a:r>
              <a:rPr lang="en-US" dirty="0">
                <a:solidFill>
                  <a:schemeClr val="accent2"/>
                </a:solidFill>
              </a:rPr>
              <a:t>truth table </a:t>
            </a:r>
            <a:r>
              <a:rPr lang="en-US" dirty="0"/>
              <a:t>for </a:t>
            </a:r>
            <a:r>
              <a:rPr lang="en-US" dirty="0">
                <a:solidFill>
                  <a:schemeClr val="accent2"/>
                </a:solidFill>
              </a:rPr>
              <a:t>each logical operator</a:t>
            </a:r>
            <a:r>
              <a:rPr lang="en-US" dirty="0"/>
              <a:t> and some examples.</a:t>
            </a:r>
          </a:p>
        </p:txBody>
      </p:sp>
      <p:pic>
        <p:nvPicPr>
          <p:cNvPr id="5" name="Picture 4">
            <a:hlinkClick r:id="rId2" action="ppaction://hlinksldjump"/>
            <a:extLst>
              <a:ext uri="{FF2B5EF4-FFF2-40B4-BE49-F238E27FC236}">
                <a16:creationId xmlns:a16="http://schemas.microsoft.com/office/drawing/2014/main" id="{8FA2A375-D9C0-49CE-808F-EF063FAE6C6E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09304" y="6629400"/>
            <a:ext cx="234696" cy="234696"/>
          </a:xfrm>
          <a:prstGeom prst="rect">
            <a:avLst/>
          </a:prstGeom>
        </p:spPr>
      </p:pic>
      <p:sp>
        <p:nvSpPr>
          <p:cNvPr id="6" name="Slide Number Placeholder 2">
            <a:hlinkClick r:id="rId4" action="ppaction://hlinksldjump"/>
            <a:extLst>
              <a:ext uri="{FF2B5EF4-FFF2-40B4-BE49-F238E27FC236}">
                <a16:creationId xmlns:a16="http://schemas.microsoft.com/office/drawing/2014/main" id="{5F74E78E-5120-4464-BDCF-4D167E49B770}"/>
              </a:ext>
            </a:extLst>
          </p:cNvPr>
          <p:cNvSpPr txBox="1">
            <a:spLocks/>
          </p:cNvSpPr>
          <p:nvPr/>
        </p:nvSpPr>
        <p:spPr>
          <a:xfrm>
            <a:off x="0" y="6646272"/>
            <a:ext cx="2800350" cy="187517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5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0" dirty="0"/>
              <a:t>4.11</a:t>
            </a:r>
          </a:p>
        </p:txBody>
      </p:sp>
    </p:spTree>
    <p:extLst>
      <p:ext uri="{BB962C8B-B14F-4D97-AF65-F5344CB8AC3E}">
        <p14:creationId xmlns:p14="http://schemas.microsoft.com/office/powerpoint/2010/main" val="1983077744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87FE96-288C-4983-BF67-1F2C34FC5F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Logical Operators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C805B67-6DC0-46DC-877B-ED67896CCF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9C4B0-9109-4B6A-816F-B8FB191BD566}" type="slidenum">
              <a:rPr lang="en-US" smtClean="0"/>
              <a:t>101</a:t>
            </a:fld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159ADA1-9CBF-4F96-8C34-F91BDED859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0552" y="1408171"/>
            <a:ext cx="7202895" cy="4114620"/>
          </a:xfrm>
          <a:prstGeom prst="rect">
            <a:avLst/>
          </a:prstGeom>
        </p:spPr>
      </p:pic>
      <p:pic>
        <p:nvPicPr>
          <p:cNvPr id="6" name="Picture 5">
            <a:hlinkClick r:id="rId3" action="ppaction://hlinksldjump"/>
            <a:extLst>
              <a:ext uri="{FF2B5EF4-FFF2-40B4-BE49-F238E27FC236}">
                <a16:creationId xmlns:a16="http://schemas.microsoft.com/office/drawing/2014/main" id="{B6897C13-0561-49E0-B1BC-E7543A7AD4CD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09304" y="6629400"/>
            <a:ext cx="234696" cy="234696"/>
          </a:xfrm>
          <a:prstGeom prst="rect">
            <a:avLst/>
          </a:prstGeom>
        </p:spPr>
      </p:pic>
      <p:sp>
        <p:nvSpPr>
          <p:cNvPr id="7" name="Slide Number Placeholder 2">
            <a:hlinkClick r:id="rId5" action="ppaction://hlinksldjump"/>
            <a:extLst>
              <a:ext uri="{FF2B5EF4-FFF2-40B4-BE49-F238E27FC236}">
                <a16:creationId xmlns:a16="http://schemas.microsoft.com/office/drawing/2014/main" id="{57A4E9A8-BC84-40D2-94E0-53284D164210}"/>
              </a:ext>
            </a:extLst>
          </p:cNvPr>
          <p:cNvSpPr txBox="1">
            <a:spLocks/>
          </p:cNvSpPr>
          <p:nvPr/>
        </p:nvSpPr>
        <p:spPr>
          <a:xfrm>
            <a:off x="0" y="6646272"/>
            <a:ext cx="2800350" cy="187517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5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0" dirty="0"/>
              <a:t>4.11</a:t>
            </a:r>
          </a:p>
        </p:txBody>
      </p:sp>
    </p:spTree>
    <p:extLst>
      <p:ext uri="{BB962C8B-B14F-4D97-AF65-F5344CB8AC3E}">
        <p14:creationId xmlns:p14="http://schemas.microsoft.com/office/powerpoint/2010/main" val="4291292284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C7FBD6-1BF5-4314-96A6-17C0A2AC31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Truth Table for Operator not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41705A2-E98E-4ED7-8B29-73B944D656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9C4B0-9109-4B6A-816F-B8FB191BD566}" type="slidenum">
              <a:rPr lang="en-US" smtClean="0"/>
              <a:t>102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2E2C911-EE85-485B-8BEB-D0243A959A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51" y="1408171"/>
            <a:ext cx="8997697" cy="1527263"/>
          </a:xfrm>
          <a:prstGeom prst="rect">
            <a:avLst/>
          </a:prstGeom>
        </p:spPr>
      </p:pic>
      <p:pic>
        <p:nvPicPr>
          <p:cNvPr id="6" name="Picture 5">
            <a:hlinkClick r:id="rId3" action="ppaction://hlinksldjump"/>
            <a:extLst>
              <a:ext uri="{FF2B5EF4-FFF2-40B4-BE49-F238E27FC236}">
                <a16:creationId xmlns:a16="http://schemas.microsoft.com/office/drawing/2014/main" id="{9C568B9E-5F0C-4788-AE0D-1032248F8EA3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09304" y="6629400"/>
            <a:ext cx="234696" cy="234696"/>
          </a:xfrm>
          <a:prstGeom prst="rect">
            <a:avLst/>
          </a:prstGeom>
        </p:spPr>
      </p:pic>
      <p:sp>
        <p:nvSpPr>
          <p:cNvPr id="7" name="Slide Number Placeholder 2">
            <a:hlinkClick r:id="rId5" action="ppaction://hlinksldjump"/>
            <a:extLst>
              <a:ext uri="{FF2B5EF4-FFF2-40B4-BE49-F238E27FC236}">
                <a16:creationId xmlns:a16="http://schemas.microsoft.com/office/drawing/2014/main" id="{29AF4200-B1A8-46DB-A9DB-95723C5496A8}"/>
              </a:ext>
            </a:extLst>
          </p:cNvPr>
          <p:cNvSpPr txBox="1">
            <a:spLocks/>
          </p:cNvSpPr>
          <p:nvPr/>
        </p:nvSpPr>
        <p:spPr>
          <a:xfrm>
            <a:off x="0" y="6646272"/>
            <a:ext cx="2800350" cy="187517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5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0" dirty="0"/>
              <a:t>4.11</a:t>
            </a:r>
          </a:p>
        </p:txBody>
      </p:sp>
    </p:spTree>
    <p:extLst>
      <p:ext uri="{BB962C8B-B14F-4D97-AF65-F5344CB8AC3E}">
        <p14:creationId xmlns:p14="http://schemas.microsoft.com/office/powerpoint/2010/main" val="1408723594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C7FBD6-1BF5-4314-96A6-17C0A2AC31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Truth Table for Operator not</a:t>
            </a:r>
            <a:br>
              <a:rPr lang="en-US" dirty="0"/>
            </a:br>
            <a:r>
              <a:rPr lang="en-US" dirty="0">
                <a:solidFill>
                  <a:schemeClr val="accent3"/>
                </a:solidFill>
              </a:rPr>
              <a:t>Examples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41705A2-E98E-4ED7-8B29-73B944D656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9C4B0-9109-4B6A-816F-B8FB191BD566}" type="slidenum">
              <a:rPr lang="en-US" smtClean="0"/>
              <a:t>103</a:t>
            </a:fld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11E58C6-E7AD-469E-91C0-DC1C35C42F3E}"/>
              </a:ext>
            </a:extLst>
          </p:cNvPr>
          <p:cNvGrpSpPr/>
          <p:nvPr/>
        </p:nvGrpSpPr>
        <p:grpSpPr>
          <a:xfrm>
            <a:off x="146304" y="1408171"/>
            <a:ext cx="8851392" cy="2554545"/>
            <a:chOff x="769637" y="3819004"/>
            <a:chExt cx="8851392" cy="2554545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121140BD-670F-485E-877A-95DDD4094A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7040" y="3819004"/>
              <a:ext cx="8173989" cy="2554545"/>
            </a:xfrm>
            <a:prstGeom prst="rect">
              <a:avLst/>
            </a:prstGeom>
            <a:solidFill>
              <a:schemeClr val="bg1">
                <a:lumMod val="75000"/>
                <a:alpha val="15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&gt;&gt;&gt; </a:t>
              </a:r>
              <a:r>
                <a:rPr lang="en-US" altLang="en-US" sz="1600" b="1" dirty="0">
                  <a:solidFill>
                    <a:srgbClr val="CC66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not</a:t>
              </a:r>
              <a:r>
                <a:rPr lang="en-US" alt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altLang="en-US" sz="1600" b="1" dirty="0">
                  <a:solidFill>
                    <a:srgbClr val="008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True</a:t>
              </a:r>
            </a:p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600" dirty="0">
                  <a:solidFill>
                    <a:srgbClr val="3333FF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False</a:t>
              </a:r>
            </a:p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&gt;&gt;&gt; </a:t>
              </a:r>
              <a:r>
                <a:rPr lang="en-US" altLang="en-US" sz="1600" b="1" dirty="0">
                  <a:solidFill>
                    <a:srgbClr val="CC66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not</a:t>
              </a:r>
              <a:r>
                <a:rPr lang="en-US" alt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( </a:t>
              </a:r>
              <a:r>
                <a:rPr lang="en-US" altLang="en-US" sz="1600" b="1" dirty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20 &gt; 60 </a:t>
              </a:r>
              <a:r>
                <a:rPr lang="en-US" alt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)</a:t>
              </a:r>
            </a:p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600" dirty="0">
                  <a:solidFill>
                    <a:srgbClr val="3333FF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True</a:t>
              </a:r>
            </a:p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&gt;&gt;&gt; </a:t>
              </a:r>
              <a:r>
                <a:rPr lang="en-US" altLang="en-US" sz="1600" b="1" dirty="0">
                  <a:solidFill>
                    <a:srgbClr val="CC66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not</a:t>
              </a:r>
              <a:r>
                <a:rPr lang="en-US" alt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altLang="en-US" sz="1600" b="1" dirty="0">
                  <a:solidFill>
                    <a:schemeClr val="accent2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60</a:t>
              </a:r>
              <a:r>
                <a:rPr lang="en-US" altLang="en-US" sz="1600" dirty="0">
                  <a:solidFill>
                    <a:schemeClr val="accent2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altLang="en-US" sz="1600" b="1" dirty="0">
                  <a:solidFill>
                    <a:schemeClr val="accent2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&gt;</a:t>
              </a:r>
              <a:r>
                <a:rPr lang="en-US" altLang="en-US" sz="1600" dirty="0">
                  <a:solidFill>
                    <a:schemeClr val="accent2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altLang="en-US" sz="1600" b="1" dirty="0">
                  <a:solidFill>
                    <a:schemeClr val="accent2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20</a:t>
              </a:r>
            </a:p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600" dirty="0">
                  <a:solidFill>
                    <a:srgbClr val="3333FF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False</a:t>
              </a:r>
            </a:p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&gt;&gt;&gt; </a:t>
              </a:r>
              <a:r>
                <a:rPr lang="en-US" altLang="en-US" sz="1600" b="1" dirty="0">
                  <a:solidFill>
                    <a:srgbClr val="CC66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not</a:t>
              </a:r>
              <a:r>
                <a:rPr lang="en-US" alt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( </a:t>
              </a:r>
              <a:r>
                <a:rPr lang="en-US" altLang="en-US" sz="1600" b="1" dirty="0">
                  <a:solidFill>
                    <a:srgbClr val="CC66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not</a:t>
              </a:r>
              <a:r>
                <a:rPr lang="en-US" alt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( </a:t>
              </a:r>
              <a:r>
                <a:rPr lang="en-US" altLang="en-US" sz="1600" b="1" dirty="0">
                  <a:solidFill>
                    <a:schemeClr val="accent2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True</a:t>
              </a:r>
              <a:r>
                <a:rPr lang="en-US" alt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) )</a:t>
              </a:r>
            </a:p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600" dirty="0">
                  <a:solidFill>
                    <a:srgbClr val="3333FF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True</a:t>
              </a:r>
            </a:p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&gt;&gt;&gt; </a:t>
              </a:r>
              <a:r>
                <a:rPr lang="en-US" altLang="en-US" sz="1600" b="1" dirty="0">
                  <a:solidFill>
                    <a:srgbClr val="CC66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not</a:t>
              </a:r>
              <a:r>
                <a:rPr lang="en-US" alt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altLang="en-US" sz="1600" b="1" dirty="0" err="1">
                  <a:solidFill>
                    <a:srgbClr val="CC66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not</a:t>
              </a:r>
              <a:r>
                <a:rPr lang="en-US" alt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altLang="en-US" sz="1600" b="1" dirty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False</a:t>
              </a:r>
              <a:r>
                <a:rPr lang="en-US" alt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</a:p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600" dirty="0">
                  <a:solidFill>
                    <a:srgbClr val="3333FF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False</a:t>
              </a: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A5BE8AB3-215E-4756-A33D-488C7729BB9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69637" y="4818959"/>
              <a:ext cx="551364" cy="551364"/>
            </a:xfrm>
            <a:prstGeom prst="rect">
              <a:avLst/>
            </a:prstGeom>
          </p:spPr>
        </p:pic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5231BA33-33E8-463A-B7E6-E30F0E86A01F}"/>
              </a:ext>
            </a:extLst>
          </p:cNvPr>
          <p:cNvSpPr/>
          <p:nvPr/>
        </p:nvSpPr>
        <p:spPr>
          <a:xfrm>
            <a:off x="2068498" y="2923889"/>
            <a:ext cx="1567916" cy="287432"/>
          </a:xfrm>
          <a:prstGeom prst="rect">
            <a:avLst/>
          </a:prstGeom>
          <a:noFill/>
          <a:ln w="6350">
            <a:solidFill>
              <a:srgbClr val="FF0000">
                <a:alpha val="50000"/>
              </a:srgb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FAD030B-AD52-4613-A19A-274BAF9B5C14}"/>
              </a:ext>
            </a:extLst>
          </p:cNvPr>
          <p:cNvSpPr/>
          <p:nvPr/>
        </p:nvSpPr>
        <p:spPr>
          <a:xfrm>
            <a:off x="1849928" y="3429000"/>
            <a:ext cx="1179153" cy="248575"/>
          </a:xfrm>
          <a:prstGeom prst="rect">
            <a:avLst/>
          </a:prstGeom>
          <a:noFill/>
          <a:ln w="6350">
            <a:solidFill>
              <a:srgbClr val="008000">
                <a:alpha val="50000"/>
              </a:srgb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4835809-1180-4177-ADF8-68C92B7B3E8A}"/>
              </a:ext>
            </a:extLst>
          </p:cNvPr>
          <p:cNvSpPr/>
          <p:nvPr/>
        </p:nvSpPr>
        <p:spPr>
          <a:xfrm>
            <a:off x="1366193" y="3393056"/>
            <a:ext cx="1732114" cy="317884"/>
          </a:xfrm>
          <a:prstGeom prst="rect">
            <a:avLst/>
          </a:prstGeom>
          <a:noFill/>
          <a:ln w="6350">
            <a:solidFill>
              <a:srgbClr val="FF0000">
                <a:alpha val="50000"/>
              </a:srgb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7B3C5B5-926C-4EF6-92A5-A5E74A92A23F}"/>
              </a:ext>
            </a:extLst>
          </p:cNvPr>
          <p:cNvSpPr/>
          <p:nvPr/>
        </p:nvSpPr>
        <p:spPr>
          <a:xfrm>
            <a:off x="1832172" y="2402794"/>
            <a:ext cx="1026437" cy="287432"/>
          </a:xfrm>
          <a:prstGeom prst="rect">
            <a:avLst/>
          </a:prstGeom>
          <a:noFill/>
          <a:ln w="6350">
            <a:solidFill>
              <a:srgbClr val="008000">
                <a:alpha val="50000"/>
              </a:srgb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226E1BC-95E1-477C-A002-732FB49FDDC9}"/>
              </a:ext>
            </a:extLst>
          </p:cNvPr>
          <p:cNvSpPr/>
          <p:nvPr/>
        </p:nvSpPr>
        <p:spPr>
          <a:xfrm>
            <a:off x="2068498" y="1929817"/>
            <a:ext cx="1026437" cy="287432"/>
          </a:xfrm>
          <a:prstGeom prst="rect">
            <a:avLst/>
          </a:prstGeom>
          <a:noFill/>
          <a:ln w="6350">
            <a:solidFill>
              <a:srgbClr val="FF0000">
                <a:alpha val="50000"/>
              </a:srgb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hlinkClick r:id="rId4" action="ppaction://hlinksldjump"/>
            <a:extLst>
              <a:ext uri="{FF2B5EF4-FFF2-40B4-BE49-F238E27FC236}">
                <a16:creationId xmlns:a16="http://schemas.microsoft.com/office/drawing/2014/main" id="{AEE22278-B98C-4888-9B94-FBD6113720F0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09304" y="6629400"/>
            <a:ext cx="234696" cy="234696"/>
          </a:xfrm>
          <a:prstGeom prst="rect">
            <a:avLst/>
          </a:prstGeom>
        </p:spPr>
      </p:pic>
      <p:sp>
        <p:nvSpPr>
          <p:cNvPr id="15" name="Slide Number Placeholder 2">
            <a:hlinkClick r:id="rId6" action="ppaction://hlinksldjump"/>
            <a:extLst>
              <a:ext uri="{FF2B5EF4-FFF2-40B4-BE49-F238E27FC236}">
                <a16:creationId xmlns:a16="http://schemas.microsoft.com/office/drawing/2014/main" id="{9C5F4219-A54D-4E6A-9E20-38C16B0E21FC}"/>
              </a:ext>
            </a:extLst>
          </p:cNvPr>
          <p:cNvSpPr txBox="1">
            <a:spLocks/>
          </p:cNvSpPr>
          <p:nvPr/>
        </p:nvSpPr>
        <p:spPr>
          <a:xfrm>
            <a:off x="0" y="6646272"/>
            <a:ext cx="2800350" cy="187517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5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0" dirty="0"/>
              <a:t>4.11</a:t>
            </a:r>
          </a:p>
        </p:txBody>
      </p:sp>
    </p:spTree>
    <p:extLst>
      <p:ext uri="{BB962C8B-B14F-4D97-AF65-F5344CB8AC3E}">
        <p14:creationId xmlns:p14="http://schemas.microsoft.com/office/powerpoint/2010/main" val="3303720771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E0AB83-E546-4165-930F-EAE95EC0B1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Truth Table for Operator and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3234684-A01F-4038-85C5-85144A470C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9C4B0-9109-4B6A-816F-B8FB191BD566}" type="slidenum">
              <a:rPr lang="en-US" smtClean="0"/>
              <a:t>104</a:t>
            </a:fld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6674813-14C0-4EEC-B050-1E45075EA4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2847" y="1408171"/>
            <a:ext cx="8918305" cy="2743225"/>
          </a:xfrm>
          <a:prstGeom prst="rect">
            <a:avLst/>
          </a:prstGeom>
        </p:spPr>
      </p:pic>
      <p:pic>
        <p:nvPicPr>
          <p:cNvPr id="6" name="Picture 5">
            <a:hlinkClick r:id="rId3" action="ppaction://hlinksldjump"/>
            <a:extLst>
              <a:ext uri="{FF2B5EF4-FFF2-40B4-BE49-F238E27FC236}">
                <a16:creationId xmlns:a16="http://schemas.microsoft.com/office/drawing/2014/main" id="{FEA547CD-CFF6-4E91-95DB-D0F9B541429C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09304" y="6629400"/>
            <a:ext cx="234696" cy="234696"/>
          </a:xfrm>
          <a:prstGeom prst="rect">
            <a:avLst/>
          </a:prstGeom>
        </p:spPr>
      </p:pic>
      <p:sp>
        <p:nvSpPr>
          <p:cNvPr id="7" name="Slide Number Placeholder 2">
            <a:hlinkClick r:id="rId5" action="ppaction://hlinksldjump"/>
            <a:extLst>
              <a:ext uri="{FF2B5EF4-FFF2-40B4-BE49-F238E27FC236}">
                <a16:creationId xmlns:a16="http://schemas.microsoft.com/office/drawing/2014/main" id="{5E8E0283-ADBA-4EDD-AE0D-94E8278C8AA0}"/>
              </a:ext>
            </a:extLst>
          </p:cNvPr>
          <p:cNvSpPr txBox="1">
            <a:spLocks/>
          </p:cNvSpPr>
          <p:nvPr/>
        </p:nvSpPr>
        <p:spPr>
          <a:xfrm>
            <a:off x="0" y="6646272"/>
            <a:ext cx="2800350" cy="187517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5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0" dirty="0"/>
              <a:t>4.11</a:t>
            </a:r>
          </a:p>
        </p:txBody>
      </p:sp>
    </p:spTree>
    <p:extLst>
      <p:ext uri="{BB962C8B-B14F-4D97-AF65-F5344CB8AC3E}">
        <p14:creationId xmlns:p14="http://schemas.microsoft.com/office/powerpoint/2010/main" val="1413553727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E0AB83-E546-4165-930F-EAE95EC0B1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Truth Table for Operator and</a:t>
            </a:r>
            <a:br>
              <a:rPr lang="en-US" dirty="0"/>
            </a:br>
            <a:r>
              <a:rPr lang="en-US" dirty="0">
                <a:solidFill>
                  <a:schemeClr val="accent3"/>
                </a:solidFill>
              </a:rPr>
              <a:t>Examples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3234684-A01F-4038-85C5-85144A470C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9C4B0-9109-4B6A-816F-B8FB191BD566}" type="slidenum">
              <a:rPr lang="en-US" smtClean="0"/>
              <a:t>105</a:t>
            </a:fld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0979706-A4D1-4CB7-AAB0-76498D1F2E95}"/>
              </a:ext>
            </a:extLst>
          </p:cNvPr>
          <p:cNvGrpSpPr/>
          <p:nvPr/>
        </p:nvGrpSpPr>
        <p:grpSpPr>
          <a:xfrm>
            <a:off x="146304" y="1408171"/>
            <a:ext cx="8851392" cy="3046988"/>
            <a:chOff x="769637" y="3572782"/>
            <a:chExt cx="8851392" cy="3046988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C96F011C-F03E-4C3C-B31D-C567A2B691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7040" y="3572782"/>
              <a:ext cx="8173989" cy="3046988"/>
            </a:xfrm>
            <a:prstGeom prst="rect">
              <a:avLst/>
            </a:prstGeom>
            <a:solidFill>
              <a:schemeClr val="bg1">
                <a:lumMod val="75000"/>
                <a:alpha val="15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600" dirty="0">
                  <a:solidFill>
                    <a:srgbClr val="C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&gt;&gt;&gt;</a:t>
              </a:r>
              <a:r>
                <a:rPr lang="en-US" alt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altLang="en-US" sz="1600" b="1" dirty="0">
                  <a:solidFill>
                    <a:schemeClr val="accent2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True</a:t>
              </a:r>
              <a:r>
                <a:rPr lang="en-US" altLang="en-US" sz="1600" dirty="0">
                  <a:solidFill>
                    <a:srgbClr val="CC66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altLang="en-US" sz="1600" b="1" dirty="0">
                  <a:solidFill>
                    <a:srgbClr val="CC66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and</a:t>
              </a:r>
              <a:r>
                <a:rPr lang="en-US" altLang="en-US" sz="1600" dirty="0">
                  <a:solidFill>
                    <a:srgbClr val="CC66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altLang="en-US" sz="1600" b="1" dirty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False</a:t>
              </a:r>
              <a:r>
                <a:rPr lang="en-US" altLang="en-US" sz="1600" dirty="0">
                  <a:solidFill>
                    <a:srgbClr val="CC66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altLang="en-US" sz="1600" b="1" dirty="0">
                  <a:solidFill>
                    <a:srgbClr val="CC66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and</a:t>
              </a:r>
              <a:r>
                <a:rPr lang="en-US" altLang="en-US" sz="1600" dirty="0">
                  <a:solidFill>
                    <a:srgbClr val="CC66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altLang="en-US" sz="1600" b="1" dirty="0">
                  <a:solidFill>
                    <a:schemeClr val="accent2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True</a:t>
              </a:r>
              <a:r>
                <a:rPr lang="en-US" altLang="en-US" sz="1600" dirty="0">
                  <a:solidFill>
                    <a:srgbClr val="CC66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altLang="en-US" sz="1600" b="1" dirty="0">
                  <a:solidFill>
                    <a:srgbClr val="CC66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and</a:t>
              </a:r>
              <a:r>
                <a:rPr lang="en-US" altLang="en-US" sz="1600" dirty="0">
                  <a:solidFill>
                    <a:srgbClr val="CC66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altLang="en-US" sz="1600" b="1" dirty="0">
                  <a:solidFill>
                    <a:schemeClr val="accent2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True</a:t>
              </a:r>
            </a:p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600" dirty="0">
                  <a:solidFill>
                    <a:srgbClr val="3333FF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False</a:t>
              </a:r>
            </a:p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600" dirty="0">
                  <a:solidFill>
                    <a:srgbClr val="C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&gt;&gt;&gt;</a:t>
              </a:r>
              <a:r>
                <a:rPr lang="en-US" alt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altLang="en-US" sz="1600" b="1" dirty="0">
                  <a:solidFill>
                    <a:schemeClr val="accent2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True</a:t>
              </a:r>
              <a:r>
                <a:rPr lang="en-US" altLang="en-US" sz="1600" dirty="0">
                  <a:solidFill>
                    <a:srgbClr val="CC66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altLang="en-US" sz="1600" b="1" dirty="0">
                  <a:solidFill>
                    <a:srgbClr val="CC66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and</a:t>
              </a:r>
              <a:r>
                <a:rPr lang="en-US" altLang="en-US" sz="1600" dirty="0">
                  <a:solidFill>
                    <a:srgbClr val="CC66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altLang="en-US" sz="1600" b="1" dirty="0">
                  <a:solidFill>
                    <a:srgbClr val="CC66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not</a:t>
              </a:r>
              <a:r>
                <a:rPr lang="en-US" altLang="en-US" sz="1600" dirty="0">
                  <a:solidFill>
                    <a:srgbClr val="CC66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altLang="en-US" sz="1600" b="1" dirty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False</a:t>
              </a:r>
            </a:p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600" dirty="0">
                  <a:solidFill>
                    <a:srgbClr val="3333FF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True</a:t>
              </a:r>
            </a:p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600" dirty="0">
                  <a:solidFill>
                    <a:srgbClr val="C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&gt;&gt;&gt;</a:t>
              </a:r>
              <a:r>
                <a:rPr lang="en-US" alt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altLang="en-US" sz="1600" b="1" dirty="0">
                  <a:solidFill>
                    <a:srgbClr val="CC66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not</a:t>
              </a:r>
              <a:r>
                <a:rPr lang="en-US" altLang="en-US" sz="1600" dirty="0">
                  <a:solidFill>
                    <a:srgbClr val="CC66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altLang="en-US" sz="1600" b="1" dirty="0" err="1">
                  <a:solidFill>
                    <a:srgbClr val="CC66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not</a:t>
              </a:r>
              <a:r>
                <a:rPr lang="en-US" altLang="en-US" sz="1600" dirty="0">
                  <a:solidFill>
                    <a:srgbClr val="CC66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altLang="en-US" sz="1600" b="1" dirty="0">
                  <a:solidFill>
                    <a:schemeClr val="accent2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True</a:t>
              </a:r>
              <a:r>
                <a:rPr lang="en-US" altLang="en-US" sz="1600" dirty="0">
                  <a:solidFill>
                    <a:srgbClr val="CC66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altLang="en-US" sz="1600" b="1" dirty="0">
                  <a:solidFill>
                    <a:srgbClr val="CC66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and</a:t>
              </a:r>
              <a:r>
                <a:rPr lang="en-US" altLang="en-US" sz="1600" dirty="0">
                  <a:solidFill>
                    <a:srgbClr val="CC66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altLang="en-US" sz="1600" b="1" dirty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10 &gt; 20</a:t>
              </a:r>
            </a:p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600" dirty="0">
                  <a:solidFill>
                    <a:srgbClr val="3333FF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False</a:t>
              </a:r>
            </a:p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600" dirty="0">
                  <a:solidFill>
                    <a:srgbClr val="C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&gt;&gt;&gt;</a:t>
              </a:r>
              <a:r>
                <a:rPr lang="en-US" alt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altLang="en-US" sz="1600" b="1" dirty="0">
                  <a:solidFill>
                    <a:srgbClr val="CC66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not</a:t>
              </a:r>
              <a:r>
                <a:rPr lang="en-US" altLang="en-US" sz="1600" dirty="0">
                  <a:solidFill>
                    <a:srgbClr val="CC66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altLang="en-US" sz="1600" b="1" dirty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False</a:t>
              </a:r>
              <a:r>
                <a:rPr lang="en-US" altLang="en-US" sz="1600" dirty="0">
                  <a:solidFill>
                    <a:srgbClr val="CC66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altLang="en-US" sz="1600" b="1" dirty="0">
                  <a:solidFill>
                    <a:srgbClr val="CC66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and</a:t>
              </a:r>
              <a:r>
                <a:rPr lang="en-US" altLang="en-US" sz="1600" dirty="0">
                  <a:solidFill>
                    <a:srgbClr val="CC66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altLang="en-US" sz="1600" b="1" dirty="0">
                  <a:solidFill>
                    <a:srgbClr val="CC66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not</a:t>
              </a:r>
              <a:r>
                <a:rPr lang="en-US" altLang="en-US" sz="1600" dirty="0">
                  <a:solidFill>
                    <a:srgbClr val="CC66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altLang="en-US" sz="1600" b="1" dirty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False</a:t>
              </a:r>
              <a:r>
                <a:rPr lang="en-US" altLang="en-US" sz="1600" dirty="0">
                  <a:solidFill>
                    <a:srgbClr val="CC66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altLang="en-US" sz="1600" b="1" dirty="0">
                  <a:solidFill>
                    <a:srgbClr val="CC66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and</a:t>
              </a:r>
              <a:r>
                <a:rPr lang="en-US" altLang="en-US" sz="1600" dirty="0">
                  <a:solidFill>
                    <a:srgbClr val="CC66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altLang="en-US" sz="1600" b="1" dirty="0">
                  <a:solidFill>
                    <a:srgbClr val="CC66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not</a:t>
              </a:r>
              <a:r>
                <a:rPr lang="en-US" altLang="en-US" sz="1600" dirty="0">
                  <a:solidFill>
                    <a:srgbClr val="CC66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altLang="en-US" sz="1600" b="1" dirty="0" err="1">
                  <a:solidFill>
                    <a:srgbClr val="CC66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not</a:t>
              </a:r>
              <a:r>
                <a:rPr lang="en-US" altLang="en-US" sz="1600" dirty="0">
                  <a:solidFill>
                    <a:srgbClr val="CC66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altLang="en-US" sz="1600" b="1" dirty="0" err="1">
                  <a:solidFill>
                    <a:srgbClr val="CC66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not</a:t>
              </a:r>
              <a:r>
                <a:rPr lang="en-US" altLang="en-US" sz="1600" dirty="0">
                  <a:solidFill>
                    <a:srgbClr val="CC66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altLang="en-US" sz="1600" b="1" dirty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False</a:t>
              </a:r>
            </a:p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600" dirty="0">
                  <a:solidFill>
                    <a:srgbClr val="3333FF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True</a:t>
              </a:r>
            </a:p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600" dirty="0">
                  <a:solidFill>
                    <a:srgbClr val="C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&gt;&gt;&gt;</a:t>
              </a:r>
              <a:r>
                <a:rPr lang="en-US" alt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altLang="en-US" sz="1600" b="1" dirty="0">
                  <a:solidFill>
                    <a:srgbClr val="CC66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not</a:t>
              </a:r>
              <a:r>
                <a:rPr lang="en-US" alt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(</a:t>
              </a:r>
              <a:r>
                <a:rPr lang="en-US" altLang="en-US" sz="1600" b="1" dirty="0">
                  <a:solidFill>
                    <a:schemeClr val="accent2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True</a:t>
              </a:r>
              <a:r>
                <a:rPr lang="en-US" alt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altLang="en-US" sz="1600" b="1" dirty="0">
                  <a:solidFill>
                    <a:srgbClr val="CC66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and</a:t>
              </a:r>
              <a:r>
                <a:rPr lang="en-US" alt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altLang="en-US" sz="1600" b="1" dirty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False</a:t>
              </a:r>
              <a:r>
                <a:rPr lang="en-US" alt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) </a:t>
              </a:r>
              <a:r>
                <a:rPr lang="en-US" altLang="en-US" sz="1600" b="1" dirty="0">
                  <a:solidFill>
                    <a:srgbClr val="CC66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and</a:t>
              </a:r>
              <a:r>
                <a:rPr lang="en-US" alt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altLang="en-US" sz="1600" b="1" dirty="0">
                  <a:solidFill>
                    <a:schemeClr val="accent2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True</a:t>
              </a:r>
            </a:p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600" dirty="0">
                  <a:solidFill>
                    <a:srgbClr val="3333FF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True</a:t>
              </a:r>
            </a:p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600" dirty="0">
                  <a:solidFill>
                    <a:srgbClr val="C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&gt;&gt;&gt;</a:t>
              </a:r>
              <a:r>
                <a:rPr lang="en-US" alt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altLang="en-US" sz="1600" b="1" dirty="0">
                  <a:solidFill>
                    <a:srgbClr val="CC66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not</a:t>
              </a:r>
              <a:r>
                <a:rPr lang="en-US" altLang="en-US" sz="1600" dirty="0">
                  <a:solidFill>
                    <a:srgbClr val="CC66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altLang="en-US" sz="1600" b="1" dirty="0">
                  <a:solidFill>
                    <a:schemeClr val="accent2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True</a:t>
              </a:r>
              <a:r>
                <a:rPr lang="en-US" altLang="en-US" sz="1600" dirty="0">
                  <a:solidFill>
                    <a:srgbClr val="CC66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altLang="en-US" sz="1600" b="1" dirty="0">
                  <a:solidFill>
                    <a:srgbClr val="CC66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and</a:t>
              </a:r>
              <a:r>
                <a:rPr lang="en-US" altLang="en-US" sz="1600" dirty="0">
                  <a:solidFill>
                    <a:srgbClr val="CC66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altLang="en-US" sz="1600" b="1" dirty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False</a:t>
              </a:r>
              <a:r>
                <a:rPr lang="en-US" altLang="en-US" sz="1600" dirty="0">
                  <a:solidFill>
                    <a:srgbClr val="CC66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altLang="en-US" sz="1600" b="1" dirty="0">
                  <a:solidFill>
                    <a:srgbClr val="CC66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and</a:t>
              </a:r>
              <a:r>
                <a:rPr lang="en-US" altLang="en-US" sz="1600" dirty="0">
                  <a:solidFill>
                    <a:srgbClr val="CC66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altLang="en-US" sz="1600" b="1" dirty="0">
                  <a:solidFill>
                    <a:schemeClr val="accent2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True</a:t>
              </a:r>
            </a:p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600" dirty="0">
                  <a:solidFill>
                    <a:srgbClr val="3333FF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False</a:t>
              </a: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6C88106A-0BCA-46D4-B935-229AC5DD548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69637" y="4818959"/>
              <a:ext cx="551364" cy="551364"/>
            </a:xfrm>
            <a:prstGeom prst="rect">
              <a:avLst/>
            </a:prstGeom>
          </p:spPr>
        </p:pic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7B73070F-8751-4D90-924A-9752C8A7BC47}"/>
              </a:ext>
            </a:extLst>
          </p:cNvPr>
          <p:cNvSpPr/>
          <p:nvPr/>
        </p:nvSpPr>
        <p:spPr>
          <a:xfrm>
            <a:off x="2458720" y="1953087"/>
            <a:ext cx="1197647" cy="248575"/>
          </a:xfrm>
          <a:prstGeom prst="rect">
            <a:avLst/>
          </a:prstGeom>
          <a:noFill/>
          <a:ln w="6350">
            <a:solidFill>
              <a:srgbClr val="008000">
                <a:alpha val="50000"/>
              </a:srgb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D8661B2-0946-4A10-85F7-35FE59F3B8D9}"/>
              </a:ext>
            </a:extLst>
          </p:cNvPr>
          <p:cNvSpPr/>
          <p:nvPr/>
        </p:nvSpPr>
        <p:spPr>
          <a:xfrm>
            <a:off x="1869378" y="2451941"/>
            <a:ext cx="1041462" cy="248575"/>
          </a:xfrm>
          <a:prstGeom prst="rect">
            <a:avLst/>
          </a:prstGeom>
          <a:noFill/>
          <a:ln w="6350">
            <a:solidFill>
              <a:srgbClr val="FF0000">
                <a:alpha val="50000"/>
              </a:srgb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6FCBB0D-CAA1-4F0C-806D-3B440D4C363C}"/>
              </a:ext>
            </a:extLst>
          </p:cNvPr>
          <p:cNvSpPr/>
          <p:nvPr/>
        </p:nvSpPr>
        <p:spPr>
          <a:xfrm>
            <a:off x="1375071" y="2414727"/>
            <a:ext cx="1577679" cy="312423"/>
          </a:xfrm>
          <a:prstGeom prst="rect">
            <a:avLst/>
          </a:prstGeom>
          <a:noFill/>
          <a:ln w="6350">
            <a:solidFill>
              <a:srgbClr val="008000">
                <a:alpha val="50000"/>
              </a:srgb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9A972B1-7CE5-4905-962A-F191752A7BC1}"/>
              </a:ext>
            </a:extLst>
          </p:cNvPr>
          <p:cNvSpPr/>
          <p:nvPr/>
        </p:nvSpPr>
        <p:spPr>
          <a:xfrm>
            <a:off x="3450867" y="2436490"/>
            <a:ext cx="938253" cy="248576"/>
          </a:xfrm>
          <a:prstGeom prst="rect">
            <a:avLst/>
          </a:prstGeom>
          <a:noFill/>
          <a:ln w="6350">
            <a:solidFill>
              <a:srgbClr val="FF0000">
                <a:alpha val="50000"/>
              </a:srgb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F6CE45E-3753-4E85-AA1D-722D59E8F0E6}"/>
              </a:ext>
            </a:extLst>
          </p:cNvPr>
          <p:cNvSpPr/>
          <p:nvPr/>
        </p:nvSpPr>
        <p:spPr>
          <a:xfrm>
            <a:off x="1375070" y="2924727"/>
            <a:ext cx="1179153" cy="248575"/>
          </a:xfrm>
          <a:prstGeom prst="rect">
            <a:avLst/>
          </a:prstGeom>
          <a:noFill/>
          <a:ln w="6350">
            <a:solidFill>
              <a:srgbClr val="008000">
                <a:alpha val="50000"/>
              </a:srgb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791710A-A720-4E86-93E6-67D4A2C41EE4}"/>
              </a:ext>
            </a:extLst>
          </p:cNvPr>
          <p:cNvSpPr/>
          <p:nvPr/>
        </p:nvSpPr>
        <p:spPr>
          <a:xfrm>
            <a:off x="3058357" y="2924727"/>
            <a:ext cx="1179153" cy="248575"/>
          </a:xfrm>
          <a:prstGeom prst="rect">
            <a:avLst/>
          </a:prstGeom>
          <a:noFill/>
          <a:ln w="6350">
            <a:solidFill>
              <a:srgbClr val="008000">
                <a:alpha val="50000"/>
              </a:srgb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7EFCAB0-D5F8-40C7-83EC-50C22A8867BA}"/>
              </a:ext>
            </a:extLst>
          </p:cNvPr>
          <p:cNvSpPr/>
          <p:nvPr/>
        </p:nvSpPr>
        <p:spPr>
          <a:xfrm>
            <a:off x="5764981" y="2931665"/>
            <a:ext cx="1179153" cy="248575"/>
          </a:xfrm>
          <a:prstGeom prst="rect">
            <a:avLst/>
          </a:prstGeom>
          <a:noFill/>
          <a:ln w="6350">
            <a:solidFill>
              <a:srgbClr val="008000">
                <a:alpha val="50000"/>
              </a:srgb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02511F6-3D4C-4B7D-AC64-716647E7E00B}"/>
              </a:ext>
            </a:extLst>
          </p:cNvPr>
          <p:cNvSpPr/>
          <p:nvPr/>
        </p:nvSpPr>
        <p:spPr>
          <a:xfrm>
            <a:off x="5279137" y="2898898"/>
            <a:ext cx="1739646" cy="312423"/>
          </a:xfrm>
          <a:prstGeom prst="rect">
            <a:avLst/>
          </a:prstGeom>
          <a:noFill/>
          <a:ln w="6350">
            <a:solidFill>
              <a:srgbClr val="FF0000">
                <a:alpha val="50000"/>
              </a:srgb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55AC505-0107-4C48-84BD-445E6AB820C6}"/>
              </a:ext>
            </a:extLst>
          </p:cNvPr>
          <p:cNvSpPr/>
          <p:nvPr/>
        </p:nvSpPr>
        <p:spPr>
          <a:xfrm>
            <a:off x="4789170" y="2860879"/>
            <a:ext cx="2294381" cy="394385"/>
          </a:xfrm>
          <a:prstGeom prst="rect">
            <a:avLst/>
          </a:prstGeom>
          <a:noFill/>
          <a:ln w="6350">
            <a:solidFill>
              <a:srgbClr val="008000">
                <a:alpha val="50000"/>
              </a:srgb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0DF2543-5CDC-4639-954C-5321830EBA0A}"/>
              </a:ext>
            </a:extLst>
          </p:cNvPr>
          <p:cNvSpPr/>
          <p:nvPr/>
        </p:nvSpPr>
        <p:spPr>
          <a:xfrm>
            <a:off x="1896171" y="3408900"/>
            <a:ext cx="1956501" cy="248575"/>
          </a:xfrm>
          <a:prstGeom prst="rect">
            <a:avLst/>
          </a:prstGeom>
          <a:noFill/>
          <a:ln w="6350">
            <a:solidFill>
              <a:srgbClr val="FF0000">
                <a:alpha val="50000"/>
              </a:srgb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FD9F85F-A833-4D5C-99CE-CB5F0AC98FEA}"/>
              </a:ext>
            </a:extLst>
          </p:cNvPr>
          <p:cNvSpPr/>
          <p:nvPr/>
        </p:nvSpPr>
        <p:spPr>
          <a:xfrm>
            <a:off x="1375070" y="3376975"/>
            <a:ext cx="2556850" cy="312423"/>
          </a:xfrm>
          <a:prstGeom prst="rect">
            <a:avLst/>
          </a:prstGeom>
          <a:noFill/>
          <a:ln w="6350">
            <a:solidFill>
              <a:srgbClr val="008000">
                <a:alpha val="50000"/>
              </a:srgb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42E1013-1C15-436C-B741-3E146E3F0B69}"/>
              </a:ext>
            </a:extLst>
          </p:cNvPr>
          <p:cNvSpPr/>
          <p:nvPr/>
        </p:nvSpPr>
        <p:spPr>
          <a:xfrm>
            <a:off x="1375069" y="3902463"/>
            <a:ext cx="1058251" cy="248575"/>
          </a:xfrm>
          <a:prstGeom prst="rect">
            <a:avLst/>
          </a:prstGeom>
          <a:noFill/>
          <a:ln w="6350">
            <a:solidFill>
              <a:srgbClr val="FF0000">
                <a:alpha val="50000"/>
              </a:srgb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>
            <a:hlinkClick r:id="rId4" action="ppaction://hlinksldjump"/>
            <a:extLst>
              <a:ext uri="{FF2B5EF4-FFF2-40B4-BE49-F238E27FC236}">
                <a16:creationId xmlns:a16="http://schemas.microsoft.com/office/drawing/2014/main" id="{24524FFF-07FC-472C-B963-EEE69AAAE341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09304" y="6629400"/>
            <a:ext cx="234696" cy="234696"/>
          </a:xfrm>
          <a:prstGeom prst="rect">
            <a:avLst/>
          </a:prstGeom>
        </p:spPr>
      </p:pic>
      <p:sp>
        <p:nvSpPr>
          <p:cNvPr id="23" name="Slide Number Placeholder 2">
            <a:hlinkClick r:id="rId6" action="ppaction://hlinksldjump"/>
            <a:extLst>
              <a:ext uri="{FF2B5EF4-FFF2-40B4-BE49-F238E27FC236}">
                <a16:creationId xmlns:a16="http://schemas.microsoft.com/office/drawing/2014/main" id="{59C655BC-D8BA-44CF-92A2-4898E96B51B2}"/>
              </a:ext>
            </a:extLst>
          </p:cNvPr>
          <p:cNvSpPr txBox="1">
            <a:spLocks/>
          </p:cNvSpPr>
          <p:nvPr/>
        </p:nvSpPr>
        <p:spPr>
          <a:xfrm>
            <a:off x="0" y="6646272"/>
            <a:ext cx="2800350" cy="187517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5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0" dirty="0"/>
              <a:t>4.11</a:t>
            </a:r>
          </a:p>
        </p:txBody>
      </p:sp>
    </p:spTree>
    <p:extLst>
      <p:ext uri="{BB962C8B-B14F-4D97-AF65-F5344CB8AC3E}">
        <p14:creationId xmlns:p14="http://schemas.microsoft.com/office/powerpoint/2010/main" val="462866491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BFE264-02E4-46A8-B336-7A2E208CE7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Truth Table for Operator or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0303C1E-EC7C-4C60-AE2C-AD0F33039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9C4B0-9109-4B6A-816F-B8FB191BD566}" type="slidenum">
              <a:rPr lang="en-US" smtClean="0"/>
              <a:t>106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EABC834-4FEA-4A82-AD8E-B550CA7E16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27" y="1408171"/>
            <a:ext cx="8964880" cy="2774574"/>
          </a:xfrm>
          <a:prstGeom prst="rect">
            <a:avLst/>
          </a:prstGeom>
        </p:spPr>
      </p:pic>
      <p:pic>
        <p:nvPicPr>
          <p:cNvPr id="6" name="Picture 5">
            <a:hlinkClick r:id="rId3" action="ppaction://hlinksldjump"/>
            <a:extLst>
              <a:ext uri="{FF2B5EF4-FFF2-40B4-BE49-F238E27FC236}">
                <a16:creationId xmlns:a16="http://schemas.microsoft.com/office/drawing/2014/main" id="{E423A647-97E3-4152-B2CB-BD919123B662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09304" y="6629400"/>
            <a:ext cx="234696" cy="234696"/>
          </a:xfrm>
          <a:prstGeom prst="rect">
            <a:avLst/>
          </a:prstGeom>
        </p:spPr>
      </p:pic>
      <p:sp>
        <p:nvSpPr>
          <p:cNvPr id="7" name="Slide Number Placeholder 2">
            <a:hlinkClick r:id="rId5" action="ppaction://hlinksldjump"/>
            <a:extLst>
              <a:ext uri="{FF2B5EF4-FFF2-40B4-BE49-F238E27FC236}">
                <a16:creationId xmlns:a16="http://schemas.microsoft.com/office/drawing/2014/main" id="{C2A7599A-7D61-4AAC-8C7D-40DCDDE1E165}"/>
              </a:ext>
            </a:extLst>
          </p:cNvPr>
          <p:cNvSpPr txBox="1">
            <a:spLocks/>
          </p:cNvSpPr>
          <p:nvPr/>
        </p:nvSpPr>
        <p:spPr>
          <a:xfrm>
            <a:off x="0" y="6646272"/>
            <a:ext cx="2800350" cy="187517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5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0" dirty="0"/>
              <a:t>4.11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B9EA369-2744-4C92-B566-8D6C3E4FA354}"/>
              </a:ext>
            </a:extLst>
          </p:cNvPr>
          <p:cNvSpPr txBox="1"/>
          <p:nvPr/>
        </p:nvSpPr>
        <p:spPr>
          <a:xfrm>
            <a:off x="2490470" y="1794420"/>
            <a:ext cx="389850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1089979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BFE264-02E4-46A8-B336-7A2E208CE7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Truth Table for Operator or</a:t>
            </a:r>
            <a:br>
              <a:rPr lang="en-US" dirty="0"/>
            </a:br>
            <a:r>
              <a:rPr lang="en-US" dirty="0">
                <a:solidFill>
                  <a:schemeClr val="accent3"/>
                </a:solidFill>
              </a:rPr>
              <a:t>Examples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0303C1E-EC7C-4C60-AE2C-AD0F33039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9C4B0-9109-4B6A-816F-B8FB191BD566}" type="slidenum">
              <a:rPr lang="en-US" smtClean="0"/>
              <a:t>107</a:t>
            </a:fld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7C57F34-F317-402C-90E7-B9B65C9FF4D7}"/>
              </a:ext>
            </a:extLst>
          </p:cNvPr>
          <p:cNvGrpSpPr/>
          <p:nvPr/>
        </p:nvGrpSpPr>
        <p:grpSpPr>
          <a:xfrm>
            <a:off x="146304" y="1408171"/>
            <a:ext cx="8851392" cy="3046988"/>
            <a:chOff x="769637" y="3572782"/>
            <a:chExt cx="8851392" cy="3046988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1A5AE28-EE02-4245-AF41-A053F409EB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7040" y="3572782"/>
              <a:ext cx="8173989" cy="3046988"/>
            </a:xfrm>
            <a:prstGeom prst="rect">
              <a:avLst/>
            </a:prstGeom>
            <a:solidFill>
              <a:schemeClr val="bg1">
                <a:lumMod val="75000"/>
                <a:alpha val="15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600" dirty="0">
                  <a:solidFill>
                    <a:srgbClr val="C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&gt;&gt;&gt;</a:t>
              </a:r>
              <a:r>
                <a:rPr lang="en-US" alt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altLang="en-US" sz="1600" b="1" dirty="0">
                  <a:solidFill>
                    <a:schemeClr val="accent2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True</a:t>
              </a:r>
              <a:r>
                <a:rPr lang="en-US" altLang="en-US" sz="1600" dirty="0">
                  <a:solidFill>
                    <a:srgbClr val="CC66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altLang="en-US" sz="1600" b="1" dirty="0">
                  <a:solidFill>
                    <a:srgbClr val="CC66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or</a:t>
              </a:r>
              <a:r>
                <a:rPr lang="en-US" altLang="en-US" sz="1600" dirty="0">
                  <a:solidFill>
                    <a:srgbClr val="CC66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altLang="en-US" sz="1600" b="1" dirty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False</a:t>
              </a:r>
            </a:p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600" dirty="0">
                  <a:solidFill>
                    <a:srgbClr val="3333FF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True</a:t>
              </a:r>
            </a:p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600" dirty="0">
                  <a:solidFill>
                    <a:srgbClr val="C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&gt;&gt;&gt;</a:t>
              </a:r>
              <a:r>
                <a:rPr lang="en-US" alt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altLang="en-US" sz="1600" b="1" dirty="0">
                  <a:solidFill>
                    <a:schemeClr val="accent2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True</a:t>
              </a:r>
              <a:r>
                <a:rPr lang="en-US" altLang="en-US" sz="1600" dirty="0">
                  <a:solidFill>
                    <a:srgbClr val="CC66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altLang="en-US" sz="1600" b="1" dirty="0">
                  <a:solidFill>
                    <a:srgbClr val="CC66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or</a:t>
              </a:r>
              <a:r>
                <a:rPr lang="en-US" altLang="en-US" sz="1600" dirty="0">
                  <a:solidFill>
                    <a:srgbClr val="CC66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altLang="en-US" sz="1600" b="1" dirty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False</a:t>
              </a:r>
              <a:r>
                <a:rPr lang="en-US" altLang="en-US" sz="1600" dirty="0">
                  <a:solidFill>
                    <a:srgbClr val="CC66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altLang="en-US" sz="1600" b="1" dirty="0">
                  <a:solidFill>
                    <a:srgbClr val="CC66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and</a:t>
              </a:r>
              <a:r>
                <a:rPr lang="en-US" altLang="en-US" sz="1600" dirty="0">
                  <a:solidFill>
                    <a:srgbClr val="CC66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altLang="en-US" sz="1600" b="1" dirty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False</a:t>
              </a:r>
              <a:r>
                <a:rPr lang="en-US" altLang="en-US" sz="1600" dirty="0">
                  <a:solidFill>
                    <a:srgbClr val="CC66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altLang="en-US" sz="1600" b="1" dirty="0">
                  <a:solidFill>
                    <a:srgbClr val="CC66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and</a:t>
              </a:r>
              <a:r>
                <a:rPr lang="en-US" altLang="en-US" sz="1600" dirty="0">
                  <a:solidFill>
                    <a:srgbClr val="CC66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altLang="en-US" sz="1600" b="1" dirty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False</a:t>
              </a:r>
              <a:r>
                <a:rPr lang="en-US" altLang="en-US" sz="1600" dirty="0">
                  <a:solidFill>
                    <a:srgbClr val="CC66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altLang="en-US" sz="1600" b="1" dirty="0">
                  <a:solidFill>
                    <a:srgbClr val="CC66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and</a:t>
              </a:r>
              <a:r>
                <a:rPr lang="en-US" altLang="en-US" sz="1600" dirty="0">
                  <a:solidFill>
                    <a:srgbClr val="CC66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altLang="en-US" sz="1600" b="1" dirty="0">
                  <a:solidFill>
                    <a:schemeClr val="accent2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True</a:t>
              </a:r>
            </a:p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600" dirty="0">
                  <a:solidFill>
                    <a:srgbClr val="3333FF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True</a:t>
              </a:r>
            </a:p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600" dirty="0">
                  <a:solidFill>
                    <a:srgbClr val="C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&gt;&gt;&gt;</a:t>
              </a:r>
              <a:r>
                <a:rPr lang="en-US" alt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altLang="en-US" sz="1600" b="1" dirty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False</a:t>
              </a:r>
              <a:r>
                <a:rPr lang="en-US" altLang="en-US" sz="1600" dirty="0">
                  <a:solidFill>
                    <a:srgbClr val="CC66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altLang="en-US" sz="1600" b="1" dirty="0">
                  <a:solidFill>
                    <a:srgbClr val="CC66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or</a:t>
              </a:r>
              <a:r>
                <a:rPr lang="en-US" altLang="en-US" sz="1600" dirty="0">
                  <a:solidFill>
                    <a:srgbClr val="CC66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altLang="en-US" sz="1600" b="1" dirty="0">
                  <a:solidFill>
                    <a:srgbClr val="CC66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not</a:t>
              </a:r>
              <a:r>
                <a:rPr lang="en-US" altLang="en-US" sz="1600" dirty="0">
                  <a:solidFill>
                    <a:srgbClr val="CC66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altLang="en-US" sz="1600" b="1" dirty="0">
                  <a:solidFill>
                    <a:schemeClr val="accent2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True</a:t>
              </a:r>
            </a:p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600" dirty="0">
                  <a:solidFill>
                    <a:srgbClr val="3333FF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False</a:t>
              </a:r>
            </a:p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600" dirty="0">
                  <a:solidFill>
                    <a:srgbClr val="C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&gt;&gt;&gt;</a:t>
              </a:r>
              <a:r>
                <a:rPr lang="en-US" alt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altLang="en-US" sz="1600" b="1" dirty="0">
                  <a:solidFill>
                    <a:srgbClr val="CC66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not</a:t>
              </a:r>
              <a:r>
                <a:rPr lang="en-US" altLang="en-US" sz="1600" dirty="0">
                  <a:solidFill>
                    <a:srgbClr val="CC66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(</a:t>
              </a:r>
              <a:r>
                <a:rPr lang="en-US" altLang="en-US" sz="1600" b="1" dirty="0">
                  <a:solidFill>
                    <a:schemeClr val="accent2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True</a:t>
              </a:r>
              <a:r>
                <a:rPr lang="en-US" altLang="en-US" sz="1600" dirty="0">
                  <a:solidFill>
                    <a:srgbClr val="CC66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altLang="en-US" sz="1600" b="1" dirty="0">
                  <a:solidFill>
                    <a:srgbClr val="CC66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and</a:t>
              </a:r>
              <a:r>
                <a:rPr lang="en-US" altLang="en-US" sz="1600" dirty="0">
                  <a:solidFill>
                    <a:srgbClr val="CC66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altLang="en-US" sz="1600" b="1" dirty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False</a:t>
              </a:r>
              <a:r>
                <a:rPr lang="en-US" altLang="en-US" sz="1600" dirty="0">
                  <a:solidFill>
                    <a:srgbClr val="CC66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) </a:t>
              </a:r>
              <a:r>
                <a:rPr lang="en-US" altLang="en-US" sz="1600" b="1" dirty="0">
                  <a:solidFill>
                    <a:srgbClr val="CC66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or</a:t>
              </a:r>
              <a:r>
                <a:rPr lang="en-US" altLang="en-US" sz="1600" dirty="0">
                  <a:solidFill>
                    <a:srgbClr val="CC66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altLang="en-US" sz="1600" b="1" dirty="0">
                  <a:solidFill>
                    <a:schemeClr val="accent2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20 &gt; 10</a:t>
              </a:r>
            </a:p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600" dirty="0">
                  <a:solidFill>
                    <a:srgbClr val="3333FF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True</a:t>
              </a:r>
            </a:p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600" dirty="0">
                  <a:solidFill>
                    <a:srgbClr val="C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&gt;&gt;&gt;</a:t>
              </a:r>
              <a:r>
                <a:rPr lang="en-US" alt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altLang="en-US" sz="1600" b="1" dirty="0">
                  <a:solidFill>
                    <a:srgbClr val="CC66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not</a:t>
              </a:r>
              <a:r>
                <a:rPr lang="en-US" altLang="en-US" sz="1600" dirty="0">
                  <a:solidFill>
                    <a:srgbClr val="CC66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altLang="en-US" sz="1600" b="1" dirty="0">
                  <a:solidFill>
                    <a:schemeClr val="accent2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True</a:t>
              </a:r>
              <a:r>
                <a:rPr lang="en-US" altLang="en-US" sz="1600" dirty="0">
                  <a:solidFill>
                    <a:srgbClr val="CC66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altLang="en-US" sz="1600" b="1" dirty="0">
                  <a:solidFill>
                    <a:srgbClr val="CC66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and</a:t>
              </a:r>
              <a:r>
                <a:rPr lang="en-US" altLang="en-US" sz="1600" dirty="0">
                  <a:solidFill>
                    <a:srgbClr val="CC66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altLang="en-US" sz="1600" b="1" dirty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False</a:t>
              </a:r>
              <a:r>
                <a:rPr lang="en-US" altLang="en-US" sz="1600" dirty="0">
                  <a:solidFill>
                    <a:srgbClr val="CC66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altLang="en-US" sz="1600" b="1" dirty="0">
                  <a:solidFill>
                    <a:srgbClr val="CC66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or</a:t>
              </a:r>
              <a:r>
                <a:rPr lang="en-US" altLang="en-US" sz="1600" dirty="0">
                  <a:solidFill>
                    <a:srgbClr val="CC66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altLang="en-US" sz="1600" b="1" dirty="0">
                  <a:solidFill>
                    <a:schemeClr val="accent2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True</a:t>
              </a:r>
            </a:p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600" dirty="0">
                  <a:solidFill>
                    <a:srgbClr val="3333FF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True</a:t>
              </a:r>
            </a:p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600" dirty="0">
                  <a:solidFill>
                    <a:srgbClr val="C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&gt;&gt;&gt;</a:t>
              </a:r>
              <a:r>
                <a:rPr lang="en-US" alt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altLang="en-US" sz="1600" b="1" dirty="0">
                  <a:solidFill>
                    <a:srgbClr val="CC66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not</a:t>
              </a:r>
              <a:r>
                <a:rPr lang="en-US" altLang="en-US" sz="1600" dirty="0">
                  <a:solidFill>
                    <a:srgbClr val="CC66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altLang="en-US" sz="1600" b="1" dirty="0">
                  <a:solidFill>
                    <a:schemeClr val="accent2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True</a:t>
              </a:r>
              <a:r>
                <a:rPr lang="en-US" altLang="en-US" sz="1600" dirty="0">
                  <a:solidFill>
                    <a:srgbClr val="CC66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altLang="en-US" sz="1600" b="1" dirty="0">
                  <a:solidFill>
                    <a:srgbClr val="CC66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and</a:t>
              </a:r>
              <a:r>
                <a:rPr lang="en-US" altLang="en-US" sz="1600" dirty="0">
                  <a:solidFill>
                    <a:srgbClr val="CC66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(</a:t>
              </a:r>
              <a:r>
                <a:rPr lang="en-US" altLang="en-US" sz="1600" b="1" dirty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False</a:t>
              </a:r>
              <a:r>
                <a:rPr lang="en-US" altLang="en-US" sz="1600" dirty="0">
                  <a:solidFill>
                    <a:srgbClr val="CC66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altLang="en-US" sz="1600" b="1" dirty="0">
                  <a:solidFill>
                    <a:srgbClr val="CC66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or</a:t>
              </a:r>
              <a:r>
                <a:rPr lang="en-US" altLang="en-US" sz="1600" dirty="0">
                  <a:solidFill>
                    <a:srgbClr val="CC66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altLang="en-US" sz="1600" b="1" dirty="0">
                  <a:solidFill>
                    <a:schemeClr val="accent2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True</a:t>
              </a:r>
              <a:r>
                <a:rPr lang="en-US" altLang="en-US" sz="1600" dirty="0">
                  <a:solidFill>
                    <a:srgbClr val="CC66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)</a:t>
              </a:r>
            </a:p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600" dirty="0">
                  <a:solidFill>
                    <a:srgbClr val="3333FF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False</a:t>
              </a:r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3FED5CA4-9E79-498D-88B2-0A15080213E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69637" y="4818959"/>
              <a:ext cx="551364" cy="551364"/>
            </a:xfrm>
            <a:prstGeom prst="rect">
              <a:avLst/>
            </a:prstGeom>
          </p:spPr>
        </p:pic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3D997931-47E2-4E87-BA1F-3022ADFE9424}"/>
              </a:ext>
            </a:extLst>
          </p:cNvPr>
          <p:cNvSpPr/>
          <p:nvPr/>
        </p:nvSpPr>
        <p:spPr>
          <a:xfrm>
            <a:off x="2355956" y="1947268"/>
            <a:ext cx="1905326" cy="254394"/>
          </a:xfrm>
          <a:prstGeom prst="rect">
            <a:avLst/>
          </a:prstGeom>
          <a:noFill/>
          <a:ln w="6350">
            <a:solidFill>
              <a:srgbClr val="FF0000">
                <a:alpha val="50000"/>
              </a:srgb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4E3E571-EB1C-49D5-B49B-ABE596E4F171}"/>
              </a:ext>
            </a:extLst>
          </p:cNvPr>
          <p:cNvSpPr/>
          <p:nvPr/>
        </p:nvSpPr>
        <p:spPr>
          <a:xfrm>
            <a:off x="2324168" y="1914370"/>
            <a:ext cx="3143181" cy="333530"/>
          </a:xfrm>
          <a:prstGeom prst="rect">
            <a:avLst/>
          </a:prstGeom>
          <a:noFill/>
          <a:ln w="6350">
            <a:solidFill>
              <a:srgbClr val="FF0000">
                <a:alpha val="50000"/>
              </a:srgb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4D2D92E-28AD-43B2-9746-EFD6A4B94C19}"/>
              </a:ext>
            </a:extLst>
          </p:cNvPr>
          <p:cNvSpPr/>
          <p:nvPr/>
        </p:nvSpPr>
        <p:spPr>
          <a:xfrm>
            <a:off x="2290669" y="1883942"/>
            <a:ext cx="4277771" cy="402058"/>
          </a:xfrm>
          <a:prstGeom prst="rect">
            <a:avLst/>
          </a:prstGeom>
          <a:noFill/>
          <a:ln w="6350">
            <a:solidFill>
              <a:srgbClr val="FF0000">
                <a:alpha val="50000"/>
              </a:srgb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399D90A-EF91-4F31-9A67-1BD9B98F82BC}"/>
              </a:ext>
            </a:extLst>
          </p:cNvPr>
          <p:cNvSpPr/>
          <p:nvPr/>
        </p:nvSpPr>
        <p:spPr>
          <a:xfrm>
            <a:off x="2467993" y="2426265"/>
            <a:ext cx="1082928" cy="284412"/>
          </a:xfrm>
          <a:prstGeom prst="rect">
            <a:avLst/>
          </a:prstGeom>
          <a:noFill/>
          <a:ln w="6350">
            <a:solidFill>
              <a:srgbClr val="FF0000">
                <a:alpha val="50000"/>
              </a:srgb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8174C55-3E59-4C64-B856-6BECBB1D7D0F}"/>
              </a:ext>
            </a:extLst>
          </p:cNvPr>
          <p:cNvSpPr/>
          <p:nvPr/>
        </p:nvSpPr>
        <p:spPr>
          <a:xfrm>
            <a:off x="1921448" y="2931159"/>
            <a:ext cx="1898712" cy="243195"/>
          </a:xfrm>
          <a:prstGeom prst="rect">
            <a:avLst/>
          </a:prstGeom>
          <a:noFill/>
          <a:ln w="6350">
            <a:solidFill>
              <a:srgbClr val="FF0000">
                <a:alpha val="50000"/>
              </a:srgb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F490BD8-46B4-406B-9DD2-37344310CFC8}"/>
              </a:ext>
            </a:extLst>
          </p:cNvPr>
          <p:cNvSpPr/>
          <p:nvPr/>
        </p:nvSpPr>
        <p:spPr>
          <a:xfrm>
            <a:off x="1375070" y="2903104"/>
            <a:ext cx="2478109" cy="307688"/>
          </a:xfrm>
          <a:prstGeom prst="rect">
            <a:avLst/>
          </a:prstGeom>
          <a:noFill/>
          <a:ln w="6350">
            <a:solidFill>
              <a:srgbClr val="008000">
                <a:alpha val="50000"/>
              </a:srgb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D2F2458-4C07-4252-A7A4-3773C8DCE7F7}"/>
              </a:ext>
            </a:extLst>
          </p:cNvPr>
          <p:cNvSpPr/>
          <p:nvPr/>
        </p:nvSpPr>
        <p:spPr>
          <a:xfrm>
            <a:off x="4290061" y="2930030"/>
            <a:ext cx="967740" cy="243195"/>
          </a:xfrm>
          <a:prstGeom prst="rect">
            <a:avLst/>
          </a:prstGeom>
          <a:noFill/>
          <a:ln w="6350">
            <a:solidFill>
              <a:srgbClr val="008000">
                <a:alpha val="50000"/>
              </a:srgb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F71FBCC-D97A-491A-9A28-54567511D857}"/>
              </a:ext>
            </a:extLst>
          </p:cNvPr>
          <p:cNvSpPr/>
          <p:nvPr/>
        </p:nvSpPr>
        <p:spPr>
          <a:xfrm>
            <a:off x="1375070" y="3436748"/>
            <a:ext cx="1055710" cy="221891"/>
          </a:xfrm>
          <a:prstGeom prst="rect">
            <a:avLst/>
          </a:prstGeom>
          <a:noFill/>
          <a:ln w="6350">
            <a:solidFill>
              <a:srgbClr val="FF0000">
                <a:alpha val="50000"/>
              </a:srgb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918E7BC-328C-4A13-ACEC-46FE2B89609B}"/>
              </a:ext>
            </a:extLst>
          </p:cNvPr>
          <p:cNvSpPr/>
          <p:nvPr/>
        </p:nvSpPr>
        <p:spPr>
          <a:xfrm>
            <a:off x="1336970" y="3403219"/>
            <a:ext cx="2297770" cy="293376"/>
          </a:xfrm>
          <a:prstGeom prst="rect">
            <a:avLst/>
          </a:prstGeom>
          <a:noFill/>
          <a:ln w="6350">
            <a:solidFill>
              <a:srgbClr val="FF0000">
                <a:alpha val="50000"/>
              </a:srgb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C442EC9-4D04-45D3-9F39-AE1AFCB27E14}"/>
              </a:ext>
            </a:extLst>
          </p:cNvPr>
          <p:cNvSpPr/>
          <p:nvPr/>
        </p:nvSpPr>
        <p:spPr>
          <a:xfrm>
            <a:off x="1370733" y="3903989"/>
            <a:ext cx="1055710" cy="243195"/>
          </a:xfrm>
          <a:prstGeom prst="rect">
            <a:avLst/>
          </a:prstGeom>
          <a:noFill/>
          <a:ln w="6350">
            <a:solidFill>
              <a:srgbClr val="FF0000">
                <a:alpha val="50000"/>
              </a:srgb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3FF8199-957A-47EF-BEA9-D333B97E6FD3}"/>
              </a:ext>
            </a:extLst>
          </p:cNvPr>
          <p:cNvSpPr/>
          <p:nvPr/>
        </p:nvSpPr>
        <p:spPr>
          <a:xfrm>
            <a:off x="3021330" y="3903989"/>
            <a:ext cx="1805940" cy="243195"/>
          </a:xfrm>
          <a:prstGeom prst="rect">
            <a:avLst/>
          </a:prstGeom>
          <a:noFill/>
          <a:ln w="6350">
            <a:solidFill>
              <a:srgbClr val="008000">
                <a:alpha val="50000"/>
              </a:srgb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>
            <a:hlinkClick r:id="rId4" action="ppaction://hlinksldjump"/>
            <a:extLst>
              <a:ext uri="{FF2B5EF4-FFF2-40B4-BE49-F238E27FC236}">
                <a16:creationId xmlns:a16="http://schemas.microsoft.com/office/drawing/2014/main" id="{0FB85BBD-A920-42E6-82CD-F5C4E65CECB1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09304" y="6629400"/>
            <a:ext cx="234696" cy="234696"/>
          </a:xfrm>
          <a:prstGeom prst="rect">
            <a:avLst/>
          </a:prstGeom>
        </p:spPr>
      </p:pic>
      <p:sp>
        <p:nvSpPr>
          <p:cNvPr id="24" name="Slide Number Placeholder 2">
            <a:hlinkClick r:id="rId6" action="ppaction://hlinksldjump"/>
            <a:extLst>
              <a:ext uri="{FF2B5EF4-FFF2-40B4-BE49-F238E27FC236}">
                <a16:creationId xmlns:a16="http://schemas.microsoft.com/office/drawing/2014/main" id="{9691BA6B-4E86-43F0-AEBD-D0250716A40A}"/>
              </a:ext>
            </a:extLst>
          </p:cNvPr>
          <p:cNvSpPr txBox="1">
            <a:spLocks/>
          </p:cNvSpPr>
          <p:nvPr/>
        </p:nvSpPr>
        <p:spPr>
          <a:xfrm>
            <a:off x="0" y="6646272"/>
            <a:ext cx="2800350" cy="187517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5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0" dirty="0"/>
              <a:t>4.11</a:t>
            </a:r>
          </a:p>
        </p:txBody>
      </p:sp>
    </p:spTree>
    <p:extLst>
      <p:ext uri="{BB962C8B-B14F-4D97-AF65-F5344CB8AC3E}">
        <p14:creationId xmlns:p14="http://schemas.microsoft.com/office/powerpoint/2010/main" val="3382992205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A82CD3-4816-47D8-9EB2-E377C61066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 Boolean Operators</a:t>
            </a:r>
            <a:br>
              <a:rPr lang="en-US" dirty="0"/>
            </a:br>
            <a:r>
              <a:rPr lang="en-US" dirty="0">
                <a:solidFill>
                  <a:schemeClr val="accent3"/>
                </a:solidFill>
              </a:rPr>
              <a:t>Program 6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1DA485D-A5F4-48AB-AE8D-F9AB94BEA1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9C4B0-9109-4B6A-816F-B8FB191BD566}" type="slidenum">
              <a:rPr lang="en-US" smtClean="0"/>
              <a:t>108</a:t>
            </a:fld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56B9EC-5AB6-4F3F-BA3D-EF18C9FBB3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91440" indent="0">
              <a:buNone/>
            </a:pPr>
            <a:r>
              <a:rPr lang="en-US" dirty="0"/>
              <a:t>Write a program that </a:t>
            </a:r>
            <a:r>
              <a:rPr lang="en-US" dirty="0">
                <a:solidFill>
                  <a:schemeClr val="accent2"/>
                </a:solidFill>
              </a:rPr>
              <a:t>tests</a:t>
            </a:r>
            <a:r>
              <a:rPr lang="en-US" dirty="0"/>
              <a:t> the usage of </a:t>
            </a:r>
            <a:r>
              <a:rPr lang="en-US" dirty="0">
                <a:solidFill>
                  <a:schemeClr val="accent2"/>
                </a:solidFill>
              </a:rPr>
              <a:t>Boolean operators</a:t>
            </a:r>
            <a:r>
              <a:rPr lang="en-US" dirty="0"/>
              <a:t>. Specifically, your program should prompt the user to </a:t>
            </a:r>
            <a:r>
              <a:rPr lang="en-US" dirty="0">
                <a:solidFill>
                  <a:schemeClr val="accent2"/>
                </a:solidFill>
              </a:rPr>
              <a:t>enter one integer</a:t>
            </a:r>
            <a:r>
              <a:rPr lang="en-US" dirty="0"/>
              <a:t>. Your program should then </a:t>
            </a:r>
            <a:r>
              <a:rPr lang="en-US" dirty="0">
                <a:solidFill>
                  <a:schemeClr val="accent2"/>
                </a:solidFill>
              </a:rPr>
              <a:t>determine</a:t>
            </a:r>
            <a:r>
              <a:rPr lang="en-US" dirty="0"/>
              <a:t> </a:t>
            </a:r>
            <a:r>
              <a:rPr lang="en-US" dirty="0">
                <a:solidFill>
                  <a:schemeClr val="accent2"/>
                </a:solidFill>
              </a:rPr>
              <a:t>if</a:t>
            </a:r>
            <a:r>
              <a:rPr lang="en-US" dirty="0"/>
              <a:t> the </a:t>
            </a:r>
            <a:r>
              <a:rPr lang="en-US" dirty="0">
                <a:solidFill>
                  <a:schemeClr val="accent2"/>
                </a:solidFill>
              </a:rPr>
              <a:t>value</a:t>
            </a:r>
            <a:r>
              <a:rPr lang="en-US" dirty="0"/>
              <a:t> is </a:t>
            </a:r>
            <a:r>
              <a:rPr lang="en-US" dirty="0">
                <a:solidFill>
                  <a:schemeClr val="accent2"/>
                </a:solidFill>
              </a:rPr>
              <a:t>divisible</a:t>
            </a:r>
            <a:r>
              <a:rPr lang="en-US" dirty="0"/>
              <a:t> by </a:t>
            </a:r>
            <a:r>
              <a:rPr lang="en-US" b="1" dirty="0"/>
              <a:t>2 </a:t>
            </a:r>
            <a:r>
              <a:rPr lang="en-US" dirty="0">
                <a:solidFill>
                  <a:schemeClr val="accent2"/>
                </a:solidFill>
              </a:rPr>
              <a:t>and</a:t>
            </a:r>
            <a:r>
              <a:rPr lang="en-US" b="1" dirty="0"/>
              <a:t> 3</a:t>
            </a:r>
            <a:r>
              <a:rPr lang="en-US" dirty="0"/>
              <a:t>, by </a:t>
            </a:r>
            <a:r>
              <a:rPr lang="en-US" b="1" dirty="0"/>
              <a:t>2 </a:t>
            </a:r>
            <a:r>
              <a:rPr lang="en-US" dirty="0">
                <a:solidFill>
                  <a:schemeClr val="accent2"/>
                </a:solidFill>
              </a:rPr>
              <a:t>or</a:t>
            </a:r>
            <a:r>
              <a:rPr lang="en-US" b="1" dirty="0"/>
              <a:t> 3</a:t>
            </a:r>
            <a:r>
              <a:rPr lang="en-US" dirty="0"/>
              <a:t>, or by </a:t>
            </a:r>
            <a:r>
              <a:rPr lang="en-US" b="1" dirty="0"/>
              <a:t>2 </a:t>
            </a:r>
            <a:r>
              <a:rPr lang="en-US" dirty="0">
                <a:solidFill>
                  <a:schemeClr val="accent2"/>
                </a:solidFill>
              </a:rPr>
              <a:t>or</a:t>
            </a:r>
            <a:r>
              <a:rPr lang="en-US" b="1" dirty="0"/>
              <a:t> 3 </a:t>
            </a:r>
            <a:r>
              <a:rPr lang="en-US" dirty="0">
                <a:solidFill>
                  <a:schemeClr val="accent2"/>
                </a:solidFill>
              </a:rPr>
              <a:t>but not both</a:t>
            </a:r>
            <a:r>
              <a:rPr lang="en-US" dirty="0"/>
              <a:t>.</a:t>
            </a:r>
          </a:p>
          <a:p>
            <a:pPr marL="91440" indent="0">
              <a:buNone/>
            </a:pPr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94C1F8E-C151-4C7A-9E08-18AF76951EB8}"/>
              </a:ext>
            </a:extLst>
          </p:cNvPr>
          <p:cNvGrpSpPr/>
          <p:nvPr/>
        </p:nvGrpSpPr>
        <p:grpSpPr>
          <a:xfrm>
            <a:off x="146303" y="3544573"/>
            <a:ext cx="8851392" cy="923330"/>
            <a:chOff x="4773387" y="4827140"/>
            <a:chExt cx="8851392" cy="92333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B721B52-A401-407B-A3DD-19EC7AE65F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3172" y="4827140"/>
              <a:ext cx="8151607" cy="923330"/>
            </a:xfrm>
            <a:prstGeom prst="rect">
              <a:avLst/>
            </a:prstGeom>
            <a:solidFill>
              <a:schemeClr val="accent5">
                <a:alpha val="15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Enter an integer: </a:t>
              </a:r>
              <a:r>
                <a:rPr lang="en-US" altLang="en-US" dirty="0">
                  <a:highlight>
                    <a:srgbClr val="B3E6FF"/>
                  </a:highlight>
                  <a:latin typeface="Courier New" panose="02070309020205020404" pitchFamily="49" charset="0"/>
                  <a:cs typeface="Courier New" panose="02070309020205020404" pitchFamily="49" charset="0"/>
                </a:rPr>
                <a:t>18</a:t>
              </a:r>
              <a:r>
                <a:rPr lang="en-US" alt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  </a:t>
              </a:r>
              <a:r>
                <a:rPr lang="en-US" altLang="en-US" sz="1100" dirty="0">
                  <a:highlight>
                    <a:srgbClr val="C0C0C0"/>
                  </a:highlight>
                  <a:latin typeface="Courier New" panose="02070309020205020404" pitchFamily="49" charset="0"/>
                  <a:cs typeface="Courier New" panose="02070309020205020404" pitchFamily="49" charset="0"/>
                </a:rPr>
                <a:t>&lt;Enter&gt;</a:t>
              </a:r>
              <a:r>
                <a:rPr lang="en-US" altLang="en-US" sz="11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</a:p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18 is divisible by 2 and 3</a:t>
              </a:r>
            </a:p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18 is divisible by 2 or 3</a:t>
              </a:r>
            </a:p>
          </p:txBody>
        </p:sp>
        <p:pic>
          <p:nvPicPr>
            <p:cNvPr id="7" name="Picture 6" descr="A flat screen monitor&#10;&#10;Description automatically generated">
              <a:extLst>
                <a:ext uri="{FF2B5EF4-FFF2-40B4-BE49-F238E27FC236}">
                  <a16:creationId xmlns:a16="http://schemas.microsoft.com/office/drawing/2014/main" id="{FE221E7A-C34F-48AD-A9EF-C2A32D3DBB9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73387" y="5013122"/>
              <a:ext cx="572603" cy="551364"/>
            </a:xfrm>
            <a:prstGeom prst="rect">
              <a:avLst/>
            </a:prstGeom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654BBF7-D6A9-4D16-A937-711BDFD8E2D1}"/>
              </a:ext>
            </a:extLst>
          </p:cNvPr>
          <p:cNvGrpSpPr/>
          <p:nvPr/>
        </p:nvGrpSpPr>
        <p:grpSpPr>
          <a:xfrm>
            <a:off x="146303" y="4698670"/>
            <a:ext cx="8851392" cy="923330"/>
            <a:chOff x="4773387" y="4827140"/>
            <a:chExt cx="8851392" cy="92333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714F2C9-84E0-4A21-A4FF-E4ECED5FB5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3172" y="4827140"/>
              <a:ext cx="8151607" cy="923330"/>
            </a:xfrm>
            <a:prstGeom prst="rect">
              <a:avLst/>
            </a:prstGeom>
            <a:solidFill>
              <a:schemeClr val="accent5">
                <a:alpha val="15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Enter an integer: </a:t>
              </a:r>
              <a:r>
                <a:rPr lang="en-US" altLang="en-US" dirty="0">
                  <a:highlight>
                    <a:srgbClr val="B3E6FF"/>
                  </a:highlight>
                  <a:latin typeface="Courier New" panose="02070309020205020404" pitchFamily="49" charset="0"/>
                  <a:cs typeface="Courier New" panose="02070309020205020404" pitchFamily="49" charset="0"/>
                </a:rPr>
                <a:t>15</a:t>
              </a:r>
              <a:r>
                <a:rPr lang="en-US" alt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  </a:t>
              </a:r>
              <a:r>
                <a:rPr lang="en-US" altLang="en-US" sz="1100" dirty="0">
                  <a:highlight>
                    <a:srgbClr val="C0C0C0"/>
                  </a:highlight>
                  <a:latin typeface="Courier New" panose="02070309020205020404" pitchFamily="49" charset="0"/>
                  <a:cs typeface="Courier New" panose="02070309020205020404" pitchFamily="49" charset="0"/>
                </a:rPr>
                <a:t>&lt;Enter&gt;</a:t>
              </a:r>
              <a:r>
                <a:rPr lang="en-US" altLang="en-US" sz="11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</a:p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15 is divisible by 2 or 3</a:t>
              </a:r>
            </a:p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15 is divisible by 2 or 3, but not both</a:t>
              </a:r>
            </a:p>
          </p:txBody>
        </p:sp>
        <p:pic>
          <p:nvPicPr>
            <p:cNvPr id="14" name="Picture 13" descr="A flat screen monitor&#10;&#10;Description automatically generated">
              <a:extLst>
                <a:ext uri="{FF2B5EF4-FFF2-40B4-BE49-F238E27FC236}">
                  <a16:creationId xmlns:a16="http://schemas.microsoft.com/office/drawing/2014/main" id="{D3FC225C-977F-4A15-8F42-30687A43F37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73387" y="5013122"/>
              <a:ext cx="572603" cy="551364"/>
            </a:xfrm>
            <a:prstGeom prst="rect">
              <a:avLst/>
            </a:prstGeom>
          </p:spPr>
        </p:pic>
      </p:grpSp>
      <p:pic>
        <p:nvPicPr>
          <p:cNvPr id="11" name="Picture 10">
            <a:hlinkClick r:id="rId3" action="ppaction://hlinksldjump"/>
            <a:extLst>
              <a:ext uri="{FF2B5EF4-FFF2-40B4-BE49-F238E27FC236}">
                <a16:creationId xmlns:a16="http://schemas.microsoft.com/office/drawing/2014/main" id="{62D787E5-62DA-4E8B-9C0A-16D2249384B5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09304" y="6629400"/>
            <a:ext cx="234696" cy="234696"/>
          </a:xfrm>
          <a:prstGeom prst="rect">
            <a:avLst/>
          </a:prstGeom>
        </p:spPr>
      </p:pic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D7BB09C-B126-4C4C-9BEF-AADC3BD405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Program 6</a:t>
            </a:r>
          </a:p>
        </p:txBody>
      </p:sp>
      <p:sp>
        <p:nvSpPr>
          <p:cNvPr id="15" name="Slide Number Placeholder 2">
            <a:hlinkClick r:id="rId5" action="ppaction://hlinksldjump"/>
            <a:extLst>
              <a:ext uri="{FF2B5EF4-FFF2-40B4-BE49-F238E27FC236}">
                <a16:creationId xmlns:a16="http://schemas.microsoft.com/office/drawing/2014/main" id="{BCDEB486-614C-4BD8-86E7-2E4FF7C8451D}"/>
              </a:ext>
            </a:extLst>
          </p:cNvPr>
          <p:cNvSpPr txBox="1">
            <a:spLocks/>
          </p:cNvSpPr>
          <p:nvPr/>
        </p:nvSpPr>
        <p:spPr>
          <a:xfrm>
            <a:off x="0" y="6646272"/>
            <a:ext cx="2800350" cy="187517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5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0" dirty="0"/>
              <a:t>4.11</a:t>
            </a:r>
          </a:p>
        </p:txBody>
      </p:sp>
    </p:spTree>
    <p:extLst>
      <p:ext uri="{BB962C8B-B14F-4D97-AF65-F5344CB8AC3E}">
        <p14:creationId xmlns:p14="http://schemas.microsoft.com/office/powerpoint/2010/main" val="839372353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FA2BAA-9E0E-47F9-9CB5-4E09EB2FCC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 Boolean Operators</a:t>
            </a:r>
            <a:br>
              <a:rPr lang="en-US" dirty="0"/>
            </a:br>
            <a:r>
              <a:rPr lang="en-US" dirty="0">
                <a:solidFill>
                  <a:schemeClr val="accent3"/>
                </a:solidFill>
              </a:rPr>
              <a:t>Phase 1: Problem-solving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ED9CE3-1572-42F7-B71C-9883D33BF8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9C4B0-9109-4B6A-816F-B8FB191BD566}" type="slidenum">
              <a:rPr lang="en-US" smtClean="0"/>
              <a:t>109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C032FF-995B-4FEC-8198-FE340F453A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Note:</a:t>
            </a:r>
          </a:p>
          <a:p>
            <a:pPr lvl="1"/>
            <a:r>
              <a:rPr lang="en-US" dirty="0"/>
              <a:t>So how do we check for divisibility?</a:t>
            </a:r>
          </a:p>
          <a:p>
            <a:pPr lvl="1"/>
            <a:r>
              <a:rPr lang="en-US" dirty="0"/>
              <a:t>We use </a:t>
            </a:r>
            <a:r>
              <a:rPr lang="en-US" dirty="0">
                <a:solidFill>
                  <a:schemeClr val="accent2"/>
                </a:solidFill>
              </a:rPr>
              <a:t>mod</a:t>
            </a:r>
            <a:r>
              <a:rPr lang="en-US" dirty="0"/>
              <a:t> (</a:t>
            </a:r>
            <a:r>
              <a:rPr lang="en-US" dirty="0">
                <a:solidFill>
                  <a:srgbClr val="C00000"/>
                </a:solidFill>
              </a:rPr>
              <a:t>%</a:t>
            </a:r>
            <a:r>
              <a:rPr lang="en-US" dirty="0"/>
              <a:t>).</a:t>
            </a:r>
            <a:endParaRPr lang="en-US" sz="300" dirty="0"/>
          </a:p>
          <a:p>
            <a:pPr lvl="1"/>
            <a:r>
              <a:rPr lang="en-US" dirty="0"/>
              <a:t>Example: check if some number, </a:t>
            </a:r>
            <a:r>
              <a:rPr lang="en-US" dirty="0">
                <a:solidFill>
                  <a:srgbClr val="0070C0"/>
                </a:solidFill>
              </a:rPr>
              <a:t>x</a:t>
            </a:r>
            <a:r>
              <a:rPr lang="en-US" dirty="0"/>
              <a:t>, is divisible by </a:t>
            </a:r>
            <a:r>
              <a:rPr lang="en-US" b="1" dirty="0"/>
              <a:t>3</a:t>
            </a:r>
          </a:p>
          <a:p>
            <a:pPr marL="274320" lvl="1" indent="0" algn="l">
              <a:buNone/>
            </a:pPr>
            <a:r>
              <a:rPr lang="en-US" dirty="0"/>
              <a:t>	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if </a:t>
            </a:r>
            <a:r>
              <a:rPr lang="en-US" b="1" dirty="0">
                <a:solidFill>
                  <a:srgbClr val="0070C0"/>
                </a:solidFill>
                <a:highlight>
                  <a:srgbClr val="F3FFE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r>
              <a:rPr lang="en-US" b="1" dirty="0">
                <a:highlight>
                  <a:srgbClr val="F3FFE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>
                <a:solidFill>
                  <a:srgbClr val="C00000"/>
                </a:solidFill>
                <a:highlight>
                  <a:srgbClr val="F3FFE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b="1" dirty="0">
                <a:highlight>
                  <a:srgbClr val="F3FFE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3 </a:t>
            </a:r>
            <a:r>
              <a:rPr lang="en-US" b="1" dirty="0">
                <a:solidFill>
                  <a:srgbClr val="C00000"/>
                </a:solidFill>
                <a:highlight>
                  <a:srgbClr val="F3FFE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==</a:t>
            </a:r>
            <a:r>
              <a:rPr lang="en-US" b="1" dirty="0">
                <a:highlight>
                  <a:srgbClr val="F3FFE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0</a:t>
            </a:r>
          </a:p>
          <a:p>
            <a:pPr lvl="1"/>
            <a:r>
              <a:rPr lang="en-US" dirty="0"/>
              <a:t>This says: if we divide </a:t>
            </a:r>
            <a:r>
              <a:rPr lang="en-US" dirty="0">
                <a:solidFill>
                  <a:srgbClr val="0070C0"/>
                </a:solidFill>
              </a:rPr>
              <a:t>x</a:t>
            </a:r>
            <a:r>
              <a:rPr lang="en-US" dirty="0"/>
              <a:t> by </a:t>
            </a:r>
            <a:r>
              <a:rPr lang="en-US" b="1" dirty="0"/>
              <a:t>3</a:t>
            </a:r>
            <a:r>
              <a:rPr lang="en-US" dirty="0"/>
              <a:t> and the </a:t>
            </a:r>
            <a:r>
              <a:rPr lang="en-US" dirty="0">
                <a:solidFill>
                  <a:schemeClr val="accent2"/>
                </a:solidFill>
              </a:rPr>
              <a:t>remainder</a:t>
            </a:r>
            <a:r>
              <a:rPr lang="en-US" dirty="0"/>
              <a:t> is </a:t>
            </a:r>
            <a:r>
              <a:rPr lang="en-US" dirty="0">
                <a:solidFill>
                  <a:schemeClr val="accent2"/>
                </a:solidFill>
              </a:rPr>
              <a:t>zero</a:t>
            </a:r>
            <a:r>
              <a:rPr lang="en-US" dirty="0"/>
              <a:t> …</a:t>
            </a:r>
          </a:p>
          <a:p>
            <a:pPr lvl="1"/>
            <a:r>
              <a:rPr lang="en-US" dirty="0"/>
              <a:t>And that is exactly what we want!</a:t>
            </a:r>
          </a:p>
          <a:p>
            <a:pPr lvl="1"/>
            <a:r>
              <a:rPr lang="en-US" dirty="0"/>
              <a:t>However, we </a:t>
            </a:r>
            <a:r>
              <a:rPr lang="en-US" dirty="0">
                <a:solidFill>
                  <a:schemeClr val="accent2"/>
                </a:solidFill>
              </a:rPr>
              <a:t>must check</a:t>
            </a:r>
            <a:r>
              <a:rPr lang="en-US" dirty="0"/>
              <a:t> the divisibility of </a:t>
            </a:r>
            <a:r>
              <a:rPr lang="en-US" dirty="0">
                <a:solidFill>
                  <a:schemeClr val="accent2"/>
                </a:solidFill>
              </a:rPr>
              <a:t>two numbers</a:t>
            </a:r>
          </a:p>
          <a:p>
            <a:pPr lvl="2"/>
            <a:r>
              <a:rPr lang="en-US" dirty="0"/>
              <a:t>both </a:t>
            </a:r>
            <a:r>
              <a:rPr lang="en-US" b="1" dirty="0"/>
              <a:t>2</a:t>
            </a:r>
            <a:r>
              <a:rPr lang="en-US" dirty="0"/>
              <a:t> </a:t>
            </a:r>
            <a:r>
              <a:rPr lang="en-US" dirty="0">
                <a:solidFill>
                  <a:schemeClr val="accent2"/>
                </a:solidFill>
              </a:rPr>
              <a:t>and</a:t>
            </a:r>
            <a:r>
              <a:rPr lang="en-US" dirty="0"/>
              <a:t> </a:t>
            </a:r>
            <a:r>
              <a:rPr lang="en-US" b="1" dirty="0"/>
              <a:t>3</a:t>
            </a:r>
          </a:p>
          <a:p>
            <a:pPr lvl="1"/>
            <a:r>
              <a:rPr lang="en-US" dirty="0"/>
              <a:t>This means we must use </a:t>
            </a:r>
            <a:r>
              <a:rPr lang="en-US" dirty="0">
                <a:solidFill>
                  <a:schemeClr val="accent2"/>
                </a:solidFill>
              </a:rPr>
              <a:t>logical operators</a:t>
            </a:r>
          </a:p>
          <a:p>
            <a:pPr marL="274320" lvl="1" indent="0" algn="l">
              <a:buNone/>
            </a:pPr>
            <a:r>
              <a:rPr lang="en-US" dirty="0"/>
              <a:t>	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if </a:t>
            </a:r>
            <a:r>
              <a:rPr lang="en-US" b="1" dirty="0">
                <a:solidFill>
                  <a:srgbClr val="0070C0"/>
                </a:solidFill>
                <a:highlight>
                  <a:srgbClr val="F3FFE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r>
              <a:rPr lang="en-US" b="1" dirty="0">
                <a:highlight>
                  <a:srgbClr val="F3FFE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>
                <a:solidFill>
                  <a:srgbClr val="C00000"/>
                </a:solidFill>
                <a:highlight>
                  <a:srgbClr val="F3FFE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b="1" dirty="0">
                <a:highlight>
                  <a:srgbClr val="F3FFE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2 </a:t>
            </a:r>
            <a:r>
              <a:rPr lang="en-US" b="1" dirty="0">
                <a:solidFill>
                  <a:srgbClr val="C00000"/>
                </a:solidFill>
                <a:highlight>
                  <a:srgbClr val="F3FFE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==</a:t>
            </a:r>
            <a:r>
              <a:rPr lang="en-US" b="1" dirty="0">
                <a:highlight>
                  <a:srgbClr val="F3FFE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0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and </a:t>
            </a:r>
            <a:r>
              <a:rPr lang="en-US" b="1" dirty="0">
                <a:solidFill>
                  <a:srgbClr val="0070C0"/>
                </a:solidFill>
                <a:highlight>
                  <a:srgbClr val="F3FFE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r>
              <a:rPr lang="en-US" b="1" dirty="0">
                <a:highlight>
                  <a:srgbClr val="F3FFE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>
                <a:solidFill>
                  <a:srgbClr val="C00000"/>
                </a:solidFill>
                <a:highlight>
                  <a:srgbClr val="F3FFE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b="1" dirty="0">
                <a:highlight>
                  <a:srgbClr val="F3FFE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3 </a:t>
            </a:r>
            <a:r>
              <a:rPr lang="en-US" b="1" dirty="0">
                <a:solidFill>
                  <a:srgbClr val="C00000"/>
                </a:solidFill>
                <a:highlight>
                  <a:srgbClr val="F3FFE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==</a:t>
            </a:r>
            <a:r>
              <a:rPr lang="en-US" b="1" dirty="0">
                <a:highlight>
                  <a:srgbClr val="F3FFE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0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hlinkClick r:id="rId2" action="ppaction://hlinksldjump"/>
            <a:extLst>
              <a:ext uri="{FF2B5EF4-FFF2-40B4-BE49-F238E27FC236}">
                <a16:creationId xmlns:a16="http://schemas.microsoft.com/office/drawing/2014/main" id="{68EA3258-E9DF-430B-BF1C-E7002479FEE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09304" y="6629400"/>
            <a:ext cx="234696" cy="234696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4DC0D1-CFFB-4154-90E3-5C3CBBBAA3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Program 6</a:t>
            </a:r>
          </a:p>
        </p:txBody>
      </p:sp>
      <p:sp>
        <p:nvSpPr>
          <p:cNvPr id="7" name="Slide Number Placeholder 2">
            <a:hlinkClick r:id="rId4" action="ppaction://hlinksldjump"/>
            <a:extLst>
              <a:ext uri="{FF2B5EF4-FFF2-40B4-BE49-F238E27FC236}">
                <a16:creationId xmlns:a16="http://schemas.microsoft.com/office/drawing/2014/main" id="{2DA093C9-0302-4156-B8FC-03582C77D1FE}"/>
              </a:ext>
            </a:extLst>
          </p:cNvPr>
          <p:cNvSpPr txBox="1">
            <a:spLocks/>
          </p:cNvSpPr>
          <p:nvPr/>
        </p:nvSpPr>
        <p:spPr>
          <a:xfrm>
            <a:off x="0" y="6646272"/>
            <a:ext cx="2800350" cy="187517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5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0" dirty="0"/>
              <a:t>4.11</a:t>
            </a:r>
          </a:p>
        </p:txBody>
      </p:sp>
    </p:spTree>
    <p:extLst>
      <p:ext uri="{BB962C8B-B14F-4D97-AF65-F5344CB8AC3E}">
        <p14:creationId xmlns:p14="http://schemas.microsoft.com/office/powerpoint/2010/main" val="23698794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1C12DF-8F50-463F-BD0C-F041C90DAD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3475F9-EBE9-4D72-8BC0-EFF93A158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9C4B0-9109-4B6A-816F-B8FB191BD566}" type="slidenum">
              <a:rPr lang="en-US" smtClean="0"/>
              <a:t>11</a:t>
            </a:fld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43FEE98-D211-40C4-92FF-10801C0B3D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Selection statements </a:t>
            </a:r>
            <a:r>
              <a:rPr lang="en-US" dirty="0"/>
              <a:t>use </a:t>
            </a:r>
            <a:r>
              <a:rPr lang="en-US" dirty="0">
                <a:solidFill>
                  <a:schemeClr val="accent2"/>
                </a:solidFill>
              </a:rPr>
              <a:t>conditions</a:t>
            </a:r>
            <a:r>
              <a:rPr lang="en-US" dirty="0"/>
              <a:t> to test if something is </a:t>
            </a:r>
            <a:r>
              <a:rPr lang="en-US" dirty="0">
                <a:solidFill>
                  <a:schemeClr val="accent2"/>
                </a:solidFill>
              </a:rPr>
              <a:t>true</a:t>
            </a:r>
            <a:r>
              <a:rPr lang="en-US" dirty="0"/>
              <a:t> or </a:t>
            </a:r>
            <a:r>
              <a:rPr lang="en-US" dirty="0">
                <a:solidFill>
                  <a:schemeClr val="accent2"/>
                </a:solidFill>
              </a:rPr>
              <a:t>false</a:t>
            </a:r>
            <a:r>
              <a:rPr lang="en-US" dirty="0"/>
              <a:t>.</a:t>
            </a:r>
          </a:p>
          <a:p>
            <a:r>
              <a:rPr lang="en-US" dirty="0"/>
              <a:t>These conditions are known as </a:t>
            </a:r>
            <a:r>
              <a:rPr lang="en-US" dirty="0">
                <a:solidFill>
                  <a:schemeClr val="accent2"/>
                </a:solidFill>
              </a:rPr>
              <a:t>Boolean expressions</a:t>
            </a:r>
            <a:r>
              <a:rPr lang="en-US" dirty="0"/>
              <a:t>.</a:t>
            </a:r>
          </a:p>
          <a:p>
            <a:r>
              <a:rPr lang="en-US" dirty="0"/>
              <a:t>A </a:t>
            </a:r>
            <a:r>
              <a:rPr lang="en-US" dirty="0">
                <a:solidFill>
                  <a:schemeClr val="accent2"/>
                </a:solidFill>
              </a:rPr>
              <a:t>Boolean expression </a:t>
            </a:r>
            <a:r>
              <a:rPr lang="en-US" dirty="0"/>
              <a:t>is an expression that </a:t>
            </a:r>
            <a:r>
              <a:rPr lang="en-US" dirty="0">
                <a:solidFill>
                  <a:schemeClr val="accent2"/>
                </a:solidFill>
              </a:rPr>
              <a:t>evaluates to a Boolean value (</a:t>
            </a:r>
            <a:r>
              <a:rPr lang="en-US" dirty="0">
                <a:solidFill>
                  <a:srgbClr val="0033CC"/>
                </a:solidFill>
              </a:rPr>
              <a:t>True</a:t>
            </a:r>
            <a:r>
              <a:rPr lang="en-US" dirty="0">
                <a:solidFill>
                  <a:schemeClr val="accent2"/>
                </a:solidFill>
              </a:rPr>
              <a:t> or </a:t>
            </a:r>
            <a:r>
              <a:rPr lang="en-US" dirty="0">
                <a:solidFill>
                  <a:srgbClr val="0033CC"/>
                </a:solidFill>
              </a:rPr>
              <a:t>False</a:t>
            </a:r>
            <a:r>
              <a:rPr lang="en-US" dirty="0">
                <a:solidFill>
                  <a:schemeClr val="accent2"/>
                </a:solidFill>
              </a:rPr>
              <a:t>)</a:t>
            </a:r>
            <a:r>
              <a:rPr lang="en-US" dirty="0"/>
              <a:t>.</a:t>
            </a:r>
          </a:p>
          <a:p>
            <a:r>
              <a:rPr lang="en-US" dirty="0"/>
              <a:t>This chapter introduces </a:t>
            </a:r>
            <a:r>
              <a:rPr lang="en-US" dirty="0">
                <a:solidFill>
                  <a:schemeClr val="accent2"/>
                </a:solidFill>
              </a:rPr>
              <a:t>Boolean types</a:t>
            </a:r>
            <a:r>
              <a:rPr lang="en-US" dirty="0"/>
              <a:t>, </a:t>
            </a:r>
            <a:r>
              <a:rPr lang="en-US" dirty="0">
                <a:solidFill>
                  <a:schemeClr val="accent2"/>
                </a:solidFill>
              </a:rPr>
              <a:t>values</a:t>
            </a:r>
            <a:r>
              <a:rPr lang="en-US" dirty="0"/>
              <a:t>, </a:t>
            </a:r>
            <a:r>
              <a:rPr lang="en-US" dirty="0">
                <a:solidFill>
                  <a:schemeClr val="accent2"/>
                </a:solidFill>
              </a:rPr>
              <a:t>comparison operators</a:t>
            </a:r>
            <a:r>
              <a:rPr lang="en-US" dirty="0"/>
              <a:t>, and </a:t>
            </a:r>
            <a:r>
              <a:rPr lang="en-US" dirty="0">
                <a:solidFill>
                  <a:schemeClr val="accent2"/>
                </a:solidFill>
              </a:rPr>
              <a:t>expressions</a:t>
            </a:r>
            <a:r>
              <a:rPr lang="en-US" dirty="0"/>
              <a:t>.</a:t>
            </a:r>
          </a:p>
        </p:txBody>
      </p:sp>
      <p:pic>
        <p:nvPicPr>
          <p:cNvPr id="6" name="Picture 5">
            <a:hlinkClick r:id="rId2" action="ppaction://hlinksldjump"/>
            <a:extLst>
              <a:ext uri="{FF2B5EF4-FFF2-40B4-BE49-F238E27FC236}">
                <a16:creationId xmlns:a16="http://schemas.microsoft.com/office/drawing/2014/main" id="{55295CFF-BA33-4113-984C-50E00B8CBD6E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09304" y="6629400"/>
            <a:ext cx="234696" cy="234696"/>
          </a:xfrm>
          <a:prstGeom prst="rect">
            <a:avLst/>
          </a:prstGeom>
        </p:spPr>
      </p:pic>
      <p:sp>
        <p:nvSpPr>
          <p:cNvPr id="7" name="Slide Number Placeholder 2">
            <a:hlinkClick r:id="rId4" action="ppaction://hlinksldjump"/>
            <a:extLst>
              <a:ext uri="{FF2B5EF4-FFF2-40B4-BE49-F238E27FC236}">
                <a16:creationId xmlns:a16="http://schemas.microsoft.com/office/drawing/2014/main" id="{D67BB4AF-1AF3-4184-9AF6-8FBDDE97C950}"/>
              </a:ext>
            </a:extLst>
          </p:cNvPr>
          <p:cNvSpPr txBox="1">
            <a:spLocks/>
          </p:cNvSpPr>
          <p:nvPr/>
        </p:nvSpPr>
        <p:spPr>
          <a:xfrm>
            <a:off x="0" y="6646272"/>
            <a:ext cx="2800350" cy="187517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5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0" dirty="0"/>
              <a:t>4.1</a:t>
            </a:r>
          </a:p>
        </p:txBody>
      </p:sp>
    </p:spTree>
    <p:extLst>
      <p:ext uri="{BB962C8B-B14F-4D97-AF65-F5344CB8AC3E}">
        <p14:creationId xmlns:p14="http://schemas.microsoft.com/office/powerpoint/2010/main" val="1449117827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FA2BAA-9E0E-47F9-9CB5-4E09EB2FCC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 Boolean Operators</a:t>
            </a:r>
            <a:br>
              <a:rPr lang="en-US" dirty="0"/>
            </a:br>
            <a:r>
              <a:rPr lang="en-US" dirty="0">
                <a:solidFill>
                  <a:schemeClr val="accent3"/>
                </a:solidFill>
              </a:rPr>
              <a:t>Phase 1: Problem-solving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ED9CE3-1572-42F7-B71C-9883D33BF8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9C4B0-9109-4B6A-816F-B8FB191BD566}" type="slidenum">
              <a:rPr lang="en-US" smtClean="0"/>
              <a:t>110</a:t>
            </a:fld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1C2145C-B66C-4A89-A2A7-D15DEDA882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91440" indent="0">
              <a:buNone/>
            </a:pPr>
            <a:r>
              <a:rPr lang="en-US" sz="2800" dirty="0">
                <a:solidFill>
                  <a:schemeClr val="accent2"/>
                </a:solidFill>
              </a:rPr>
              <a:t>Design your algorithm:</a:t>
            </a:r>
            <a:endParaRPr lang="en-US" sz="2800" dirty="0"/>
          </a:p>
          <a:p>
            <a:pPr marL="457200" indent="-365760">
              <a:buFont typeface="+mj-lt"/>
              <a:buAutoNum type="arabicPeriod"/>
            </a:pPr>
            <a:r>
              <a:rPr lang="en-US" dirty="0"/>
              <a:t>Ask the user to enter the </a:t>
            </a:r>
            <a:r>
              <a:rPr lang="en-US" dirty="0">
                <a:solidFill>
                  <a:srgbClr val="0070C0"/>
                </a:solidFill>
              </a:rPr>
              <a:t>number</a:t>
            </a:r>
          </a:p>
          <a:p>
            <a:pPr marL="457200" indent="-365760">
              <a:buFont typeface="+mj-lt"/>
              <a:buAutoNum type="arabicPeriod"/>
            </a:pPr>
            <a:r>
              <a:rPr lang="en-US" dirty="0"/>
              <a:t>If </a:t>
            </a:r>
            <a:r>
              <a:rPr lang="en-US" dirty="0">
                <a:highlight>
                  <a:srgbClr val="F3FFEF"/>
                </a:highlight>
              </a:rPr>
              <a:t>(</a:t>
            </a:r>
            <a:r>
              <a:rPr lang="en-US" dirty="0">
                <a:solidFill>
                  <a:srgbClr val="0070C0"/>
                </a:solidFill>
                <a:highlight>
                  <a:srgbClr val="F3FFEF"/>
                </a:highlight>
              </a:rPr>
              <a:t>number</a:t>
            </a:r>
            <a:r>
              <a:rPr lang="en-US" dirty="0">
                <a:highlight>
                  <a:srgbClr val="F3FFEF"/>
                </a:highlight>
              </a:rPr>
              <a:t> % 2 == 0)</a:t>
            </a:r>
            <a:r>
              <a:rPr lang="en-US" dirty="0"/>
              <a:t> </a:t>
            </a:r>
            <a:r>
              <a:rPr lang="en-US" b="1" dirty="0"/>
              <a:t>and</a:t>
            </a:r>
            <a:r>
              <a:rPr lang="en-US" dirty="0"/>
              <a:t> </a:t>
            </a:r>
            <a:r>
              <a:rPr lang="en-US" dirty="0">
                <a:highlight>
                  <a:srgbClr val="F3FFEF"/>
                </a:highlight>
              </a:rPr>
              <a:t>(</a:t>
            </a:r>
            <a:r>
              <a:rPr lang="en-US" dirty="0">
                <a:solidFill>
                  <a:srgbClr val="0070C0"/>
                </a:solidFill>
                <a:highlight>
                  <a:srgbClr val="F3FFEF"/>
                </a:highlight>
              </a:rPr>
              <a:t>number</a:t>
            </a:r>
            <a:r>
              <a:rPr lang="en-US" dirty="0">
                <a:highlight>
                  <a:srgbClr val="F3FFEF"/>
                </a:highlight>
              </a:rPr>
              <a:t> % 3 == 0)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Print: </a:t>
            </a:r>
            <a:r>
              <a:rPr lang="en-US" dirty="0">
                <a:solidFill>
                  <a:srgbClr val="0070C0"/>
                </a:solidFill>
                <a:highlight>
                  <a:srgbClr val="D9ECFF"/>
                </a:highlight>
              </a:rPr>
              <a:t>number </a:t>
            </a:r>
            <a:r>
              <a:rPr lang="en-US" dirty="0">
                <a:highlight>
                  <a:srgbClr val="D9ECFF"/>
                </a:highlight>
              </a:rPr>
              <a:t>is divisible by 2 and 3</a:t>
            </a:r>
          </a:p>
          <a:p>
            <a:pPr marL="457200" indent="-365760">
              <a:buFont typeface="+mj-lt"/>
              <a:buAutoNum type="arabicPeriod"/>
            </a:pPr>
            <a:r>
              <a:rPr lang="en-US" dirty="0"/>
              <a:t>If </a:t>
            </a:r>
            <a:r>
              <a:rPr lang="en-US" dirty="0">
                <a:highlight>
                  <a:srgbClr val="F3FFEF"/>
                </a:highlight>
              </a:rPr>
              <a:t>(</a:t>
            </a:r>
            <a:r>
              <a:rPr lang="en-US" dirty="0">
                <a:solidFill>
                  <a:srgbClr val="0070C0"/>
                </a:solidFill>
                <a:highlight>
                  <a:srgbClr val="F3FFEF"/>
                </a:highlight>
              </a:rPr>
              <a:t>number</a:t>
            </a:r>
            <a:r>
              <a:rPr lang="en-US" dirty="0">
                <a:highlight>
                  <a:srgbClr val="F3FFEF"/>
                </a:highlight>
              </a:rPr>
              <a:t> % 2 == 0)</a:t>
            </a:r>
            <a:r>
              <a:rPr lang="en-US" dirty="0"/>
              <a:t> </a:t>
            </a:r>
            <a:r>
              <a:rPr lang="en-US" b="1" dirty="0"/>
              <a:t>or</a:t>
            </a:r>
            <a:r>
              <a:rPr lang="en-US" dirty="0"/>
              <a:t> </a:t>
            </a:r>
            <a:r>
              <a:rPr lang="en-US" dirty="0">
                <a:highlight>
                  <a:srgbClr val="F3FFEF"/>
                </a:highlight>
              </a:rPr>
              <a:t>(</a:t>
            </a:r>
            <a:r>
              <a:rPr lang="en-US" dirty="0">
                <a:solidFill>
                  <a:srgbClr val="0070C0"/>
                </a:solidFill>
                <a:highlight>
                  <a:srgbClr val="F3FFEF"/>
                </a:highlight>
              </a:rPr>
              <a:t>number</a:t>
            </a:r>
            <a:r>
              <a:rPr lang="en-US" dirty="0">
                <a:highlight>
                  <a:srgbClr val="F3FFEF"/>
                </a:highlight>
              </a:rPr>
              <a:t> % 3 == 0)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Print: </a:t>
            </a:r>
            <a:r>
              <a:rPr lang="en-US" dirty="0">
                <a:solidFill>
                  <a:srgbClr val="0070C0"/>
                </a:solidFill>
                <a:highlight>
                  <a:srgbClr val="D9ECFF"/>
                </a:highlight>
              </a:rPr>
              <a:t>number </a:t>
            </a:r>
            <a:r>
              <a:rPr lang="en-US" dirty="0">
                <a:highlight>
                  <a:srgbClr val="D9ECFF"/>
                </a:highlight>
              </a:rPr>
              <a:t>is divisible by 2 or 3</a:t>
            </a:r>
          </a:p>
          <a:p>
            <a:pPr marL="457200" indent="-365760" algn="l">
              <a:buFont typeface="+mj-lt"/>
              <a:buAutoNum type="arabicPeriod"/>
            </a:pPr>
            <a:r>
              <a:rPr lang="en-US" dirty="0"/>
              <a:t>If </a:t>
            </a:r>
            <a:r>
              <a:rPr lang="en-US" dirty="0">
                <a:highlight>
                  <a:srgbClr val="F3FFEF"/>
                </a:highlight>
              </a:rPr>
              <a:t>( </a:t>
            </a:r>
            <a:r>
              <a:rPr lang="en-US" dirty="0">
                <a:solidFill>
                  <a:srgbClr val="C00000"/>
                </a:solidFill>
                <a:highlight>
                  <a:srgbClr val="F3FFEF"/>
                </a:highlight>
              </a:rPr>
              <a:t>(</a:t>
            </a:r>
            <a:r>
              <a:rPr lang="en-US" dirty="0">
                <a:solidFill>
                  <a:srgbClr val="0070C0"/>
                </a:solidFill>
                <a:highlight>
                  <a:srgbClr val="F3FFEF"/>
                </a:highlight>
              </a:rPr>
              <a:t>number</a:t>
            </a:r>
            <a:r>
              <a:rPr lang="en-US" dirty="0">
                <a:highlight>
                  <a:srgbClr val="F3FFEF"/>
                </a:highlight>
              </a:rPr>
              <a:t> % 2 == 0</a:t>
            </a:r>
            <a:r>
              <a:rPr lang="en-US" dirty="0">
                <a:solidFill>
                  <a:srgbClr val="C00000"/>
                </a:solidFill>
                <a:highlight>
                  <a:srgbClr val="F3FFEF"/>
                </a:highlight>
              </a:rPr>
              <a:t>)</a:t>
            </a:r>
            <a:r>
              <a:rPr lang="en-US" dirty="0">
                <a:highlight>
                  <a:srgbClr val="F3FFEF"/>
                </a:highlight>
              </a:rPr>
              <a:t> </a:t>
            </a:r>
            <a:r>
              <a:rPr lang="en-US" b="1" dirty="0">
                <a:highlight>
                  <a:srgbClr val="F3FFEF"/>
                </a:highlight>
              </a:rPr>
              <a:t>or</a:t>
            </a:r>
            <a:r>
              <a:rPr lang="en-US" dirty="0">
                <a:highlight>
                  <a:srgbClr val="F3FFEF"/>
                </a:highlight>
              </a:rPr>
              <a:t> </a:t>
            </a:r>
            <a:r>
              <a:rPr lang="en-US" dirty="0">
                <a:solidFill>
                  <a:srgbClr val="C00000"/>
                </a:solidFill>
                <a:highlight>
                  <a:srgbClr val="F3FFEF"/>
                </a:highlight>
              </a:rPr>
              <a:t>(</a:t>
            </a:r>
            <a:r>
              <a:rPr lang="en-US" dirty="0">
                <a:solidFill>
                  <a:srgbClr val="0070C0"/>
                </a:solidFill>
                <a:highlight>
                  <a:srgbClr val="F3FFEF"/>
                </a:highlight>
              </a:rPr>
              <a:t>number</a:t>
            </a:r>
            <a:r>
              <a:rPr lang="en-US" dirty="0">
                <a:highlight>
                  <a:srgbClr val="F3FFEF"/>
                </a:highlight>
              </a:rPr>
              <a:t> % 3 == 0</a:t>
            </a:r>
            <a:r>
              <a:rPr lang="en-US" dirty="0">
                <a:solidFill>
                  <a:srgbClr val="C00000"/>
                </a:solidFill>
                <a:highlight>
                  <a:srgbClr val="F3FFEF"/>
                </a:highlight>
              </a:rPr>
              <a:t>)</a:t>
            </a:r>
            <a:r>
              <a:rPr lang="en-US" dirty="0">
                <a:highlight>
                  <a:srgbClr val="F3FFEF"/>
                </a:highlight>
              </a:rPr>
              <a:t> ) </a:t>
            </a:r>
            <a:br>
              <a:rPr lang="en-US" dirty="0">
                <a:highlight>
                  <a:srgbClr val="F3FFEF"/>
                </a:highlight>
              </a:rPr>
            </a:br>
            <a:r>
              <a:rPr lang="en-US" b="1" dirty="0"/>
              <a:t>and</a:t>
            </a:r>
            <a:r>
              <a:rPr lang="en-US" dirty="0"/>
              <a:t> </a:t>
            </a:r>
            <a:r>
              <a:rPr lang="en-US" dirty="0">
                <a:highlight>
                  <a:srgbClr val="F3FFEF"/>
                </a:highlight>
              </a:rPr>
              <a:t>(</a:t>
            </a:r>
            <a:r>
              <a:rPr lang="en-US" b="1" dirty="0">
                <a:highlight>
                  <a:srgbClr val="F3FFEF"/>
                </a:highlight>
              </a:rPr>
              <a:t>not</a:t>
            </a:r>
            <a:r>
              <a:rPr lang="en-US" dirty="0">
                <a:highlight>
                  <a:srgbClr val="F3FFEF"/>
                </a:highlight>
              </a:rPr>
              <a:t> </a:t>
            </a:r>
            <a:r>
              <a:rPr lang="en-US" dirty="0">
                <a:solidFill>
                  <a:srgbClr val="CC6600"/>
                </a:solidFill>
                <a:highlight>
                  <a:srgbClr val="F3FFEF"/>
                </a:highlight>
              </a:rPr>
              <a:t>(</a:t>
            </a:r>
            <a:r>
              <a:rPr lang="en-US" dirty="0">
                <a:solidFill>
                  <a:srgbClr val="7030A0"/>
                </a:solidFill>
                <a:highlight>
                  <a:srgbClr val="F3FFEF"/>
                </a:highlight>
              </a:rPr>
              <a:t> </a:t>
            </a:r>
            <a:r>
              <a:rPr lang="en-US" dirty="0">
                <a:solidFill>
                  <a:srgbClr val="C00000"/>
                </a:solidFill>
                <a:highlight>
                  <a:srgbClr val="F3FFEF"/>
                </a:highlight>
              </a:rPr>
              <a:t>(</a:t>
            </a:r>
            <a:r>
              <a:rPr lang="en-US" dirty="0">
                <a:solidFill>
                  <a:srgbClr val="0070C0"/>
                </a:solidFill>
                <a:highlight>
                  <a:srgbClr val="F3FFEF"/>
                </a:highlight>
              </a:rPr>
              <a:t>number</a:t>
            </a:r>
            <a:r>
              <a:rPr lang="en-US" dirty="0">
                <a:highlight>
                  <a:srgbClr val="F3FFEF"/>
                </a:highlight>
              </a:rPr>
              <a:t> % 2 == 0</a:t>
            </a:r>
            <a:r>
              <a:rPr lang="en-US" dirty="0">
                <a:solidFill>
                  <a:srgbClr val="C00000"/>
                </a:solidFill>
                <a:highlight>
                  <a:srgbClr val="F3FFEF"/>
                </a:highlight>
              </a:rPr>
              <a:t>)</a:t>
            </a:r>
            <a:r>
              <a:rPr lang="en-US" dirty="0">
                <a:highlight>
                  <a:srgbClr val="F3FFEF"/>
                </a:highlight>
              </a:rPr>
              <a:t> </a:t>
            </a:r>
            <a:r>
              <a:rPr lang="en-US" b="1" dirty="0">
                <a:highlight>
                  <a:srgbClr val="F3FFEF"/>
                </a:highlight>
              </a:rPr>
              <a:t>and</a:t>
            </a:r>
            <a:r>
              <a:rPr lang="en-US" dirty="0">
                <a:highlight>
                  <a:srgbClr val="F3FFEF"/>
                </a:highlight>
              </a:rPr>
              <a:t> </a:t>
            </a:r>
            <a:r>
              <a:rPr lang="en-US" dirty="0">
                <a:solidFill>
                  <a:srgbClr val="C00000"/>
                </a:solidFill>
                <a:highlight>
                  <a:srgbClr val="F3FFEF"/>
                </a:highlight>
              </a:rPr>
              <a:t>(</a:t>
            </a:r>
            <a:r>
              <a:rPr lang="en-US" dirty="0">
                <a:solidFill>
                  <a:srgbClr val="0070C0"/>
                </a:solidFill>
                <a:highlight>
                  <a:srgbClr val="F3FFEF"/>
                </a:highlight>
              </a:rPr>
              <a:t>number</a:t>
            </a:r>
            <a:r>
              <a:rPr lang="en-US" dirty="0">
                <a:highlight>
                  <a:srgbClr val="F3FFEF"/>
                </a:highlight>
              </a:rPr>
              <a:t> % 3 == 0</a:t>
            </a:r>
            <a:r>
              <a:rPr lang="en-US" dirty="0">
                <a:solidFill>
                  <a:srgbClr val="C00000"/>
                </a:solidFill>
                <a:highlight>
                  <a:srgbClr val="F3FFEF"/>
                </a:highlight>
              </a:rPr>
              <a:t>)</a:t>
            </a:r>
            <a:r>
              <a:rPr lang="en-US" dirty="0">
                <a:highlight>
                  <a:srgbClr val="F3FFEF"/>
                </a:highlight>
              </a:rPr>
              <a:t> </a:t>
            </a:r>
            <a:r>
              <a:rPr lang="en-US" dirty="0">
                <a:solidFill>
                  <a:srgbClr val="CC6600"/>
                </a:solidFill>
                <a:highlight>
                  <a:srgbClr val="F3FFEF"/>
                </a:highlight>
              </a:rPr>
              <a:t>)</a:t>
            </a:r>
            <a:r>
              <a:rPr lang="en-US" dirty="0">
                <a:highlight>
                  <a:srgbClr val="F3FFEF"/>
                </a:highlight>
              </a:rPr>
              <a:t> )</a:t>
            </a:r>
            <a:endParaRPr lang="en-US" dirty="0">
              <a:solidFill>
                <a:srgbClr val="7030A0"/>
              </a:solidFill>
              <a:highlight>
                <a:srgbClr val="F3FFEF"/>
              </a:highlight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Print: </a:t>
            </a:r>
            <a:r>
              <a:rPr lang="en-US" dirty="0">
                <a:solidFill>
                  <a:srgbClr val="0070C0"/>
                </a:solidFill>
                <a:highlight>
                  <a:srgbClr val="D9ECFF"/>
                </a:highlight>
              </a:rPr>
              <a:t>number </a:t>
            </a:r>
            <a:r>
              <a:rPr lang="en-US" dirty="0">
                <a:highlight>
                  <a:srgbClr val="D9ECFF"/>
                </a:highlight>
              </a:rPr>
              <a:t>is divisible by 2 or 3, but not both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dirty="0"/>
          </a:p>
          <a:p>
            <a:pPr marL="605790" indent="-514350">
              <a:buFont typeface="+mj-lt"/>
              <a:buAutoNum type="arabicPeriod"/>
            </a:pPr>
            <a:endParaRPr lang="en-US" dirty="0"/>
          </a:p>
        </p:txBody>
      </p:sp>
      <p:pic>
        <p:nvPicPr>
          <p:cNvPr id="6" name="Picture 5">
            <a:hlinkClick r:id="rId2" action="ppaction://hlinksldjump"/>
            <a:extLst>
              <a:ext uri="{FF2B5EF4-FFF2-40B4-BE49-F238E27FC236}">
                <a16:creationId xmlns:a16="http://schemas.microsoft.com/office/drawing/2014/main" id="{032E752E-59D3-4257-B0D7-A777FCBD6D73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09304" y="6629400"/>
            <a:ext cx="234696" cy="234696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5963B99-3F39-4026-8CE5-4692FD4063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Program 6</a:t>
            </a:r>
          </a:p>
        </p:txBody>
      </p:sp>
      <p:sp>
        <p:nvSpPr>
          <p:cNvPr id="7" name="Slide Number Placeholder 2">
            <a:hlinkClick r:id="rId4" action="ppaction://hlinksldjump"/>
            <a:extLst>
              <a:ext uri="{FF2B5EF4-FFF2-40B4-BE49-F238E27FC236}">
                <a16:creationId xmlns:a16="http://schemas.microsoft.com/office/drawing/2014/main" id="{CDF5F7C3-AAB2-4EFB-ADBA-27283C1638B2}"/>
              </a:ext>
            </a:extLst>
          </p:cNvPr>
          <p:cNvSpPr txBox="1">
            <a:spLocks/>
          </p:cNvSpPr>
          <p:nvPr/>
        </p:nvSpPr>
        <p:spPr>
          <a:xfrm>
            <a:off x="0" y="6646272"/>
            <a:ext cx="2800350" cy="187517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5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0" dirty="0"/>
              <a:t>4.11</a:t>
            </a:r>
          </a:p>
        </p:txBody>
      </p:sp>
    </p:spTree>
    <p:extLst>
      <p:ext uri="{BB962C8B-B14F-4D97-AF65-F5344CB8AC3E}">
        <p14:creationId xmlns:p14="http://schemas.microsoft.com/office/powerpoint/2010/main" val="3969705146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189448-CB92-4953-BF9E-8452812B5F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 Boolean Operators</a:t>
            </a:r>
            <a:br>
              <a:rPr lang="en-US" dirty="0"/>
            </a:br>
            <a:r>
              <a:rPr lang="en-US" dirty="0">
                <a:solidFill>
                  <a:schemeClr val="accent3"/>
                </a:solidFill>
              </a:rPr>
              <a:t>Phase 2: Implementation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49BCB4-E349-409D-BEEF-9EFAD503A6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9C4B0-9109-4B6A-816F-B8FB191BD566}" type="slidenum">
              <a:rPr lang="en-US" smtClean="0"/>
              <a:t>111</a:t>
            </a:fld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E826072-5C23-46DA-9926-CED9ABD02CFF}"/>
              </a:ext>
            </a:extLst>
          </p:cNvPr>
          <p:cNvGrpSpPr/>
          <p:nvPr/>
        </p:nvGrpSpPr>
        <p:grpSpPr>
          <a:xfrm>
            <a:off x="146302" y="1384549"/>
            <a:ext cx="8851394" cy="3356128"/>
            <a:chOff x="160236" y="2805454"/>
            <a:chExt cx="8851394" cy="2822151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10B8D1C-BC00-474C-8D2F-D8D40D02D00A}"/>
                </a:ext>
              </a:extLst>
            </p:cNvPr>
            <p:cNvSpPr txBox="1"/>
            <p:nvPr/>
          </p:nvSpPr>
          <p:spPr>
            <a:xfrm>
              <a:off x="160236" y="2805454"/>
              <a:ext cx="2703429" cy="23292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accent3">
                      <a:lumMod val="50000"/>
                    </a:schemeClr>
                  </a:solidFill>
                </a:rPr>
                <a:t>LISTING 4.8 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TestBooleanOperators.py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03AC8B9-2C0E-4A20-8BF2-71C143067C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8738" y="3030453"/>
              <a:ext cx="8402892" cy="259715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lvl="0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600" dirty="0">
                  <a:solidFill>
                    <a:srgbClr val="80808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# Receive an input</a:t>
              </a:r>
            </a:p>
            <a:p>
              <a:pPr lvl="0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60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number = </a:t>
              </a:r>
              <a:r>
                <a:rPr lang="en-US" altLang="en-US" sz="1600" dirty="0">
                  <a:solidFill>
                    <a:srgbClr val="00008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eval</a:t>
              </a:r>
              <a:r>
                <a:rPr lang="en-US" altLang="en-US" sz="160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(</a:t>
              </a:r>
              <a:r>
                <a:rPr lang="en-US" altLang="en-US" sz="1600" dirty="0">
                  <a:solidFill>
                    <a:srgbClr val="00008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input</a:t>
              </a:r>
              <a:r>
                <a:rPr lang="en-US" altLang="en-US" sz="160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(</a:t>
              </a:r>
              <a:r>
                <a:rPr lang="en-US" altLang="en-US" sz="1600" dirty="0">
                  <a:solidFill>
                    <a:srgbClr val="00808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"Enter an integer: "</a:t>
              </a:r>
              <a:r>
                <a:rPr lang="en-US" altLang="en-US" sz="160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))</a:t>
              </a:r>
            </a:p>
            <a:p>
              <a:pPr lvl="0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pPr lvl="0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600" dirty="0">
                  <a:solidFill>
                    <a:srgbClr val="00008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if </a:t>
              </a:r>
              <a:r>
                <a:rPr lang="en-US" altLang="en-US" sz="160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number % </a:t>
              </a:r>
              <a:r>
                <a:rPr lang="en-US" altLang="en-US" sz="1600" dirty="0">
                  <a:solidFill>
                    <a:srgbClr val="0000FF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2 </a:t>
              </a:r>
              <a:r>
                <a:rPr lang="en-US" altLang="en-US" sz="160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== </a:t>
              </a:r>
              <a:r>
                <a:rPr lang="en-US" altLang="en-US" sz="1600" dirty="0">
                  <a:solidFill>
                    <a:srgbClr val="0000FF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0 </a:t>
              </a:r>
              <a:r>
                <a:rPr lang="en-US" altLang="en-US" sz="1600" dirty="0">
                  <a:solidFill>
                    <a:srgbClr val="00008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and </a:t>
              </a:r>
              <a:r>
                <a:rPr lang="en-US" altLang="en-US" sz="160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number % </a:t>
              </a:r>
              <a:r>
                <a:rPr lang="en-US" altLang="en-US" sz="1600" dirty="0">
                  <a:solidFill>
                    <a:srgbClr val="0000FF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3 </a:t>
              </a:r>
              <a:r>
                <a:rPr lang="en-US" altLang="en-US" sz="160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== </a:t>
              </a:r>
              <a:r>
                <a:rPr lang="en-US" altLang="en-US" sz="1600" dirty="0">
                  <a:solidFill>
                    <a:srgbClr val="0000FF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0</a:t>
              </a:r>
              <a:r>
                <a:rPr lang="en-US" altLang="en-US" sz="160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:</a:t>
              </a:r>
            </a:p>
            <a:p>
              <a:pPr lvl="0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60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   </a:t>
              </a:r>
              <a:r>
                <a:rPr lang="en-US" altLang="en-US" sz="1600" dirty="0">
                  <a:solidFill>
                    <a:srgbClr val="00008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print</a:t>
              </a:r>
              <a:r>
                <a:rPr lang="en-US" altLang="en-US" sz="160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(number, </a:t>
              </a:r>
              <a:r>
                <a:rPr lang="en-US" altLang="en-US" sz="1600" dirty="0">
                  <a:solidFill>
                    <a:srgbClr val="00808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"is divisible by 2 and 3"</a:t>
              </a:r>
              <a:r>
                <a:rPr lang="en-US" altLang="en-US" sz="160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)</a:t>
              </a:r>
            </a:p>
            <a:p>
              <a:pPr lvl="0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pPr lvl="0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600" dirty="0">
                  <a:solidFill>
                    <a:srgbClr val="00008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if </a:t>
              </a:r>
              <a:r>
                <a:rPr lang="en-US" altLang="en-US" sz="160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number % </a:t>
              </a:r>
              <a:r>
                <a:rPr lang="en-US" altLang="en-US" sz="1600" dirty="0">
                  <a:solidFill>
                    <a:srgbClr val="0000FF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2 </a:t>
              </a:r>
              <a:r>
                <a:rPr lang="en-US" altLang="en-US" sz="160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== </a:t>
              </a:r>
              <a:r>
                <a:rPr lang="en-US" altLang="en-US" sz="1600" dirty="0">
                  <a:solidFill>
                    <a:srgbClr val="0000FF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0 </a:t>
              </a:r>
              <a:r>
                <a:rPr lang="en-US" altLang="en-US" sz="1600" dirty="0">
                  <a:solidFill>
                    <a:srgbClr val="00008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or </a:t>
              </a:r>
              <a:r>
                <a:rPr lang="en-US" altLang="en-US" sz="160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number % </a:t>
              </a:r>
              <a:r>
                <a:rPr lang="en-US" altLang="en-US" sz="1600" dirty="0">
                  <a:solidFill>
                    <a:srgbClr val="0000FF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3 </a:t>
              </a:r>
              <a:r>
                <a:rPr lang="en-US" altLang="en-US" sz="160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== </a:t>
              </a:r>
              <a:r>
                <a:rPr lang="en-US" altLang="en-US" sz="1600" dirty="0">
                  <a:solidFill>
                    <a:srgbClr val="0000FF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0</a:t>
              </a:r>
              <a:r>
                <a:rPr lang="en-US" altLang="en-US" sz="160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:</a:t>
              </a:r>
            </a:p>
            <a:p>
              <a:pPr lvl="0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60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   </a:t>
              </a:r>
              <a:r>
                <a:rPr lang="en-US" altLang="en-US" sz="1600" dirty="0">
                  <a:solidFill>
                    <a:srgbClr val="00008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print</a:t>
              </a:r>
              <a:r>
                <a:rPr lang="en-US" altLang="en-US" sz="160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(number, </a:t>
              </a:r>
              <a:r>
                <a:rPr lang="en-US" altLang="en-US" sz="1600" dirty="0">
                  <a:solidFill>
                    <a:srgbClr val="00808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"is divisible by 2 or 3"</a:t>
              </a:r>
              <a:r>
                <a:rPr lang="en-US" altLang="en-US" sz="160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)</a:t>
              </a:r>
            </a:p>
            <a:p>
              <a:pPr lvl="0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pPr lvl="0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600" dirty="0">
                  <a:solidFill>
                    <a:srgbClr val="00008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if </a:t>
              </a:r>
              <a:r>
                <a:rPr lang="en-US" altLang="en-US" sz="160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(number % </a:t>
              </a:r>
              <a:r>
                <a:rPr lang="en-US" altLang="en-US" sz="1600" dirty="0">
                  <a:solidFill>
                    <a:srgbClr val="0000FF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2 </a:t>
              </a:r>
              <a:r>
                <a:rPr lang="en-US" altLang="en-US" sz="160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== </a:t>
              </a:r>
              <a:r>
                <a:rPr lang="en-US" altLang="en-US" sz="1600" dirty="0">
                  <a:solidFill>
                    <a:srgbClr val="0000FF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0 </a:t>
              </a:r>
              <a:r>
                <a:rPr lang="en-US" altLang="en-US" sz="1600" dirty="0">
                  <a:solidFill>
                    <a:srgbClr val="00008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or </a:t>
              </a:r>
              <a:r>
                <a:rPr lang="en-US" altLang="en-US" sz="160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number % </a:t>
              </a:r>
              <a:r>
                <a:rPr lang="en-US" altLang="en-US" sz="1600" dirty="0">
                  <a:solidFill>
                    <a:srgbClr val="0000FF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3 </a:t>
              </a:r>
              <a:r>
                <a:rPr lang="en-US" altLang="en-US" sz="160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== </a:t>
              </a:r>
              <a:r>
                <a:rPr lang="en-US" altLang="en-US" sz="1600" dirty="0">
                  <a:solidFill>
                    <a:srgbClr val="0000FF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0</a:t>
              </a:r>
              <a:r>
                <a:rPr lang="en-US" altLang="en-US" sz="160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) </a:t>
              </a:r>
              <a:r>
                <a:rPr lang="en-US" altLang="en-US" sz="1600" dirty="0">
                  <a:solidFill>
                    <a:srgbClr val="00008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and </a:t>
              </a:r>
              <a:r>
                <a:rPr lang="en-US" altLang="en-US" sz="160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\</a:t>
              </a:r>
            </a:p>
            <a:p>
              <a:pPr lvl="0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60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      </a:t>
              </a:r>
              <a:r>
                <a:rPr lang="en-US" altLang="en-US" sz="1600" dirty="0">
                  <a:solidFill>
                    <a:srgbClr val="00008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not </a:t>
              </a:r>
              <a:r>
                <a:rPr lang="en-US" altLang="en-US" sz="160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(number % </a:t>
              </a:r>
              <a:r>
                <a:rPr lang="en-US" altLang="en-US" sz="1600" dirty="0">
                  <a:solidFill>
                    <a:srgbClr val="0000FF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2 </a:t>
              </a:r>
              <a:r>
                <a:rPr lang="en-US" altLang="en-US" sz="160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== </a:t>
              </a:r>
              <a:r>
                <a:rPr lang="en-US" altLang="en-US" sz="1600" dirty="0">
                  <a:solidFill>
                    <a:srgbClr val="0000FF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0 </a:t>
              </a:r>
              <a:r>
                <a:rPr lang="en-US" altLang="en-US" sz="1600" dirty="0">
                  <a:solidFill>
                    <a:srgbClr val="00008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and </a:t>
              </a:r>
              <a:r>
                <a:rPr lang="en-US" altLang="en-US" sz="160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number % </a:t>
              </a:r>
              <a:r>
                <a:rPr lang="en-US" altLang="en-US" sz="1600" dirty="0">
                  <a:solidFill>
                    <a:srgbClr val="0000FF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3 </a:t>
              </a:r>
              <a:r>
                <a:rPr lang="en-US" altLang="en-US" sz="160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== </a:t>
              </a:r>
              <a:r>
                <a:rPr lang="en-US" altLang="en-US" sz="1600" dirty="0">
                  <a:solidFill>
                    <a:srgbClr val="0000FF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0</a:t>
              </a:r>
              <a:r>
                <a:rPr lang="en-US" altLang="en-US" sz="160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):</a:t>
              </a:r>
            </a:p>
            <a:p>
              <a:pPr lvl="0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60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   </a:t>
              </a:r>
              <a:r>
                <a:rPr lang="en-US" altLang="en-US" sz="1600" dirty="0">
                  <a:solidFill>
                    <a:srgbClr val="00008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print</a:t>
              </a:r>
              <a:r>
                <a:rPr lang="en-US" altLang="en-US" sz="160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(number, </a:t>
              </a:r>
              <a:r>
                <a:rPr lang="en-US" altLang="en-US" sz="1600" dirty="0">
                  <a:solidFill>
                    <a:srgbClr val="00808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"is divisible by 2 or 3, but not both"</a:t>
              </a:r>
              <a:r>
                <a:rPr lang="en-US" altLang="en-US" sz="160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)</a:t>
              </a:r>
              <a:endParaRPr lang="en-US" altLang="en-US" sz="1600" dirty="0">
                <a:latin typeface="Arial" panose="020B0604020202020204" pitchFamily="34" charset="0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7C2AB90-2FB0-4626-806C-AAFF0945B9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0238" y="3030454"/>
              <a:ext cx="448500" cy="2597151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lvl="0"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</a:p>
            <a:p>
              <a:pPr lvl="0"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2</a:t>
              </a:r>
            </a:p>
            <a:p>
              <a:pPr lvl="0"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3</a:t>
              </a:r>
            </a:p>
            <a:p>
              <a:pPr lvl="0"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4</a:t>
              </a:r>
            </a:p>
            <a:p>
              <a:pPr lvl="0"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5</a:t>
              </a:r>
            </a:p>
            <a:p>
              <a:pPr lvl="0"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6</a:t>
              </a:r>
            </a:p>
            <a:p>
              <a:pPr lvl="0"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7</a:t>
              </a:r>
            </a:p>
            <a:p>
              <a:pPr lvl="0"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8</a:t>
              </a:r>
            </a:p>
            <a:p>
              <a:pPr lvl="0"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9</a:t>
              </a:r>
            </a:p>
            <a:p>
              <a:pPr lvl="0"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10</a:t>
              </a:r>
            </a:p>
            <a:p>
              <a:pPr lvl="0"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11</a:t>
              </a:r>
            </a:p>
            <a:p>
              <a:pPr lvl="0"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12</a:t>
              </a:r>
            </a:p>
            <a:p>
              <a:pPr lvl="0"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13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7F488318-4A61-4F22-8DFF-749291E774F6}"/>
              </a:ext>
            </a:extLst>
          </p:cNvPr>
          <p:cNvGrpSpPr/>
          <p:nvPr/>
        </p:nvGrpSpPr>
        <p:grpSpPr>
          <a:xfrm>
            <a:off x="146302" y="4884275"/>
            <a:ext cx="8851392" cy="738664"/>
            <a:chOff x="4773387" y="4919472"/>
            <a:chExt cx="8851392" cy="738664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BFA63CF-6914-479D-B84E-24570AE8DF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3172" y="4919472"/>
              <a:ext cx="8151607" cy="738664"/>
            </a:xfrm>
            <a:prstGeom prst="rect">
              <a:avLst/>
            </a:prstGeom>
            <a:solidFill>
              <a:schemeClr val="accent5">
                <a:alpha val="15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Enter an integer: </a:t>
              </a:r>
              <a:r>
                <a:rPr lang="en-US" altLang="en-US" sz="1400" dirty="0">
                  <a:highlight>
                    <a:srgbClr val="B3E6FF"/>
                  </a:highlight>
                  <a:latin typeface="Courier New" panose="02070309020205020404" pitchFamily="49" charset="0"/>
                  <a:cs typeface="Courier New" panose="02070309020205020404" pitchFamily="49" charset="0"/>
                </a:rPr>
                <a:t>18</a:t>
              </a:r>
              <a:r>
                <a:rPr lang="en-US" alt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 </a:t>
              </a:r>
              <a:r>
                <a:rPr lang="en-US" altLang="en-US" sz="1000" dirty="0">
                  <a:highlight>
                    <a:srgbClr val="C0C0C0"/>
                  </a:highlight>
                  <a:latin typeface="Courier New" panose="02070309020205020404" pitchFamily="49" charset="0"/>
                  <a:cs typeface="Courier New" panose="02070309020205020404" pitchFamily="49" charset="0"/>
                </a:rPr>
                <a:t>&lt;Enter&gt;</a:t>
              </a:r>
              <a:r>
                <a:rPr lang="en-US" altLang="en-US" sz="1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</a:p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18 is divisible by 2 and 3</a:t>
              </a:r>
            </a:p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18 is divisible by 2 or 3</a:t>
              </a:r>
            </a:p>
          </p:txBody>
        </p:sp>
        <p:pic>
          <p:nvPicPr>
            <p:cNvPr id="12" name="Picture 11" descr="A flat screen monitor&#10;&#10;Description automatically generated">
              <a:extLst>
                <a:ext uri="{FF2B5EF4-FFF2-40B4-BE49-F238E27FC236}">
                  <a16:creationId xmlns:a16="http://schemas.microsoft.com/office/drawing/2014/main" id="{57E4BB1F-534B-44FB-A1AE-55FD18AAA5D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73387" y="5013122"/>
              <a:ext cx="572603" cy="551364"/>
            </a:xfrm>
            <a:prstGeom prst="rect">
              <a:avLst/>
            </a:prstGeom>
          </p:spPr>
        </p:pic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238CCBE-9B02-475D-B324-2F1E0A4EA93D}"/>
              </a:ext>
            </a:extLst>
          </p:cNvPr>
          <p:cNvGrpSpPr/>
          <p:nvPr/>
        </p:nvGrpSpPr>
        <p:grpSpPr>
          <a:xfrm>
            <a:off x="146304" y="5704391"/>
            <a:ext cx="8851392" cy="738664"/>
            <a:chOff x="4773387" y="4919472"/>
            <a:chExt cx="8851392" cy="738664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3D2A9DA-8203-490D-AE48-361E1DEF68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3172" y="4919472"/>
              <a:ext cx="8151607" cy="738664"/>
            </a:xfrm>
            <a:prstGeom prst="rect">
              <a:avLst/>
            </a:prstGeom>
            <a:solidFill>
              <a:schemeClr val="accent5">
                <a:alpha val="15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Enter an integer: </a:t>
              </a:r>
              <a:r>
                <a:rPr lang="en-US" altLang="en-US" sz="1400" dirty="0">
                  <a:highlight>
                    <a:srgbClr val="B3E6FF"/>
                  </a:highlight>
                  <a:latin typeface="Courier New" panose="02070309020205020404" pitchFamily="49" charset="0"/>
                  <a:cs typeface="Courier New" panose="02070309020205020404" pitchFamily="49" charset="0"/>
                </a:rPr>
                <a:t>15</a:t>
              </a:r>
              <a:r>
                <a:rPr lang="en-US" alt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 </a:t>
              </a:r>
              <a:r>
                <a:rPr lang="en-US" altLang="en-US" sz="1000" dirty="0">
                  <a:highlight>
                    <a:srgbClr val="C0C0C0"/>
                  </a:highlight>
                  <a:latin typeface="Courier New" panose="02070309020205020404" pitchFamily="49" charset="0"/>
                  <a:cs typeface="Courier New" panose="02070309020205020404" pitchFamily="49" charset="0"/>
                </a:rPr>
                <a:t>&lt;Enter&gt;</a:t>
              </a:r>
              <a:r>
                <a:rPr lang="en-US" altLang="en-US" sz="1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</a:p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15 is divisible by 2 or 3</a:t>
              </a:r>
            </a:p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15 is divisible by 2 or 3, but not both</a:t>
              </a:r>
            </a:p>
          </p:txBody>
        </p:sp>
        <p:pic>
          <p:nvPicPr>
            <p:cNvPr id="15" name="Picture 14" descr="A flat screen monitor&#10;&#10;Description automatically generated">
              <a:extLst>
                <a:ext uri="{FF2B5EF4-FFF2-40B4-BE49-F238E27FC236}">
                  <a16:creationId xmlns:a16="http://schemas.microsoft.com/office/drawing/2014/main" id="{2CDA23F9-4551-4EDA-86E5-6269E6ABF02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73387" y="5013122"/>
              <a:ext cx="572603" cy="551364"/>
            </a:xfrm>
            <a:prstGeom prst="rect">
              <a:avLst/>
            </a:prstGeom>
          </p:spPr>
        </p:pic>
      </p:grpSp>
      <p:pic>
        <p:nvPicPr>
          <p:cNvPr id="16" name="Picture 15">
            <a:hlinkClick r:id="rId4" action="ppaction://hlinksldjump"/>
            <a:extLst>
              <a:ext uri="{FF2B5EF4-FFF2-40B4-BE49-F238E27FC236}">
                <a16:creationId xmlns:a16="http://schemas.microsoft.com/office/drawing/2014/main" id="{FF91A251-7372-4BC4-87AE-36A7BCD2CBD5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09304" y="6629400"/>
            <a:ext cx="234696" cy="234696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687B473-3357-430B-8442-AAEBE94B7F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Program 6</a:t>
            </a:r>
          </a:p>
        </p:txBody>
      </p:sp>
      <p:sp>
        <p:nvSpPr>
          <p:cNvPr id="17" name="Slide Number Placeholder 2">
            <a:hlinkClick r:id="rId6" action="ppaction://hlinksldjump"/>
            <a:extLst>
              <a:ext uri="{FF2B5EF4-FFF2-40B4-BE49-F238E27FC236}">
                <a16:creationId xmlns:a16="http://schemas.microsoft.com/office/drawing/2014/main" id="{F9E2C9AF-DBB7-4CF8-BA05-1282593F704E}"/>
              </a:ext>
            </a:extLst>
          </p:cNvPr>
          <p:cNvSpPr txBox="1">
            <a:spLocks/>
          </p:cNvSpPr>
          <p:nvPr/>
        </p:nvSpPr>
        <p:spPr>
          <a:xfrm>
            <a:off x="0" y="6646272"/>
            <a:ext cx="2800350" cy="187517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5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0" dirty="0"/>
              <a:t>4.11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99C7D161-9BE2-4488-9C89-28A4A98D7295}"/>
              </a:ext>
            </a:extLst>
          </p:cNvPr>
          <p:cNvGrpSpPr/>
          <p:nvPr/>
        </p:nvGrpSpPr>
        <p:grpSpPr>
          <a:xfrm>
            <a:off x="8167058" y="1661548"/>
            <a:ext cx="830638" cy="386966"/>
            <a:chOff x="8133802" y="1326921"/>
            <a:chExt cx="830638" cy="386966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C9D0A0E-CF7F-4D72-A461-6E51C84DF97C}"/>
                </a:ext>
              </a:extLst>
            </p:cNvPr>
            <p:cNvSpPr txBox="1"/>
            <p:nvPr/>
          </p:nvSpPr>
          <p:spPr>
            <a:xfrm>
              <a:off x="8133802" y="1326921"/>
              <a:ext cx="830638" cy="386966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>
              <a:spAutoFit/>
            </a:bodyPr>
            <a:lstStyle/>
            <a:p>
              <a:pPr algn="r"/>
              <a:endParaRPr lang="en-US" sz="1200" b="1" dirty="0">
                <a:solidFill>
                  <a:schemeClr val="accent3"/>
                </a:solidFill>
              </a:endParaRPr>
            </a:p>
          </p:txBody>
        </p:sp>
        <p:sp>
          <p:nvSpPr>
            <p:cNvPr id="20" name="TextBox 19">
              <a:hlinkClick r:id="rId7"/>
              <a:extLst>
                <a:ext uri="{FF2B5EF4-FFF2-40B4-BE49-F238E27FC236}">
                  <a16:creationId xmlns:a16="http://schemas.microsoft.com/office/drawing/2014/main" id="{62777B6E-6592-4A3F-A961-A21232402DFC}"/>
                </a:ext>
              </a:extLst>
            </p:cNvPr>
            <p:cNvSpPr txBox="1"/>
            <p:nvPr/>
          </p:nvSpPr>
          <p:spPr>
            <a:xfrm>
              <a:off x="8231494" y="1417955"/>
              <a:ext cx="633189" cy="276999"/>
            </a:xfrm>
            <a:prstGeom prst="rect">
              <a:avLst/>
            </a:prstGeom>
            <a:solidFill>
              <a:schemeClr val="accent1">
                <a:lumMod val="40000"/>
                <a:lumOff val="60000"/>
                <a:alpha val="5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r"/>
              <a:r>
                <a:rPr lang="en-US" sz="1200" b="1" u="sng" dirty="0">
                  <a:solidFill>
                    <a:schemeClr val="accent2">
                      <a:lumMod val="75000"/>
                    </a:schemeClr>
                  </a:solidFill>
                </a:rPr>
                <a:t>Run</a:t>
              </a:r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5A525894-3494-4BEB-A25B-2FE2A1CF1AF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295151" y="1461809"/>
              <a:ext cx="193294" cy="19329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99686169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D64EF0-3914-41FF-A489-238BB520B9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 Morgan’s law</a:t>
            </a:r>
            <a:br>
              <a:rPr lang="en-US" dirty="0"/>
            </a:br>
            <a:r>
              <a:rPr lang="en-US" dirty="0"/>
              <a:t>(1)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31C1E27-C57E-4DB3-BA12-3FECE3C16E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9C4B0-9109-4B6A-816F-B8FB191BD566}" type="slidenum">
              <a:rPr lang="en-US" smtClean="0"/>
              <a:t>112</a:t>
            </a:fld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DC76C1-0BCB-4DB5-95F1-E71D42EFC4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305" y="4122202"/>
            <a:ext cx="8851392" cy="2449168"/>
          </a:xfrm>
        </p:spPr>
        <p:txBody>
          <a:bodyPr/>
          <a:lstStyle/>
          <a:p>
            <a:r>
              <a:rPr lang="en-US" dirty="0"/>
              <a:t>Example, the following Boolean expression: </a:t>
            </a:r>
          </a:p>
          <a:p>
            <a:endParaRPr lang="en-US" dirty="0"/>
          </a:p>
          <a:p>
            <a:pPr marL="91440" indent="0">
              <a:buNone/>
            </a:pPr>
            <a:r>
              <a:rPr lang="en-US" dirty="0"/>
              <a:t>    is better written as:</a:t>
            </a:r>
          </a:p>
          <a:p>
            <a:pPr marL="91440" indent="0">
              <a:buNone/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FC4CF4E-5BE4-4587-AD02-7E483F4258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304" y="4601043"/>
            <a:ext cx="8851392" cy="44611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not </a:t>
            </a:r>
            <a:r>
              <a:rPr lang="en-US" altLang="en-US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(number % </a:t>
            </a:r>
            <a:r>
              <a:rPr lang="en-US" altLang="en-US" sz="20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 </a:t>
            </a:r>
            <a:r>
              <a:rPr lang="en-US" altLang="en-US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==</a:t>
            </a:r>
            <a:r>
              <a:rPr lang="en-US" altLang="en-US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sz="20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 </a:t>
            </a:r>
            <a:r>
              <a:rPr lang="en-US" altLang="en-US" sz="20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and</a:t>
            </a:r>
            <a:r>
              <a:rPr lang="en-US" altLang="en-US" sz="20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number % </a:t>
            </a:r>
            <a:r>
              <a:rPr lang="en-US" altLang="en-US" sz="20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 </a:t>
            </a:r>
            <a:r>
              <a:rPr lang="en-US" altLang="en-US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==</a:t>
            </a:r>
            <a:r>
              <a:rPr lang="en-US" altLang="en-US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sz="20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altLang="en-US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altLang="en-US" sz="2000" dirty="0">
              <a:latin typeface="Arial" panose="020B0604020202020204" pitchFamily="34" charset="0"/>
            </a:endParaRP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59ED9C6C-C9DE-414F-B4C8-26E964E386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666A25A-82A3-49B7-88DE-8909DE6009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304" y="5660552"/>
            <a:ext cx="8851391" cy="44611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number % </a:t>
            </a:r>
            <a:r>
              <a:rPr lang="en-US" altLang="en-US" sz="20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 </a:t>
            </a:r>
            <a:r>
              <a:rPr lang="en-US" altLang="en-US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!=</a:t>
            </a:r>
            <a:r>
              <a:rPr lang="en-US" altLang="en-US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sz="20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 </a:t>
            </a:r>
            <a:r>
              <a:rPr lang="en-US" altLang="en-US" sz="20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or</a:t>
            </a:r>
            <a:r>
              <a:rPr lang="en-US" altLang="en-US" sz="2000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number % </a:t>
            </a:r>
            <a:r>
              <a:rPr lang="en-US" altLang="en-US" sz="20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 </a:t>
            </a:r>
            <a:r>
              <a:rPr lang="en-US" altLang="en-US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!=</a:t>
            </a:r>
            <a:r>
              <a:rPr lang="en-US" altLang="en-US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sz="20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endParaRPr lang="en-US" altLang="en-US" sz="2000" dirty="0">
              <a:latin typeface="Arial" panose="020B0604020202020204" pitchFamily="34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4EDBE06F-B2B4-46D8-9D27-18D8CC1AA6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63990" y="1414556"/>
            <a:ext cx="3133705" cy="2615087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09935B6B-48A9-4C39-AE07-DCF91CB4B409}"/>
              </a:ext>
            </a:extLst>
          </p:cNvPr>
          <p:cNvSpPr/>
          <p:nvPr/>
        </p:nvSpPr>
        <p:spPr>
          <a:xfrm>
            <a:off x="0" y="1870732"/>
            <a:ext cx="586398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" indent="0" algn="ctr">
              <a:buNone/>
            </a:pPr>
            <a:r>
              <a:rPr lang="en-US" sz="2200" dirty="0">
                <a:highlight>
                  <a:srgbClr val="FFFFCC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not (</a:t>
            </a:r>
            <a:r>
              <a:rPr lang="en-US" sz="2200" dirty="0">
                <a:solidFill>
                  <a:srgbClr val="3333FF"/>
                </a:solidFill>
                <a:highlight>
                  <a:srgbClr val="FFFFCC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condition1</a:t>
            </a:r>
            <a:r>
              <a:rPr lang="en-US" sz="2200" dirty="0">
                <a:highlight>
                  <a:srgbClr val="FFFFCC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200" b="1" dirty="0">
                <a:highlight>
                  <a:srgbClr val="FFFFCC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and</a:t>
            </a:r>
            <a:r>
              <a:rPr lang="en-US" sz="2200" dirty="0">
                <a:highlight>
                  <a:srgbClr val="FFFFCC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200" dirty="0">
                <a:solidFill>
                  <a:srgbClr val="3333FF"/>
                </a:solidFill>
                <a:highlight>
                  <a:srgbClr val="FFFFCC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condition2</a:t>
            </a:r>
            <a:r>
              <a:rPr lang="en-US" sz="2200" dirty="0">
                <a:highlight>
                  <a:srgbClr val="FFFFCC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</a:p>
          <a:p>
            <a:pPr marL="91440" indent="0" algn="ctr">
              <a:buNone/>
            </a:pPr>
            <a:r>
              <a:rPr lang="en-US" sz="2200" dirty="0"/>
              <a:t>is the same as</a:t>
            </a:r>
          </a:p>
          <a:p>
            <a:pPr marL="91440" indent="0" algn="ctr">
              <a:buNone/>
            </a:pPr>
            <a:r>
              <a:rPr lang="en-US" sz="2200" dirty="0">
                <a:highlight>
                  <a:srgbClr val="F3FFE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not </a:t>
            </a:r>
            <a:r>
              <a:rPr lang="en-US" sz="2200" dirty="0">
                <a:solidFill>
                  <a:srgbClr val="3333FF"/>
                </a:solidFill>
                <a:highlight>
                  <a:srgbClr val="F3FFE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condition1</a:t>
            </a:r>
            <a:r>
              <a:rPr lang="en-US" sz="2200" dirty="0">
                <a:highlight>
                  <a:srgbClr val="F3FFE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200" b="1" dirty="0">
                <a:highlight>
                  <a:srgbClr val="F3FFE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or</a:t>
            </a:r>
            <a:r>
              <a:rPr lang="en-US" sz="2200" dirty="0">
                <a:highlight>
                  <a:srgbClr val="F3FFE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not </a:t>
            </a:r>
            <a:r>
              <a:rPr lang="en-US" sz="2200" dirty="0">
                <a:solidFill>
                  <a:srgbClr val="3333FF"/>
                </a:solidFill>
                <a:highlight>
                  <a:srgbClr val="F3FFE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condition2</a:t>
            </a:r>
          </a:p>
        </p:txBody>
      </p:sp>
      <p:pic>
        <p:nvPicPr>
          <p:cNvPr id="10" name="Picture 9">
            <a:hlinkClick r:id="rId4" action="ppaction://hlinksldjump"/>
            <a:extLst>
              <a:ext uri="{FF2B5EF4-FFF2-40B4-BE49-F238E27FC236}">
                <a16:creationId xmlns:a16="http://schemas.microsoft.com/office/drawing/2014/main" id="{B473D916-8653-4754-A0D3-B71192A5CD56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09304" y="6629400"/>
            <a:ext cx="234696" cy="234696"/>
          </a:xfrm>
          <a:prstGeom prst="rect">
            <a:avLst/>
          </a:prstGeom>
        </p:spPr>
      </p:pic>
      <p:sp>
        <p:nvSpPr>
          <p:cNvPr id="11" name="Slide Number Placeholder 2">
            <a:hlinkClick r:id="rId6" action="ppaction://hlinksldjump"/>
            <a:extLst>
              <a:ext uri="{FF2B5EF4-FFF2-40B4-BE49-F238E27FC236}">
                <a16:creationId xmlns:a16="http://schemas.microsoft.com/office/drawing/2014/main" id="{BB0401DA-7815-424A-8E3E-EF05F24B30F8}"/>
              </a:ext>
            </a:extLst>
          </p:cNvPr>
          <p:cNvSpPr txBox="1">
            <a:spLocks/>
          </p:cNvSpPr>
          <p:nvPr/>
        </p:nvSpPr>
        <p:spPr>
          <a:xfrm>
            <a:off x="0" y="6646272"/>
            <a:ext cx="2800350" cy="187517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5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0" dirty="0"/>
              <a:t>4.11</a:t>
            </a:r>
          </a:p>
        </p:txBody>
      </p:sp>
    </p:spTree>
    <p:extLst>
      <p:ext uri="{BB962C8B-B14F-4D97-AF65-F5344CB8AC3E}">
        <p14:creationId xmlns:p14="http://schemas.microsoft.com/office/powerpoint/2010/main" val="4015332368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D64EF0-3914-41FF-A489-238BB520B9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 Morgan’s law</a:t>
            </a:r>
            <a:br>
              <a:rPr lang="en-US" dirty="0"/>
            </a:br>
            <a:r>
              <a:rPr lang="en-US" dirty="0"/>
              <a:t>(2)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31C1E27-C57E-4DB3-BA12-3FECE3C16E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9C4B0-9109-4B6A-816F-B8FB191BD566}" type="slidenum">
              <a:rPr lang="en-US" smtClean="0"/>
              <a:t>113</a:t>
            </a:fld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DC76C1-0BCB-4DB5-95F1-E71D42EFC4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305" y="4122202"/>
            <a:ext cx="8851392" cy="2449168"/>
          </a:xfrm>
        </p:spPr>
        <p:txBody>
          <a:bodyPr/>
          <a:lstStyle/>
          <a:p>
            <a:r>
              <a:rPr lang="en-US" dirty="0"/>
              <a:t>Example, the following Boolean expression: </a:t>
            </a:r>
          </a:p>
          <a:p>
            <a:endParaRPr lang="en-US" dirty="0"/>
          </a:p>
          <a:p>
            <a:pPr marL="91440" indent="0">
              <a:buNone/>
            </a:pPr>
            <a:r>
              <a:rPr lang="en-US" dirty="0"/>
              <a:t>    is better written as:</a:t>
            </a:r>
          </a:p>
          <a:p>
            <a:pPr marL="91440" indent="0">
              <a:buNone/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FC4CF4E-5BE4-4587-AD02-7E483F4258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304" y="4601043"/>
            <a:ext cx="8851392" cy="44611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not </a:t>
            </a:r>
            <a:r>
              <a:rPr lang="en-US" altLang="en-US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(number </a:t>
            </a:r>
            <a:r>
              <a:rPr lang="en-US" altLang="en-US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==</a:t>
            </a:r>
            <a:r>
              <a:rPr lang="en-US" altLang="en-US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sz="20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 </a:t>
            </a:r>
            <a:r>
              <a:rPr lang="en-US" altLang="en-US" sz="20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or</a:t>
            </a:r>
            <a:r>
              <a:rPr lang="en-US" altLang="en-US" sz="2000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number </a:t>
            </a:r>
            <a:r>
              <a:rPr lang="en-US" altLang="en-US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==</a:t>
            </a:r>
            <a:r>
              <a:rPr lang="en-US" altLang="en-US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sz="20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r>
              <a:rPr lang="en-US" altLang="en-US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altLang="en-US" sz="2000" dirty="0">
              <a:latin typeface="Arial" panose="020B0604020202020204" pitchFamily="34" charset="0"/>
            </a:endParaRP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59ED9C6C-C9DE-414F-B4C8-26E964E386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666A25A-82A3-49B7-88DE-8909DE6009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304" y="5660552"/>
            <a:ext cx="8851391" cy="44611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number </a:t>
            </a:r>
            <a:r>
              <a:rPr lang="en-US" altLang="en-US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!=</a:t>
            </a:r>
            <a:r>
              <a:rPr lang="en-US" altLang="en-US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sz="20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 </a:t>
            </a:r>
            <a:r>
              <a:rPr lang="en-US" altLang="en-US" sz="20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and </a:t>
            </a:r>
            <a:r>
              <a:rPr lang="en-US" altLang="en-US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number </a:t>
            </a:r>
            <a:r>
              <a:rPr lang="en-US" altLang="en-US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!=</a:t>
            </a:r>
            <a:r>
              <a:rPr lang="en-US" altLang="en-US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sz="20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endParaRPr lang="en-US" altLang="en-US" sz="2000" dirty="0">
              <a:latin typeface="Arial" panose="020B0604020202020204" pitchFamily="34" charset="0"/>
            </a:endParaRPr>
          </a:p>
        </p:txBody>
      </p:sp>
      <p:pic>
        <p:nvPicPr>
          <p:cNvPr id="21" name="Picture 20" descr="A close up of a logo&#10;&#10;Description automatically generated">
            <a:extLst>
              <a:ext uri="{FF2B5EF4-FFF2-40B4-BE49-F238E27FC236}">
                <a16:creationId xmlns:a16="http://schemas.microsoft.com/office/drawing/2014/main" id="{4EDBE06F-B2B4-46D8-9D27-18D8CC1AA6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3990" y="1408171"/>
            <a:ext cx="3133705" cy="2627858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09935B6B-48A9-4C39-AE07-DCF91CB4B409}"/>
              </a:ext>
            </a:extLst>
          </p:cNvPr>
          <p:cNvSpPr/>
          <p:nvPr/>
        </p:nvSpPr>
        <p:spPr>
          <a:xfrm>
            <a:off x="0" y="1870732"/>
            <a:ext cx="586398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" indent="0" algn="ctr">
              <a:buNone/>
            </a:pPr>
            <a:r>
              <a:rPr lang="en-US" sz="2200" b="1" dirty="0">
                <a:highlight>
                  <a:srgbClr val="FFFFCC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not</a:t>
            </a:r>
            <a:r>
              <a:rPr lang="en-US" sz="2200" dirty="0">
                <a:highlight>
                  <a:srgbClr val="FFFFCC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2200" dirty="0">
                <a:solidFill>
                  <a:srgbClr val="3333FF"/>
                </a:solidFill>
                <a:highlight>
                  <a:srgbClr val="FFFFCC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condition1</a:t>
            </a:r>
            <a:r>
              <a:rPr lang="en-US" sz="2200" dirty="0">
                <a:highlight>
                  <a:srgbClr val="FFFFCC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200" b="1" dirty="0">
                <a:highlight>
                  <a:srgbClr val="FFFFCC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or</a:t>
            </a:r>
            <a:r>
              <a:rPr lang="en-US" sz="2200" dirty="0">
                <a:highlight>
                  <a:srgbClr val="FFFFCC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200" dirty="0">
                <a:solidFill>
                  <a:srgbClr val="3333FF"/>
                </a:solidFill>
                <a:highlight>
                  <a:srgbClr val="FFFFCC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condition2</a:t>
            </a:r>
            <a:r>
              <a:rPr lang="en-US" sz="2200" dirty="0">
                <a:highlight>
                  <a:srgbClr val="FFFFCC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</a:p>
          <a:p>
            <a:pPr marL="91440" indent="0" algn="ctr">
              <a:buNone/>
            </a:pPr>
            <a:r>
              <a:rPr lang="en-US" sz="2200" dirty="0"/>
              <a:t>is the same as</a:t>
            </a:r>
          </a:p>
          <a:p>
            <a:pPr marL="91440" indent="0" algn="ctr">
              <a:buNone/>
            </a:pPr>
            <a:r>
              <a:rPr lang="en-US" sz="2200" dirty="0">
                <a:highlight>
                  <a:srgbClr val="F3FFE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not </a:t>
            </a:r>
            <a:r>
              <a:rPr lang="en-US" sz="2200" dirty="0">
                <a:solidFill>
                  <a:srgbClr val="3333FF"/>
                </a:solidFill>
                <a:highlight>
                  <a:srgbClr val="F3FFE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condition1</a:t>
            </a:r>
            <a:r>
              <a:rPr lang="en-US" sz="2200" dirty="0">
                <a:highlight>
                  <a:srgbClr val="F3FFE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200" b="1" dirty="0">
                <a:highlight>
                  <a:srgbClr val="F3FFE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and</a:t>
            </a:r>
            <a:r>
              <a:rPr lang="en-US" sz="2200" dirty="0">
                <a:highlight>
                  <a:srgbClr val="F3FFE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not </a:t>
            </a:r>
            <a:r>
              <a:rPr lang="en-US" sz="2200" dirty="0">
                <a:solidFill>
                  <a:srgbClr val="3333FF"/>
                </a:solidFill>
                <a:highlight>
                  <a:srgbClr val="F3FFE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condition2</a:t>
            </a:r>
          </a:p>
        </p:txBody>
      </p:sp>
      <p:pic>
        <p:nvPicPr>
          <p:cNvPr id="10" name="Picture 9">
            <a:hlinkClick r:id="rId4" action="ppaction://hlinksldjump"/>
            <a:extLst>
              <a:ext uri="{FF2B5EF4-FFF2-40B4-BE49-F238E27FC236}">
                <a16:creationId xmlns:a16="http://schemas.microsoft.com/office/drawing/2014/main" id="{51B5CCBB-9A2F-4AEC-8147-6686AB4D36E8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09304" y="6629400"/>
            <a:ext cx="234696" cy="234696"/>
          </a:xfrm>
          <a:prstGeom prst="rect">
            <a:avLst/>
          </a:prstGeom>
        </p:spPr>
      </p:pic>
      <p:sp>
        <p:nvSpPr>
          <p:cNvPr id="11" name="Slide Number Placeholder 2">
            <a:hlinkClick r:id="rId6" action="ppaction://hlinksldjump"/>
            <a:extLst>
              <a:ext uri="{FF2B5EF4-FFF2-40B4-BE49-F238E27FC236}">
                <a16:creationId xmlns:a16="http://schemas.microsoft.com/office/drawing/2014/main" id="{A083B374-5BA4-4185-A9B9-40F6A8A54998}"/>
              </a:ext>
            </a:extLst>
          </p:cNvPr>
          <p:cNvSpPr txBox="1">
            <a:spLocks/>
          </p:cNvSpPr>
          <p:nvPr/>
        </p:nvSpPr>
        <p:spPr>
          <a:xfrm>
            <a:off x="0" y="6646272"/>
            <a:ext cx="2800350" cy="187517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5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0" dirty="0"/>
              <a:t>4.11</a:t>
            </a:r>
          </a:p>
        </p:txBody>
      </p:sp>
    </p:spTree>
    <p:extLst>
      <p:ext uri="{BB962C8B-B14F-4D97-AF65-F5344CB8AC3E}">
        <p14:creationId xmlns:p14="http://schemas.microsoft.com/office/powerpoint/2010/main" val="2542397564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5CD1D0-3C96-40BE-ACF0-F53A291F0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08DEF66-F072-48EA-A959-96DB7EF704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9C4B0-9109-4B6A-816F-B8FB191BD566}" type="slidenum">
              <a:rPr lang="en-US" smtClean="0"/>
              <a:t>114</a:t>
            </a:fld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A493E1-6874-48DD-B645-057F03D6F4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/>
              <a:t>If </a:t>
            </a:r>
            <a:r>
              <a:rPr lang="en-US" sz="2400" dirty="0">
                <a:solidFill>
                  <a:schemeClr val="accent2"/>
                </a:solidFill>
              </a:rPr>
              <a:t>one of the operands </a:t>
            </a:r>
            <a:r>
              <a:rPr lang="en-US" sz="2400" dirty="0"/>
              <a:t>of an </a:t>
            </a:r>
            <a:r>
              <a:rPr lang="en-US" sz="2400" dirty="0">
                <a:solidFill>
                  <a:srgbClr val="C00000"/>
                </a:solidFill>
              </a:rPr>
              <a:t>and</a:t>
            </a:r>
            <a:r>
              <a:rPr lang="en-US" sz="2400" dirty="0"/>
              <a:t> operator is </a:t>
            </a:r>
            <a:r>
              <a:rPr lang="en-US" sz="2400" dirty="0">
                <a:solidFill>
                  <a:srgbClr val="3333FF"/>
                </a:solidFill>
              </a:rPr>
              <a:t>False</a:t>
            </a:r>
            <a:r>
              <a:rPr lang="en-US" sz="2400" dirty="0"/>
              <a:t>, the </a:t>
            </a:r>
            <a:r>
              <a:rPr lang="en-US" sz="2400" dirty="0">
                <a:solidFill>
                  <a:schemeClr val="accent2"/>
                </a:solidFill>
              </a:rPr>
              <a:t>expression</a:t>
            </a:r>
            <a:r>
              <a:rPr lang="en-US" sz="2400" dirty="0"/>
              <a:t> </a:t>
            </a:r>
            <a:br>
              <a:rPr lang="en-US" sz="2400" dirty="0"/>
            </a:br>
            <a:r>
              <a:rPr lang="en-US" sz="2400" dirty="0"/>
              <a:t>is </a:t>
            </a:r>
            <a:r>
              <a:rPr lang="en-US" sz="2400" dirty="0">
                <a:solidFill>
                  <a:srgbClr val="3333FF"/>
                </a:solidFill>
              </a:rPr>
              <a:t>False</a:t>
            </a:r>
            <a:r>
              <a:rPr lang="en-US" sz="2400" dirty="0"/>
              <a:t>. </a:t>
            </a:r>
          </a:p>
          <a:p>
            <a:pPr lvl="1"/>
            <a:r>
              <a:rPr lang="en-US" sz="2200" dirty="0"/>
              <a:t>Example: when </a:t>
            </a:r>
            <a:r>
              <a:rPr lang="en-US" sz="2200" dirty="0">
                <a:solidFill>
                  <a:schemeClr val="accent2"/>
                </a:solidFill>
              </a:rPr>
              <a:t>evaluating</a:t>
            </a:r>
            <a:r>
              <a:rPr lang="en-US" sz="2200" dirty="0"/>
              <a:t> </a:t>
            </a:r>
            <a:r>
              <a:rPr lang="en-US" sz="2200" dirty="0">
                <a:solidFill>
                  <a:srgbClr val="0070C0"/>
                </a:solidFill>
                <a:highlight>
                  <a:srgbClr val="FFFFCC"/>
                </a:highlight>
              </a:rPr>
              <a:t>p1</a:t>
            </a:r>
            <a:r>
              <a:rPr lang="en-US" sz="2200" dirty="0">
                <a:highlight>
                  <a:srgbClr val="FFFFCC"/>
                </a:highlight>
              </a:rPr>
              <a:t> </a:t>
            </a:r>
            <a:r>
              <a:rPr lang="en-US" sz="2200" dirty="0">
                <a:solidFill>
                  <a:srgbClr val="C00000"/>
                </a:solidFill>
                <a:highlight>
                  <a:srgbClr val="FFFFCC"/>
                </a:highlight>
              </a:rPr>
              <a:t>and</a:t>
            </a:r>
            <a:r>
              <a:rPr lang="en-US" sz="2200" dirty="0">
                <a:highlight>
                  <a:srgbClr val="FFFFCC"/>
                </a:highlight>
              </a:rPr>
              <a:t> </a:t>
            </a:r>
            <a:r>
              <a:rPr lang="en-US" sz="2200" dirty="0">
                <a:solidFill>
                  <a:srgbClr val="0070C0"/>
                </a:solidFill>
                <a:highlight>
                  <a:srgbClr val="FFFFCC"/>
                </a:highlight>
              </a:rPr>
              <a:t>p2</a:t>
            </a:r>
            <a:endParaRPr lang="en-US" sz="2200" dirty="0">
              <a:highlight>
                <a:srgbClr val="FFFFCC"/>
              </a:highlight>
            </a:endParaRPr>
          </a:p>
          <a:p>
            <a:pPr lvl="2"/>
            <a:r>
              <a:rPr lang="en-US" sz="1800" dirty="0"/>
              <a:t>Python first evaluates </a:t>
            </a:r>
            <a:r>
              <a:rPr lang="en-US" sz="1800" dirty="0">
                <a:solidFill>
                  <a:srgbClr val="0070C0"/>
                </a:solidFill>
              </a:rPr>
              <a:t>p1</a:t>
            </a:r>
            <a:r>
              <a:rPr lang="en-US" sz="1800" dirty="0"/>
              <a:t> </a:t>
            </a:r>
          </a:p>
          <a:p>
            <a:pPr lvl="2"/>
            <a:r>
              <a:rPr lang="en-US" sz="1800" dirty="0"/>
              <a:t>if </a:t>
            </a:r>
            <a:r>
              <a:rPr lang="en-US" sz="1800" dirty="0">
                <a:solidFill>
                  <a:srgbClr val="0070C0"/>
                </a:solidFill>
              </a:rPr>
              <a:t>p1</a:t>
            </a:r>
            <a:r>
              <a:rPr lang="en-US" sz="1800" dirty="0"/>
              <a:t> is </a:t>
            </a:r>
            <a:r>
              <a:rPr lang="en-US" sz="1800" dirty="0">
                <a:solidFill>
                  <a:srgbClr val="3333FF"/>
                </a:solidFill>
              </a:rPr>
              <a:t>True</a:t>
            </a:r>
            <a:r>
              <a:rPr lang="en-US" sz="1800" dirty="0"/>
              <a:t>, evaluates </a:t>
            </a:r>
            <a:r>
              <a:rPr lang="en-US" sz="1800" dirty="0">
                <a:solidFill>
                  <a:srgbClr val="0070C0"/>
                </a:solidFill>
              </a:rPr>
              <a:t>p2</a:t>
            </a:r>
            <a:endParaRPr lang="en-US" sz="1800" dirty="0"/>
          </a:p>
          <a:p>
            <a:pPr lvl="2"/>
            <a:r>
              <a:rPr lang="en-US" dirty="0"/>
              <a:t>if </a:t>
            </a:r>
            <a:r>
              <a:rPr lang="en-US" dirty="0">
                <a:solidFill>
                  <a:srgbClr val="0070C0"/>
                </a:solidFill>
              </a:rPr>
              <a:t>p1</a:t>
            </a:r>
            <a:r>
              <a:rPr lang="en-US" dirty="0"/>
              <a:t> is </a:t>
            </a:r>
            <a:r>
              <a:rPr lang="en-US" dirty="0">
                <a:solidFill>
                  <a:srgbClr val="3333FF"/>
                </a:solidFill>
              </a:rPr>
              <a:t>False</a:t>
            </a:r>
            <a:r>
              <a:rPr lang="en-US" dirty="0"/>
              <a:t>, it does not evaluate </a:t>
            </a:r>
            <a:r>
              <a:rPr lang="en-US" dirty="0">
                <a:solidFill>
                  <a:srgbClr val="0070C0"/>
                </a:solidFill>
              </a:rPr>
              <a:t>p2</a:t>
            </a:r>
            <a:endParaRPr lang="en-US" sz="2400" dirty="0"/>
          </a:p>
          <a:p>
            <a:r>
              <a:rPr lang="en-US" sz="2400" dirty="0"/>
              <a:t>if </a:t>
            </a:r>
            <a:r>
              <a:rPr lang="en-US" sz="2400" dirty="0">
                <a:solidFill>
                  <a:schemeClr val="accent2"/>
                </a:solidFill>
              </a:rPr>
              <a:t>one of the operands</a:t>
            </a:r>
            <a:r>
              <a:rPr lang="en-US" sz="2400" dirty="0"/>
              <a:t> of an </a:t>
            </a:r>
            <a:r>
              <a:rPr lang="en-US" sz="2400" dirty="0">
                <a:solidFill>
                  <a:srgbClr val="C00000"/>
                </a:solidFill>
              </a:rPr>
              <a:t>or</a:t>
            </a:r>
            <a:r>
              <a:rPr lang="en-US" sz="2400" dirty="0"/>
              <a:t> operator is </a:t>
            </a:r>
            <a:r>
              <a:rPr lang="en-US" sz="2400" dirty="0">
                <a:solidFill>
                  <a:srgbClr val="3333FF"/>
                </a:solidFill>
              </a:rPr>
              <a:t>True</a:t>
            </a:r>
            <a:r>
              <a:rPr lang="en-US" sz="2400" dirty="0"/>
              <a:t>, the </a:t>
            </a:r>
            <a:r>
              <a:rPr lang="en-US" sz="2400" dirty="0">
                <a:solidFill>
                  <a:schemeClr val="accent2"/>
                </a:solidFill>
              </a:rPr>
              <a:t>expression</a:t>
            </a:r>
            <a:r>
              <a:rPr lang="en-US" sz="2400" dirty="0"/>
              <a:t> </a:t>
            </a:r>
            <a:br>
              <a:rPr lang="en-US" sz="2400" dirty="0"/>
            </a:br>
            <a:r>
              <a:rPr lang="en-US" sz="2400" dirty="0"/>
              <a:t>is </a:t>
            </a:r>
            <a:r>
              <a:rPr lang="en-US" sz="2400" dirty="0">
                <a:solidFill>
                  <a:srgbClr val="3333FF"/>
                </a:solidFill>
              </a:rPr>
              <a:t>True</a:t>
            </a:r>
            <a:r>
              <a:rPr lang="en-US" sz="2400" dirty="0"/>
              <a:t>. </a:t>
            </a:r>
          </a:p>
          <a:p>
            <a:pPr lvl="1"/>
            <a:r>
              <a:rPr lang="en-US" sz="2200" dirty="0"/>
              <a:t>Example: when </a:t>
            </a:r>
            <a:r>
              <a:rPr lang="en-US" sz="2200" dirty="0">
                <a:solidFill>
                  <a:schemeClr val="accent2"/>
                </a:solidFill>
              </a:rPr>
              <a:t>evaluating</a:t>
            </a:r>
            <a:r>
              <a:rPr lang="en-US" sz="2200" dirty="0"/>
              <a:t> </a:t>
            </a:r>
            <a:r>
              <a:rPr lang="en-US" sz="2200" dirty="0">
                <a:solidFill>
                  <a:srgbClr val="0070C0"/>
                </a:solidFill>
                <a:highlight>
                  <a:srgbClr val="FFFFCC"/>
                </a:highlight>
              </a:rPr>
              <a:t>p1</a:t>
            </a:r>
            <a:r>
              <a:rPr lang="en-US" sz="2200" dirty="0">
                <a:highlight>
                  <a:srgbClr val="FFFFCC"/>
                </a:highlight>
              </a:rPr>
              <a:t> </a:t>
            </a:r>
            <a:r>
              <a:rPr lang="en-US" sz="2200" dirty="0">
                <a:solidFill>
                  <a:srgbClr val="C00000"/>
                </a:solidFill>
                <a:highlight>
                  <a:srgbClr val="FFFFCC"/>
                </a:highlight>
              </a:rPr>
              <a:t>or</a:t>
            </a:r>
            <a:r>
              <a:rPr lang="en-US" sz="2200" dirty="0">
                <a:highlight>
                  <a:srgbClr val="FFFFCC"/>
                </a:highlight>
              </a:rPr>
              <a:t> </a:t>
            </a:r>
            <a:r>
              <a:rPr lang="en-US" sz="2200" dirty="0">
                <a:solidFill>
                  <a:srgbClr val="0070C0"/>
                </a:solidFill>
                <a:highlight>
                  <a:srgbClr val="FFFFCC"/>
                </a:highlight>
              </a:rPr>
              <a:t>p2</a:t>
            </a:r>
            <a:endParaRPr lang="en-US" sz="2200" dirty="0">
              <a:highlight>
                <a:srgbClr val="FFFFCC"/>
              </a:highlight>
            </a:endParaRPr>
          </a:p>
          <a:p>
            <a:pPr lvl="2"/>
            <a:r>
              <a:rPr lang="en-US" sz="1800" dirty="0"/>
              <a:t>Python first evaluates </a:t>
            </a:r>
            <a:r>
              <a:rPr lang="en-US" sz="1800" dirty="0">
                <a:solidFill>
                  <a:srgbClr val="0070C0"/>
                </a:solidFill>
              </a:rPr>
              <a:t>p1</a:t>
            </a:r>
            <a:endParaRPr lang="en-US" sz="1800" dirty="0"/>
          </a:p>
          <a:p>
            <a:pPr lvl="2"/>
            <a:r>
              <a:rPr lang="en-US" sz="1800" dirty="0"/>
              <a:t>if </a:t>
            </a:r>
            <a:r>
              <a:rPr lang="en-US" sz="1800" dirty="0">
                <a:solidFill>
                  <a:srgbClr val="0070C0"/>
                </a:solidFill>
              </a:rPr>
              <a:t>p1</a:t>
            </a:r>
            <a:r>
              <a:rPr lang="en-US" sz="1800" dirty="0"/>
              <a:t> is </a:t>
            </a:r>
            <a:r>
              <a:rPr lang="en-US" sz="1800" dirty="0">
                <a:solidFill>
                  <a:srgbClr val="3333FF"/>
                </a:solidFill>
              </a:rPr>
              <a:t>False</a:t>
            </a:r>
            <a:r>
              <a:rPr lang="en-US" sz="1800" dirty="0"/>
              <a:t>, evaluates </a:t>
            </a:r>
            <a:r>
              <a:rPr lang="en-US" sz="1800" dirty="0">
                <a:solidFill>
                  <a:srgbClr val="0070C0"/>
                </a:solidFill>
              </a:rPr>
              <a:t>p2</a:t>
            </a:r>
            <a:endParaRPr lang="en-US" sz="1800" dirty="0"/>
          </a:p>
          <a:p>
            <a:pPr lvl="2"/>
            <a:r>
              <a:rPr lang="en-US" dirty="0"/>
              <a:t>if </a:t>
            </a:r>
            <a:r>
              <a:rPr lang="en-US" dirty="0">
                <a:solidFill>
                  <a:srgbClr val="0070C0"/>
                </a:solidFill>
              </a:rPr>
              <a:t>p1</a:t>
            </a:r>
            <a:r>
              <a:rPr lang="en-US" dirty="0"/>
              <a:t> is </a:t>
            </a:r>
            <a:r>
              <a:rPr lang="en-US" dirty="0">
                <a:solidFill>
                  <a:srgbClr val="3333FF"/>
                </a:solidFill>
              </a:rPr>
              <a:t>True</a:t>
            </a:r>
            <a:r>
              <a:rPr lang="en-US" dirty="0"/>
              <a:t>, it does not evaluate </a:t>
            </a:r>
            <a:r>
              <a:rPr lang="en-US" dirty="0">
                <a:solidFill>
                  <a:srgbClr val="0070C0"/>
                </a:solidFill>
              </a:rPr>
              <a:t>p2</a:t>
            </a:r>
            <a:endParaRPr lang="en-US" sz="2400" dirty="0"/>
          </a:p>
          <a:p>
            <a:r>
              <a:rPr lang="en-US" sz="2400" dirty="0"/>
              <a:t>Python uses </a:t>
            </a:r>
            <a:r>
              <a:rPr lang="en-US" sz="2400" dirty="0">
                <a:solidFill>
                  <a:schemeClr val="accent2"/>
                </a:solidFill>
              </a:rPr>
              <a:t>these properties </a:t>
            </a:r>
            <a:r>
              <a:rPr lang="en-US" sz="2400" dirty="0"/>
              <a:t>to </a:t>
            </a:r>
            <a:r>
              <a:rPr lang="en-US" sz="2400" dirty="0">
                <a:solidFill>
                  <a:schemeClr val="accent2"/>
                </a:solidFill>
              </a:rPr>
              <a:t>improve the performance </a:t>
            </a:r>
            <a:r>
              <a:rPr lang="en-US" sz="2400" dirty="0"/>
              <a:t>of these </a:t>
            </a:r>
            <a:r>
              <a:rPr lang="en-US" sz="2400" dirty="0">
                <a:solidFill>
                  <a:schemeClr val="accent2"/>
                </a:solidFill>
              </a:rPr>
              <a:t>operators</a:t>
            </a:r>
            <a:r>
              <a:rPr lang="en-US" sz="2400" dirty="0"/>
              <a:t>. </a:t>
            </a:r>
          </a:p>
        </p:txBody>
      </p:sp>
      <p:pic>
        <p:nvPicPr>
          <p:cNvPr id="5" name="Picture 4">
            <a:hlinkClick r:id="rId2" action="ppaction://hlinksldjump"/>
            <a:extLst>
              <a:ext uri="{FF2B5EF4-FFF2-40B4-BE49-F238E27FC236}">
                <a16:creationId xmlns:a16="http://schemas.microsoft.com/office/drawing/2014/main" id="{B9089B77-7D19-48D0-8A18-EB33DB6EC91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09304" y="6629400"/>
            <a:ext cx="234696" cy="234696"/>
          </a:xfrm>
          <a:prstGeom prst="rect">
            <a:avLst/>
          </a:prstGeom>
        </p:spPr>
      </p:pic>
      <p:sp>
        <p:nvSpPr>
          <p:cNvPr id="6" name="Slide Number Placeholder 2">
            <a:hlinkClick r:id="rId4" action="ppaction://hlinksldjump"/>
            <a:extLst>
              <a:ext uri="{FF2B5EF4-FFF2-40B4-BE49-F238E27FC236}">
                <a16:creationId xmlns:a16="http://schemas.microsoft.com/office/drawing/2014/main" id="{8AB78C7D-3695-4883-B840-0330DAD23F22}"/>
              </a:ext>
            </a:extLst>
          </p:cNvPr>
          <p:cNvSpPr txBox="1">
            <a:spLocks/>
          </p:cNvSpPr>
          <p:nvPr/>
        </p:nvSpPr>
        <p:spPr>
          <a:xfrm>
            <a:off x="0" y="6646272"/>
            <a:ext cx="2800350" cy="187517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5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0" dirty="0"/>
              <a:t>4.11</a:t>
            </a:r>
          </a:p>
        </p:txBody>
      </p:sp>
    </p:spTree>
    <p:extLst>
      <p:ext uri="{BB962C8B-B14F-4D97-AF65-F5344CB8AC3E}">
        <p14:creationId xmlns:p14="http://schemas.microsoft.com/office/powerpoint/2010/main" val="2897880923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177D02-0F1F-4F0E-A2E3-FE227B9137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FA6AD41-042D-4655-B906-18BDB42470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9C4B0-9109-4B6A-816F-B8FB191BD566}" type="slidenum">
              <a:rPr lang="en-US" smtClean="0"/>
              <a:t>115</a:t>
            </a:fld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C5427C-04BC-4EF7-B019-1387197AC4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following </a:t>
            </a:r>
            <a:r>
              <a:rPr lang="en-US" dirty="0">
                <a:solidFill>
                  <a:schemeClr val="accent2"/>
                </a:solidFill>
              </a:rPr>
              <a:t>Boolean expression</a:t>
            </a:r>
            <a:r>
              <a:rPr lang="en-US" dirty="0"/>
              <a:t>:</a:t>
            </a:r>
          </a:p>
          <a:p>
            <a:endParaRPr lang="en-US" dirty="0"/>
          </a:p>
          <a:p>
            <a:pPr marL="91440" indent="0">
              <a:buNone/>
            </a:pPr>
            <a:r>
              <a:rPr lang="en-US" dirty="0"/>
              <a:t>   can be </a:t>
            </a:r>
            <a:r>
              <a:rPr lang="en-US" dirty="0">
                <a:solidFill>
                  <a:schemeClr val="accent2"/>
                </a:solidFill>
              </a:rPr>
              <a:t>simplified </a:t>
            </a:r>
            <a:r>
              <a:rPr lang="en-US" dirty="0"/>
              <a:t>by using an </a:t>
            </a:r>
            <a:r>
              <a:rPr lang="en-US" dirty="0">
                <a:solidFill>
                  <a:schemeClr val="accent2"/>
                </a:solidFill>
              </a:rPr>
              <a:t>equivalent expression</a:t>
            </a:r>
            <a:r>
              <a:rPr lang="en-US" dirty="0"/>
              <a:t>:</a:t>
            </a:r>
          </a:p>
          <a:p>
            <a:pPr marL="91440" indent="0">
              <a:buNone/>
            </a:pPr>
            <a:endParaRPr lang="en-US" dirty="0"/>
          </a:p>
          <a:p>
            <a:pPr marL="91440" indent="0">
              <a:buNone/>
            </a:pPr>
            <a:endParaRPr lang="en-US" dirty="0"/>
          </a:p>
          <a:p>
            <a:r>
              <a:rPr lang="en-US" dirty="0"/>
              <a:t>The following </a:t>
            </a:r>
            <a:r>
              <a:rPr lang="en-US" dirty="0">
                <a:solidFill>
                  <a:schemeClr val="accent2"/>
                </a:solidFill>
              </a:rPr>
              <a:t>Boolean expression</a:t>
            </a:r>
            <a:r>
              <a:rPr lang="en-US" dirty="0"/>
              <a:t>:</a:t>
            </a:r>
          </a:p>
          <a:p>
            <a:endParaRPr lang="en-US" dirty="0"/>
          </a:p>
          <a:p>
            <a:pPr marL="91440" indent="0">
              <a:buNone/>
            </a:pPr>
            <a:r>
              <a:rPr lang="en-US" dirty="0"/>
              <a:t>   can be </a:t>
            </a:r>
            <a:r>
              <a:rPr lang="en-US" dirty="0">
                <a:solidFill>
                  <a:schemeClr val="accent2"/>
                </a:solidFill>
              </a:rPr>
              <a:t>simplified</a:t>
            </a:r>
            <a:r>
              <a:rPr lang="en-US" dirty="0"/>
              <a:t> by using an </a:t>
            </a:r>
            <a:r>
              <a:rPr lang="en-US" dirty="0">
                <a:solidFill>
                  <a:schemeClr val="accent2"/>
                </a:solidFill>
              </a:rPr>
              <a:t>equivalent expression</a:t>
            </a:r>
            <a:r>
              <a:rPr lang="en-US" dirty="0"/>
              <a:t>:</a:t>
            </a:r>
          </a:p>
          <a:p>
            <a:pPr marL="91440" indent="0">
              <a:buNone/>
            </a:pP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B81DDE9-E69D-4BBD-B9C4-73F88E9FB0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303" y="2968247"/>
            <a:ext cx="8851392" cy="44611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r>
              <a:rPr lang="en-US" altLang="en-US" sz="20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&lt;= number &lt; y</a:t>
            </a:r>
            <a:endParaRPr lang="en-US" altLang="en-US" sz="2000" dirty="0">
              <a:latin typeface="Arial" panose="020B0604020202020204" pitchFamily="34" charset="0"/>
            </a:endParaRP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898C1543-0B27-45CD-A8BD-8A4F57C2A4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3DF6A59-4148-4E95-9500-BAF631ACFB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731" y="1894044"/>
            <a:ext cx="8851392" cy="44611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number &gt;= x</a:t>
            </a:r>
            <a:r>
              <a:rPr lang="en-US" altLang="en-US" sz="20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sz="2000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and </a:t>
            </a:r>
            <a:r>
              <a:rPr lang="en-US" altLang="en-US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number &lt; y</a:t>
            </a:r>
            <a:endParaRPr lang="en-US" altLang="en-US" sz="2000" dirty="0">
              <a:latin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8952C10-93A4-4BFF-9E62-DE1A41686D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303" y="5618681"/>
            <a:ext cx="8851392" cy="44611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r>
              <a:rPr lang="en-US" altLang="en-US" sz="20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!= number == y</a:t>
            </a:r>
            <a:endParaRPr lang="en-US" altLang="en-US" sz="2000" dirty="0">
              <a:latin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77837FA-03EB-4E3F-8863-C039E50865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731" y="4544478"/>
            <a:ext cx="8851392" cy="44611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number != x</a:t>
            </a:r>
            <a:r>
              <a:rPr lang="en-US" altLang="en-US" sz="20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sz="2000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and </a:t>
            </a:r>
            <a:r>
              <a:rPr lang="en-US" altLang="en-US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number == y</a:t>
            </a:r>
            <a:endParaRPr lang="en-US" altLang="en-US" sz="2000" dirty="0">
              <a:latin typeface="Arial" panose="020B0604020202020204" pitchFamily="34" charset="0"/>
            </a:endParaRPr>
          </a:p>
        </p:txBody>
      </p:sp>
      <p:pic>
        <p:nvPicPr>
          <p:cNvPr id="11" name="Picture 10">
            <a:hlinkClick r:id="rId3" action="ppaction://hlinksldjump"/>
            <a:extLst>
              <a:ext uri="{FF2B5EF4-FFF2-40B4-BE49-F238E27FC236}">
                <a16:creationId xmlns:a16="http://schemas.microsoft.com/office/drawing/2014/main" id="{750C780E-7842-44BD-B887-746DC8D8479D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09304" y="6629400"/>
            <a:ext cx="234696" cy="234696"/>
          </a:xfrm>
          <a:prstGeom prst="rect">
            <a:avLst/>
          </a:prstGeom>
        </p:spPr>
      </p:pic>
      <p:sp>
        <p:nvSpPr>
          <p:cNvPr id="12" name="Slide Number Placeholder 2">
            <a:hlinkClick r:id="rId5" action="ppaction://hlinksldjump"/>
            <a:extLst>
              <a:ext uri="{FF2B5EF4-FFF2-40B4-BE49-F238E27FC236}">
                <a16:creationId xmlns:a16="http://schemas.microsoft.com/office/drawing/2014/main" id="{03A42970-0EA2-42F7-9D16-298491E50220}"/>
              </a:ext>
            </a:extLst>
          </p:cNvPr>
          <p:cNvSpPr txBox="1">
            <a:spLocks/>
          </p:cNvSpPr>
          <p:nvPr/>
        </p:nvSpPr>
        <p:spPr>
          <a:xfrm>
            <a:off x="0" y="6646272"/>
            <a:ext cx="2800350" cy="187517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5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0" dirty="0"/>
              <a:t>4.11</a:t>
            </a:r>
          </a:p>
        </p:txBody>
      </p:sp>
    </p:spTree>
    <p:extLst>
      <p:ext uri="{BB962C8B-B14F-4D97-AF65-F5344CB8AC3E}">
        <p14:creationId xmlns:p14="http://schemas.microsoft.com/office/powerpoint/2010/main" val="3121129128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5A6644-9314-4680-AB58-5663AE726C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Check Point</a:t>
            </a:r>
            <a:br>
              <a:rPr lang="en-US" dirty="0"/>
            </a:br>
            <a:r>
              <a:rPr lang="en-US" dirty="0">
                <a:solidFill>
                  <a:schemeClr val="accent3"/>
                </a:solidFill>
              </a:rPr>
              <a:t>#14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A1EFCD1-72F5-4145-8CAA-979AB5E873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9C4B0-9109-4B6A-816F-B8FB191BD566}" type="slidenum">
              <a:rPr lang="en-US" smtClean="0"/>
              <a:t>116</a:t>
            </a:fld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006BE0-88FB-41B7-A714-EBDA2CDA19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91440" indent="0">
              <a:buNone/>
            </a:pPr>
            <a:r>
              <a:rPr lang="en-US" dirty="0"/>
              <a:t>Assuming that </a:t>
            </a:r>
            <a:r>
              <a:rPr lang="en-US" dirty="0">
                <a:solidFill>
                  <a:srgbClr val="0070C0"/>
                </a:solidFill>
              </a:rPr>
              <a:t>x</a:t>
            </a:r>
            <a:r>
              <a:rPr lang="en-US" dirty="0"/>
              <a:t> is </a:t>
            </a:r>
            <a:r>
              <a:rPr lang="en-US" b="1" dirty="0"/>
              <a:t>1</a:t>
            </a:r>
            <a:r>
              <a:rPr lang="en-US" dirty="0"/>
              <a:t>, show the result of the following Boolean expressions:</a:t>
            </a:r>
          </a:p>
          <a:p>
            <a:pPr marL="605790" indent="-514350">
              <a:buFont typeface="+mj-lt"/>
              <a:buAutoNum type="arabicPeriod"/>
            </a:pPr>
            <a:r>
              <a:rPr lang="en-US" dirty="0"/>
              <a:t> </a:t>
            </a:r>
          </a:p>
          <a:p>
            <a:pPr marL="605790" indent="-514350">
              <a:buFont typeface="+mj-lt"/>
              <a:buAutoNum type="arabicPeriod"/>
            </a:pPr>
            <a:r>
              <a:rPr lang="en-US" dirty="0"/>
              <a:t> </a:t>
            </a:r>
          </a:p>
          <a:p>
            <a:pPr marL="605790" indent="-514350">
              <a:buFont typeface="+mj-lt"/>
              <a:buAutoNum type="arabicPeriod"/>
            </a:pPr>
            <a:r>
              <a:rPr lang="en-US" dirty="0"/>
              <a:t> </a:t>
            </a:r>
          </a:p>
          <a:p>
            <a:pPr marL="605790" indent="-514350">
              <a:buFont typeface="+mj-lt"/>
              <a:buAutoNum type="arabicPeriod"/>
            </a:pPr>
            <a:r>
              <a:rPr lang="en-US" dirty="0"/>
              <a:t> </a:t>
            </a:r>
          </a:p>
          <a:p>
            <a:pPr marL="605790" indent="-514350">
              <a:buFont typeface="+mj-lt"/>
              <a:buAutoNum type="arabicPeriod"/>
            </a:pPr>
            <a:r>
              <a:rPr lang="en-US" dirty="0"/>
              <a:t> </a:t>
            </a:r>
          </a:p>
          <a:p>
            <a:pPr marL="605790" indent="-514350">
              <a:buFont typeface="+mj-lt"/>
              <a:buAutoNum type="arabicPeriod"/>
            </a:pPr>
            <a:r>
              <a:rPr lang="en-US" dirty="0"/>
              <a:t>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6D0C16B-C58A-4F0B-BE71-C7D8964BB2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4226" y="2355684"/>
            <a:ext cx="4644722" cy="4141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True and </a:t>
            </a:r>
            <a:r>
              <a:rPr lang="en-US" altLang="en-US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altLang="en-US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 </a:t>
            </a:r>
            <a:r>
              <a:rPr lang="en-US" altLang="en-US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en-US" altLang="en-US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</a:t>
            </a:r>
            <a:r>
              <a:rPr lang="en-US" altLang="en-US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32FE03E-9F45-4F21-A29E-148A16B361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4226" y="2894789"/>
            <a:ext cx="4644722" cy="4141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not </a:t>
            </a:r>
            <a:r>
              <a:rPr lang="en-US" altLang="en-US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(x &gt; </a:t>
            </a:r>
            <a:r>
              <a:rPr lang="en-US" altLang="en-US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altLang="en-US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lang="en-US" altLang="en-US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and </a:t>
            </a:r>
            <a:r>
              <a:rPr lang="en-US" altLang="en-US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(x &gt; </a:t>
            </a:r>
            <a:r>
              <a:rPr lang="en-US" altLang="en-US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altLang="en-US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7C778F-A69C-481F-9652-EF3636364B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4226" y="3435446"/>
            <a:ext cx="4644722" cy="4141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(x &gt; </a:t>
            </a:r>
            <a:r>
              <a:rPr lang="en-US" altLang="en-US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altLang="en-US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lang="en-US" altLang="en-US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or </a:t>
            </a:r>
            <a:r>
              <a:rPr lang="en-US" altLang="en-US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(x &lt; </a:t>
            </a:r>
            <a:r>
              <a:rPr lang="en-US" altLang="en-US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altLang="en-US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1F30616-1B8E-4B32-9922-124FE0D7B9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4226" y="3976103"/>
            <a:ext cx="4644722" cy="4141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(x != </a:t>
            </a:r>
            <a:r>
              <a:rPr lang="en-US" altLang="en-US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altLang="en-US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lang="en-US" altLang="en-US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or </a:t>
            </a:r>
            <a:r>
              <a:rPr lang="en-US" altLang="en-US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(x == </a:t>
            </a:r>
            <a:r>
              <a:rPr lang="en-US" altLang="en-US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altLang="en-US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94F962B-AF67-4B0E-B49F-A4D47D901E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4226" y="4516760"/>
            <a:ext cx="4644722" cy="4141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(x &gt;= </a:t>
            </a:r>
            <a:r>
              <a:rPr lang="en-US" altLang="en-US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altLang="en-US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lang="en-US" altLang="en-US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or </a:t>
            </a:r>
            <a:r>
              <a:rPr lang="en-US" altLang="en-US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(x &lt; </a:t>
            </a:r>
            <a:r>
              <a:rPr lang="en-US" altLang="en-US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altLang="en-US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68F2E69-C4E8-4090-A214-15058906EB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4226" y="5057417"/>
            <a:ext cx="4644722" cy="4141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(x != </a:t>
            </a:r>
            <a:r>
              <a:rPr lang="en-US" altLang="en-US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altLang="en-US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== (</a:t>
            </a:r>
            <a:r>
              <a:rPr lang="en-US" altLang="en-US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not </a:t>
            </a:r>
            <a:r>
              <a:rPr lang="en-US" altLang="en-US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(x == </a:t>
            </a:r>
            <a:r>
              <a:rPr lang="en-US" altLang="en-US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altLang="en-US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))</a:t>
            </a:r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0AAD495-9463-455A-BB19-3A988C5E17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44357" y="2408870"/>
            <a:ext cx="1655863" cy="307777"/>
          </a:xfrm>
          <a:prstGeom prst="rect">
            <a:avLst/>
          </a:prstGeom>
          <a:solidFill>
            <a:schemeClr val="accent5">
              <a:alpha val="15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False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9B467BE-E5AA-46C4-AECD-D3DBB94EB2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44353" y="2947975"/>
            <a:ext cx="1655863" cy="307777"/>
          </a:xfrm>
          <a:prstGeom prst="rect">
            <a:avLst/>
          </a:prstGeom>
          <a:solidFill>
            <a:schemeClr val="accent5">
              <a:alpha val="15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False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4614170-0A8C-4FB9-B777-10DFC54A27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44353" y="3485767"/>
            <a:ext cx="1655863" cy="307777"/>
          </a:xfrm>
          <a:prstGeom prst="rect">
            <a:avLst/>
          </a:prstGeom>
          <a:solidFill>
            <a:schemeClr val="accent5">
              <a:alpha val="15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True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C351210-0C07-48F6-B13D-EB71D30925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44353" y="4025354"/>
            <a:ext cx="1655863" cy="307777"/>
          </a:xfrm>
          <a:prstGeom prst="rect">
            <a:avLst/>
          </a:prstGeom>
          <a:solidFill>
            <a:schemeClr val="accent5">
              <a:alpha val="15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True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D2ED651-047D-41A7-A244-E1E73B81DD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44355" y="4564471"/>
            <a:ext cx="1655863" cy="307777"/>
          </a:xfrm>
          <a:prstGeom prst="rect">
            <a:avLst/>
          </a:prstGeom>
          <a:solidFill>
            <a:schemeClr val="accent5">
              <a:alpha val="15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True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D84B2DA-8DD1-4B34-A350-874A3788D2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44354" y="5113432"/>
            <a:ext cx="1655863" cy="307777"/>
          </a:xfrm>
          <a:prstGeom prst="rect">
            <a:avLst/>
          </a:prstGeom>
          <a:solidFill>
            <a:schemeClr val="accent5">
              <a:alpha val="15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True</a:t>
            </a:r>
          </a:p>
        </p:txBody>
      </p:sp>
      <p:pic>
        <p:nvPicPr>
          <p:cNvPr id="19" name="Picture 18">
            <a:hlinkClick r:id="rId3" action="ppaction://hlinksldjump"/>
            <a:extLst>
              <a:ext uri="{FF2B5EF4-FFF2-40B4-BE49-F238E27FC236}">
                <a16:creationId xmlns:a16="http://schemas.microsoft.com/office/drawing/2014/main" id="{2728403A-3FF5-41F4-87CF-5C4E5AFAFE55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09304" y="6629400"/>
            <a:ext cx="234696" cy="234696"/>
          </a:xfrm>
          <a:prstGeom prst="rect">
            <a:avLst/>
          </a:prstGeom>
        </p:spPr>
      </p:pic>
      <p:sp>
        <p:nvSpPr>
          <p:cNvPr id="20" name="Slide Number Placeholder 2">
            <a:hlinkClick r:id="rId5" action="ppaction://hlinksldjump"/>
            <a:extLst>
              <a:ext uri="{FF2B5EF4-FFF2-40B4-BE49-F238E27FC236}">
                <a16:creationId xmlns:a16="http://schemas.microsoft.com/office/drawing/2014/main" id="{590E6F00-9E69-40F0-8E34-3F6701154CAD}"/>
              </a:ext>
            </a:extLst>
          </p:cNvPr>
          <p:cNvSpPr txBox="1">
            <a:spLocks/>
          </p:cNvSpPr>
          <p:nvPr/>
        </p:nvSpPr>
        <p:spPr>
          <a:xfrm>
            <a:off x="0" y="6646272"/>
            <a:ext cx="2800350" cy="187517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5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0" dirty="0"/>
              <a:t>4.11</a:t>
            </a:r>
          </a:p>
        </p:txBody>
      </p:sp>
    </p:spTree>
    <p:extLst>
      <p:ext uri="{BB962C8B-B14F-4D97-AF65-F5344CB8AC3E}">
        <p14:creationId xmlns:p14="http://schemas.microsoft.com/office/powerpoint/2010/main" val="194611780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CA76B3-62CA-4A1F-B915-4FA7C221FA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Check Point</a:t>
            </a:r>
            <a:br>
              <a:rPr lang="en-US" dirty="0"/>
            </a:br>
            <a:r>
              <a:rPr lang="en-US" dirty="0">
                <a:solidFill>
                  <a:schemeClr val="accent3"/>
                </a:solidFill>
              </a:rPr>
              <a:t>#15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39741A6-A9D5-495A-AA5C-B0D7E18FB5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9C4B0-9109-4B6A-816F-B8FB191BD566}" type="slidenum">
              <a:rPr lang="en-US" smtClean="0"/>
              <a:t>117</a:t>
            </a:fld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99C7C38-BE87-44A2-A78D-9C58320E87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91440" indent="0">
              <a:buNone/>
            </a:pPr>
            <a:r>
              <a:rPr lang="en-US" dirty="0"/>
              <a:t>Write a </a:t>
            </a:r>
            <a:r>
              <a:rPr lang="en-US" dirty="0">
                <a:solidFill>
                  <a:schemeClr val="accent2"/>
                </a:solidFill>
              </a:rPr>
              <a:t>Boolean expression </a:t>
            </a:r>
            <a:r>
              <a:rPr lang="en-US" dirty="0"/>
              <a:t>that </a:t>
            </a:r>
            <a:r>
              <a:rPr lang="en-US" dirty="0">
                <a:solidFill>
                  <a:schemeClr val="accent2"/>
                </a:solidFill>
              </a:rPr>
              <a:t>evaluates</a:t>
            </a:r>
            <a:r>
              <a:rPr lang="en-US" dirty="0"/>
              <a:t> to </a:t>
            </a:r>
            <a:r>
              <a:rPr lang="en-US" dirty="0">
                <a:solidFill>
                  <a:srgbClr val="3333FF"/>
                </a:solidFill>
              </a:rPr>
              <a:t>True</a:t>
            </a:r>
            <a:r>
              <a:rPr lang="en-US" dirty="0"/>
              <a:t> if variable </a:t>
            </a:r>
            <a:r>
              <a:rPr lang="en-US" dirty="0">
                <a:solidFill>
                  <a:srgbClr val="0070C0"/>
                </a:solidFill>
              </a:rPr>
              <a:t>num</a:t>
            </a:r>
            <a:r>
              <a:rPr lang="en-US" dirty="0"/>
              <a:t> is </a:t>
            </a:r>
            <a:r>
              <a:rPr lang="en-US" dirty="0">
                <a:solidFill>
                  <a:schemeClr val="accent2"/>
                </a:solidFill>
              </a:rPr>
              <a:t>between</a:t>
            </a:r>
            <a:r>
              <a:rPr lang="en-US" dirty="0"/>
              <a:t> </a:t>
            </a:r>
            <a:r>
              <a:rPr lang="en-US" b="1" dirty="0"/>
              <a:t>1</a:t>
            </a:r>
            <a:r>
              <a:rPr lang="en-US" dirty="0"/>
              <a:t> and </a:t>
            </a:r>
            <a:r>
              <a:rPr lang="en-US" b="1" dirty="0"/>
              <a:t>100</a:t>
            </a:r>
            <a:r>
              <a:rPr lang="en-US" dirty="0"/>
              <a:t>.</a:t>
            </a:r>
          </a:p>
          <a:p>
            <a:pPr indent="-365760">
              <a:buFont typeface="Wingdings" panose="05000000000000000000" pitchFamily="2" charset="2"/>
              <a:buChar char="Ø"/>
            </a:pPr>
            <a:r>
              <a:rPr lang="en-US" dirty="0"/>
              <a:t>Solution:</a:t>
            </a:r>
          </a:p>
          <a:p>
            <a:pPr marL="91440" indent="0">
              <a:buNone/>
            </a:pPr>
            <a:endParaRPr lang="en-US" dirty="0">
              <a:solidFill>
                <a:schemeClr val="accent2"/>
              </a:solidFill>
            </a:endParaRPr>
          </a:p>
          <a:p>
            <a:pPr marL="91440" indent="0">
              <a:buNone/>
            </a:pPr>
            <a:r>
              <a:rPr lang="en-US" dirty="0"/>
              <a:t>   Or (equivalent):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9B8E5A4-39CC-428F-A8CE-6E7E3E86FD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303" y="2798876"/>
            <a:ext cx="8851392" cy="44611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 </a:t>
            </a:r>
            <a:r>
              <a:rPr lang="en-US" altLang="en-US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&lt;= num &lt;= </a:t>
            </a:r>
            <a:r>
              <a:rPr lang="en-US" altLang="en-US" sz="20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100</a:t>
            </a:r>
            <a:endParaRPr lang="en-US" altLang="en-US" sz="2000" dirty="0">
              <a:latin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84B1C6C-B4F0-4731-B152-558BAFA58F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303" y="3846442"/>
            <a:ext cx="8851392" cy="44611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num &gt;= </a:t>
            </a:r>
            <a:r>
              <a:rPr lang="en-US" altLang="en-US" sz="20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 </a:t>
            </a:r>
            <a:r>
              <a:rPr lang="en-US" altLang="en-US" sz="2000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and </a:t>
            </a:r>
            <a:r>
              <a:rPr lang="en-US" altLang="en-US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num &lt;= </a:t>
            </a:r>
            <a:r>
              <a:rPr lang="en-US" altLang="en-US" sz="20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100</a:t>
            </a:r>
            <a:endParaRPr lang="en-US" altLang="en-US" sz="2000" dirty="0">
              <a:latin typeface="Arial" panose="020B0604020202020204" pitchFamily="34" charset="0"/>
            </a:endParaRPr>
          </a:p>
        </p:txBody>
      </p:sp>
      <p:pic>
        <p:nvPicPr>
          <p:cNvPr id="8" name="Picture 7">
            <a:hlinkClick r:id="rId3" action="ppaction://hlinksldjump"/>
            <a:extLst>
              <a:ext uri="{FF2B5EF4-FFF2-40B4-BE49-F238E27FC236}">
                <a16:creationId xmlns:a16="http://schemas.microsoft.com/office/drawing/2014/main" id="{518F82F9-A07D-4C1D-9CF7-2C692417405B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09304" y="6629400"/>
            <a:ext cx="234696" cy="234696"/>
          </a:xfrm>
          <a:prstGeom prst="rect">
            <a:avLst/>
          </a:prstGeom>
        </p:spPr>
      </p:pic>
      <p:sp>
        <p:nvSpPr>
          <p:cNvPr id="9" name="Slide Number Placeholder 2">
            <a:hlinkClick r:id="rId5" action="ppaction://hlinksldjump"/>
            <a:extLst>
              <a:ext uri="{FF2B5EF4-FFF2-40B4-BE49-F238E27FC236}">
                <a16:creationId xmlns:a16="http://schemas.microsoft.com/office/drawing/2014/main" id="{AEC21F56-2CEF-4C14-B37C-74241E39BF1C}"/>
              </a:ext>
            </a:extLst>
          </p:cNvPr>
          <p:cNvSpPr txBox="1">
            <a:spLocks/>
          </p:cNvSpPr>
          <p:nvPr/>
        </p:nvSpPr>
        <p:spPr>
          <a:xfrm>
            <a:off x="0" y="6646272"/>
            <a:ext cx="2800350" cy="187517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5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0" dirty="0"/>
              <a:t>4.11</a:t>
            </a:r>
          </a:p>
        </p:txBody>
      </p:sp>
    </p:spTree>
    <p:extLst>
      <p:ext uri="{BB962C8B-B14F-4D97-AF65-F5344CB8AC3E}">
        <p14:creationId xmlns:p14="http://schemas.microsoft.com/office/powerpoint/2010/main" val="1252100457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CA76B3-62CA-4A1F-B915-4FA7C221FA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Check Point</a:t>
            </a:r>
            <a:br>
              <a:rPr lang="en-US" dirty="0"/>
            </a:br>
            <a:r>
              <a:rPr lang="en-US" dirty="0">
                <a:solidFill>
                  <a:schemeClr val="accent3"/>
                </a:solidFill>
              </a:rPr>
              <a:t>#16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39741A6-A9D5-495A-AA5C-B0D7E18FB5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9C4B0-9109-4B6A-816F-B8FB191BD566}" type="slidenum">
              <a:rPr lang="en-US" smtClean="0"/>
              <a:t>118</a:t>
            </a:fld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99C7C38-BE87-44A2-A78D-9C58320E87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91440" indent="0">
              <a:buNone/>
            </a:pPr>
            <a:r>
              <a:rPr lang="en-US" dirty="0"/>
              <a:t>Write a </a:t>
            </a:r>
            <a:r>
              <a:rPr lang="en-US" dirty="0">
                <a:solidFill>
                  <a:schemeClr val="accent2"/>
                </a:solidFill>
              </a:rPr>
              <a:t>Boolean expression </a:t>
            </a:r>
            <a:r>
              <a:rPr lang="en-US" dirty="0"/>
              <a:t>that </a:t>
            </a:r>
            <a:r>
              <a:rPr lang="en-US" dirty="0">
                <a:solidFill>
                  <a:schemeClr val="accent2"/>
                </a:solidFill>
              </a:rPr>
              <a:t>evaluates</a:t>
            </a:r>
            <a:r>
              <a:rPr lang="en-US" dirty="0"/>
              <a:t> to </a:t>
            </a:r>
            <a:r>
              <a:rPr lang="en-US" dirty="0">
                <a:solidFill>
                  <a:srgbClr val="3333FF"/>
                </a:solidFill>
              </a:rPr>
              <a:t>True</a:t>
            </a:r>
            <a:r>
              <a:rPr lang="en-US" dirty="0"/>
              <a:t> if variable </a:t>
            </a:r>
            <a:r>
              <a:rPr lang="en-US" dirty="0">
                <a:solidFill>
                  <a:srgbClr val="0070C0"/>
                </a:solidFill>
              </a:rPr>
              <a:t>num</a:t>
            </a:r>
            <a:r>
              <a:rPr lang="en-US" dirty="0"/>
              <a:t> is </a:t>
            </a:r>
            <a:r>
              <a:rPr lang="en-US" dirty="0">
                <a:solidFill>
                  <a:schemeClr val="accent2"/>
                </a:solidFill>
              </a:rPr>
              <a:t>between</a:t>
            </a:r>
            <a:r>
              <a:rPr lang="en-US" dirty="0"/>
              <a:t> </a:t>
            </a:r>
            <a:r>
              <a:rPr lang="en-US" b="1" dirty="0"/>
              <a:t>1</a:t>
            </a:r>
            <a:r>
              <a:rPr lang="en-US" dirty="0"/>
              <a:t> and </a:t>
            </a:r>
            <a:r>
              <a:rPr lang="en-US" b="1" dirty="0"/>
              <a:t>100</a:t>
            </a:r>
            <a:r>
              <a:rPr lang="en-US" dirty="0"/>
              <a:t> </a:t>
            </a:r>
            <a:r>
              <a:rPr lang="en-US" b="1" dirty="0">
                <a:solidFill>
                  <a:schemeClr val="accent2"/>
                </a:solidFill>
              </a:rPr>
              <a:t>or</a:t>
            </a:r>
            <a:r>
              <a:rPr lang="en-US" dirty="0"/>
              <a:t> </a:t>
            </a:r>
            <a:r>
              <a:rPr lang="en-US" dirty="0">
                <a:solidFill>
                  <a:srgbClr val="0070C0"/>
                </a:solidFill>
              </a:rPr>
              <a:t>num</a:t>
            </a:r>
            <a:r>
              <a:rPr lang="en-US" dirty="0"/>
              <a:t> is </a:t>
            </a:r>
            <a:r>
              <a:rPr lang="en-US" dirty="0">
                <a:solidFill>
                  <a:schemeClr val="accent2"/>
                </a:solidFill>
              </a:rPr>
              <a:t>negative</a:t>
            </a:r>
            <a:r>
              <a:rPr lang="en-US" dirty="0"/>
              <a:t>.</a:t>
            </a:r>
            <a:r>
              <a:rPr lang="en-US" dirty="0">
                <a:solidFill>
                  <a:schemeClr val="accent2"/>
                </a:solidFill>
              </a:rPr>
              <a:t>    </a:t>
            </a:r>
          </a:p>
          <a:p>
            <a:pPr indent="-365760">
              <a:buFont typeface="Wingdings" panose="05000000000000000000" pitchFamily="2" charset="2"/>
              <a:buChar char="Ø"/>
            </a:pPr>
            <a:r>
              <a:rPr lang="en-US" dirty="0"/>
              <a:t>Solution:</a:t>
            </a:r>
          </a:p>
          <a:p>
            <a:pPr marL="91440" indent="0">
              <a:buNone/>
            </a:pPr>
            <a:endParaRPr lang="en-US" dirty="0">
              <a:solidFill>
                <a:schemeClr val="accent2"/>
              </a:solidFill>
            </a:endParaRPr>
          </a:p>
          <a:p>
            <a:pPr marL="91440" indent="0">
              <a:buNone/>
            </a:pPr>
            <a:r>
              <a:rPr lang="en-US" dirty="0"/>
              <a:t>   Or (equivalent):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9B8E5A4-39CC-428F-A8CE-6E7E3E86FD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303" y="2798876"/>
            <a:ext cx="8851392" cy="44611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altLang="en-US" sz="20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 </a:t>
            </a:r>
            <a:r>
              <a:rPr lang="en-US" altLang="en-US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&lt;= num &lt;= </a:t>
            </a:r>
            <a:r>
              <a:rPr lang="en-US" altLang="en-US" sz="20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100</a:t>
            </a:r>
            <a:r>
              <a:rPr lang="en-US" altLang="en-US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lang="en-US" altLang="en-US" sz="2000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or </a:t>
            </a:r>
            <a:r>
              <a:rPr lang="en-US" altLang="en-US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(num &lt; </a:t>
            </a:r>
            <a:r>
              <a:rPr lang="en-US" altLang="en-US" sz="20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altLang="en-US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altLang="en-US" sz="2000" dirty="0">
              <a:latin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84B1C6C-B4F0-4731-B152-558BAFA58F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303" y="3846442"/>
            <a:ext cx="8851392" cy="44611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(num &gt;= </a:t>
            </a:r>
            <a:r>
              <a:rPr lang="en-US" altLang="en-US" sz="20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 </a:t>
            </a:r>
            <a:r>
              <a:rPr lang="en-US" altLang="en-US" sz="2000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and </a:t>
            </a:r>
            <a:r>
              <a:rPr lang="en-US" altLang="en-US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num &lt;= </a:t>
            </a:r>
            <a:r>
              <a:rPr lang="en-US" altLang="en-US" sz="20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100</a:t>
            </a:r>
            <a:r>
              <a:rPr lang="en-US" altLang="en-US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lang="en-US" altLang="en-US" sz="2000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or </a:t>
            </a:r>
            <a:r>
              <a:rPr lang="en-US" altLang="en-US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(num &lt; </a:t>
            </a:r>
            <a:r>
              <a:rPr lang="en-US" altLang="en-US" sz="20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altLang="en-US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altLang="en-US" sz="2000" dirty="0">
              <a:latin typeface="Arial" panose="020B0604020202020204" pitchFamily="34" charset="0"/>
            </a:endParaRPr>
          </a:p>
        </p:txBody>
      </p:sp>
      <p:pic>
        <p:nvPicPr>
          <p:cNvPr id="8" name="Picture 7">
            <a:hlinkClick r:id="rId3" action="ppaction://hlinksldjump"/>
            <a:extLst>
              <a:ext uri="{FF2B5EF4-FFF2-40B4-BE49-F238E27FC236}">
                <a16:creationId xmlns:a16="http://schemas.microsoft.com/office/drawing/2014/main" id="{D1B7D0A1-F122-48AA-AF5B-0B0B95B3C4E1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09304" y="6629400"/>
            <a:ext cx="234696" cy="234696"/>
          </a:xfrm>
          <a:prstGeom prst="rect">
            <a:avLst/>
          </a:prstGeom>
        </p:spPr>
      </p:pic>
      <p:sp>
        <p:nvSpPr>
          <p:cNvPr id="9" name="Slide Number Placeholder 2">
            <a:hlinkClick r:id="rId5" action="ppaction://hlinksldjump"/>
            <a:extLst>
              <a:ext uri="{FF2B5EF4-FFF2-40B4-BE49-F238E27FC236}">
                <a16:creationId xmlns:a16="http://schemas.microsoft.com/office/drawing/2014/main" id="{C59B251E-B1C3-4CD3-9F05-03A3ABF80BC6}"/>
              </a:ext>
            </a:extLst>
          </p:cNvPr>
          <p:cNvSpPr txBox="1">
            <a:spLocks/>
          </p:cNvSpPr>
          <p:nvPr/>
        </p:nvSpPr>
        <p:spPr>
          <a:xfrm>
            <a:off x="0" y="6646272"/>
            <a:ext cx="2800350" cy="187517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5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0" dirty="0"/>
              <a:t>4.11</a:t>
            </a:r>
          </a:p>
        </p:txBody>
      </p:sp>
    </p:spTree>
    <p:extLst>
      <p:ext uri="{BB962C8B-B14F-4D97-AF65-F5344CB8AC3E}">
        <p14:creationId xmlns:p14="http://schemas.microsoft.com/office/powerpoint/2010/main" val="3410707684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5A6644-9314-4680-AB58-5663AE726C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Check Point</a:t>
            </a:r>
            <a:br>
              <a:rPr lang="en-US" dirty="0"/>
            </a:br>
            <a:r>
              <a:rPr lang="en-US" dirty="0">
                <a:solidFill>
                  <a:schemeClr val="accent3"/>
                </a:solidFill>
              </a:rPr>
              <a:t>#17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A1EFCD1-72F5-4145-8CAA-979AB5E873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9C4B0-9109-4B6A-816F-B8FB191BD566}" type="slidenum">
              <a:rPr lang="en-US" smtClean="0"/>
              <a:t>119</a:t>
            </a:fld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006BE0-88FB-41B7-A714-EBDA2CDA19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91440" indent="0">
              <a:buNone/>
            </a:pPr>
            <a:r>
              <a:rPr lang="en-US" dirty="0"/>
              <a:t>Assuming </a:t>
            </a:r>
            <a:r>
              <a:rPr lang="en-US" dirty="0">
                <a:solidFill>
                  <a:srgbClr val="0070C0"/>
                </a:solidFill>
              </a:rPr>
              <a:t>x</a:t>
            </a:r>
            <a:r>
              <a:rPr lang="en-US" dirty="0"/>
              <a:t> = </a:t>
            </a:r>
            <a:r>
              <a:rPr lang="en-US" b="1" dirty="0"/>
              <a:t>4</a:t>
            </a:r>
            <a:r>
              <a:rPr lang="en-US" dirty="0"/>
              <a:t> and </a:t>
            </a:r>
            <a:r>
              <a:rPr lang="en-US" dirty="0">
                <a:solidFill>
                  <a:srgbClr val="0070C0"/>
                </a:solidFill>
              </a:rPr>
              <a:t>y</a:t>
            </a:r>
            <a:r>
              <a:rPr lang="en-US" dirty="0"/>
              <a:t> = </a:t>
            </a:r>
            <a:r>
              <a:rPr lang="en-US" b="1" dirty="0"/>
              <a:t>5</a:t>
            </a:r>
            <a:r>
              <a:rPr lang="en-US" dirty="0"/>
              <a:t>, show the result of the following Boolean expressions:</a:t>
            </a:r>
          </a:p>
          <a:p>
            <a:pPr marL="605790" indent="-514350">
              <a:buFont typeface="+mj-lt"/>
              <a:buAutoNum type="arabicPeriod"/>
            </a:pPr>
            <a:r>
              <a:rPr lang="en-US" dirty="0"/>
              <a:t> </a:t>
            </a:r>
          </a:p>
          <a:p>
            <a:pPr marL="605790" indent="-514350">
              <a:buFont typeface="+mj-lt"/>
              <a:buAutoNum type="arabicPeriod"/>
            </a:pPr>
            <a:r>
              <a:rPr lang="en-US" dirty="0"/>
              <a:t> </a:t>
            </a:r>
          </a:p>
          <a:p>
            <a:pPr marL="605790" indent="-514350">
              <a:buFont typeface="+mj-lt"/>
              <a:buAutoNum type="arabicPeriod"/>
            </a:pPr>
            <a:r>
              <a:rPr lang="en-US" dirty="0"/>
              <a:t> </a:t>
            </a:r>
          </a:p>
          <a:p>
            <a:pPr marL="605790" indent="-514350">
              <a:buFont typeface="+mj-lt"/>
              <a:buAutoNum type="arabicPeriod"/>
            </a:pPr>
            <a:r>
              <a:rPr lang="en-US" dirty="0"/>
              <a:t>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6D0C16B-C58A-4F0B-BE71-C7D8964BB2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4226" y="2355684"/>
            <a:ext cx="4644722" cy="4141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 &gt;= y &gt;= </a:t>
            </a:r>
            <a:r>
              <a:rPr lang="en-US" altLang="en-US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32FE03E-9F45-4F21-A29E-148A16B361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4226" y="2894789"/>
            <a:ext cx="4644722" cy="4141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 &lt;= y &gt;= </a:t>
            </a:r>
            <a:r>
              <a:rPr lang="en-US" altLang="en-US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7C778F-A69C-481F-9652-EF3636364B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4226" y="3435446"/>
            <a:ext cx="4644722" cy="4141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 != y == </a:t>
            </a:r>
            <a:r>
              <a:rPr lang="en-US" altLang="en-US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</a:t>
            </a:r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1F30616-1B8E-4B32-9922-124FE0D7B9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4226" y="3976103"/>
            <a:ext cx="4644722" cy="4141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(x != </a:t>
            </a:r>
            <a:r>
              <a:rPr lang="en-US" altLang="en-US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altLang="en-US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lang="en-US" altLang="en-US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or </a:t>
            </a:r>
            <a:r>
              <a:rPr lang="en-US" altLang="en-US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(x == </a:t>
            </a:r>
            <a:r>
              <a:rPr lang="en-US" altLang="en-US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altLang="en-US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0AAD495-9463-455A-BB19-3A988C5E17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44357" y="2408870"/>
            <a:ext cx="1655863" cy="307777"/>
          </a:xfrm>
          <a:prstGeom prst="rect">
            <a:avLst/>
          </a:prstGeom>
          <a:solidFill>
            <a:schemeClr val="accent5">
              <a:alpha val="15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False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9B467BE-E5AA-46C4-AECD-D3DBB94EB2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44353" y="2947975"/>
            <a:ext cx="1655863" cy="307777"/>
          </a:xfrm>
          <a:prstGeom prst="rect">
            <a:avLst/>
          </a:prstGeom>
          <a:solidFill>
            <a:schemeClr val="accent5">
              <a:alpha val="15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True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4614170-0A8C-4FB9-B777-10DFC54A27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44353" y="3485767"/>
            <a:ext cx="1655863" cy="307777"/>
          </a:xfrm>
          <a:prstGeom prst="rect">
            <a:avLst/>
          </a:prstGeom>
          <a:solidFill>
            <a:schemeClr val="accent5">
              <a:alpha val="15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True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C351210-0C07-48F6-B13D-EB71D30925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44353" y="4025354"/>
            <a:ext cx="1655863" cy="307777"/>
          </a:xfrm>
          <a:prstGeom prst="rect">
            <a:avLst/>
          </a:prstGeom>
          <a:solidFill>
            <a:schemeClr val="accent5">
              <a:alpha val="15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True</a:t>
            </a:r>
          </a:p>
        </p:txBody>
      </p:sp>
      <p:pic>
        <p:nvPicPr>
          <p:cNvPr id="13" name="Picture 12">
            <a:hlinkClick r:id="rId3" action="ppaction://hlinksldjump"/>
            <a:extLst>
              <a:ext uri="{FF2B5EF4-FFF2-40B4-BE49-F238E27FC236}">
                <a16:creationId xmlns:a16="http://schemas.microsoft.com/office/drawing/2014/main" id="{1D46B279-8E6A-4136-A768-4374CF2742A9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09304" y="6629400"/>
            <a:ext cx="234696" cy="234696"/>
          </a:xfrm>
          <a:prstGeom prst="rect">
            <a:avLst/>
          </a:prstGeom>
        </p:spPr>
      </p:pic>
      <p:sp>
        <p:nvSpPr>
          <p:cNvPr id="17" name="Slide Number Placeholder 2">
            <a:hlinkClick r:id="rId5" action="ppaction://hlinksldjump"/>
            <a:extLst>
              <a:ext uri="{FF2B5EF4-FFF2-40B4-BE49-F238E27FC236}">
                <a16:creationId xmlns:a16="http://schemas.microsoft.com/office/drawing/2014/main" id="{DCC1C4A1-B21A-477E-8CA0-75998227E0B5}"/>
              </a:ext>
            </a:extLst>
          </p:cNvPr>
          <p:cNvSpPr txBox="1">
            <a:spLocks/>
          </p:cNvSpPr>
          <p:nvPr/>
        </p:nvSpPr>
        <p:spPr>
          <a:xfrm>
            <a:off x="0" y="6646272"/>
            <a:ext cx="2800350" cy="187517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5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0" dirty="0"/>
              <a:t>4.11</a:t>
            </a:r>
          </a:p>
        </p:txBody>
      </p:sp>
    </p:spTree>
    <p:extLst>
      <p:ext uri="{BB962C8B-B14F-4D97-AF65-F5344CB8AC3E}">
        <p14:creationId xmlns:p14="http://schemas.microsoft.com/office/powerpoint/2010/main" val="27766541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87CD1A97-2BC7-4A5A-B84A-EE4E645E41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4.2.</a:t>
            </a:r>
            <a:r>
              <a:rPr lang="en-US" dirty="0"/>
              <a:t> Boolean Types, Values, and Expressions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E18F7B-D0E8-413D-B886-19E532CF8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9C4B0-9109-4B6A-816F-B8FB191BD566}" type="slidenum">
              <a:rPr lang="en-US" smtClean="0"/>
              <a:t>12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4D7B5F7-0D08-4324-BB80-58A44508EF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 action="ppaction://hlinksldjump"/>
              </a:rPr>
              <a:t>Boolean Data Types </a:t>
            </a:r>
            <a:endParaRPr lang="en-US" dirty="0"/>
          </a:p>
          <a:p>
            <a:r>
              <a:rPr lang="en-US" dirty="0">
                <a:hlinkClick r:id="rId3" action="ppaction://hlinksldjump"/>
              </a:rPr>
              <a:t>Relational Operators</a:t>
            </a:r>
            <a:endParaRPr lang="en-US" dirty="0"/>
          </a:p>
          <a:p>
            <a:r>
              <a:rPr lang="en-US" dirty="0">
                <a:hlinkClick r:id="rId4" action="ppaction://hlinksldjump"/>
              </a:rPr>
              <a:t>Boolean Variables</a:t>
            </a:r>
            <a:endParaRPr lang="en-US" dirty="0"/>
          </a:p>
          <a:p>
            <a:r>
              <a:rPr lang="en-US" dirty="0">
                <a:hlinkClick r:id="rId5" action="ppaction://hlinksldjump"/>
              </a:rPr>
              <a:t>Convert Boolean Value to Integer</a:t>
            </a:r>
            <a:endParaRPr lang="en-US" dirty="0"/>
          </a:p>
          <a:p>
            <a:r>
              <a:rPr lang="en-US" dirty="0">
                <a:hlinkClick r:id="rId6" action="ppaction://hlinksldjump"/>
              </a:rPr>
              <a:t>Convert Numeric Value to Boolean</a:t>
            </a:r>
            <a:endParaRPr lang="en-US" dirty="0"/>
          </a:p>
          <a:p>
            <a:r>
              <a:rPr lang="en-US" dirty="0">
                <a:hlinkClick r:id="rId7" action="ppaction://hlinksldjump"/>
              </a:rPr>
              <a:t>Puzzle</a:t>
            </a:r>
            <a:endParaRPr lang="en-US" dirty="0"/>
          </a:p>
        </p:txBody>
      </p:sp>
      <p:pic>
        <p:nvPicPr>
          <p:cNvPr id="5" name="Picture 4">
            <a:hlinkClick r:id="rId8" action="ppaction://hlinksldjump"/>
            <a:extLst>
              <a:ext uri="{FF2B5EF4-FFF2-40B4-BE49-F238E27FC236}">
                <a16:creationId xmlns:a16="http://schemas.microsoft.com/office/drawing/2014/main" id="{F9DEB293-580D-4151-8E0A-9993270F938C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88096" y="81280"/>
            <a:ext cx="609600" cy="609600"/>
          </a:xfrm>
          <a:prstGeom prst="rect">
            <a:avLst/>
          </a:prstGeom>
        </p:spPr>
      </p:pic>
      <p:pic>
        <p:nvPicPr>
          <p:cNvPr id="2" name="Picture 1" descr="A close up of a sign&#10;&#10;Description automatically generated">
            <a:hlinkClick r:id="rId10"/>
            <a:extLst>
              <a:ext uri="{FF2B5EF4-FFF2-40B4-BE49-F238E27FC236}">
                <a16:creationId xmlns:a16="http://schemas.microsoft.com/office/drawing/2014/main" id="{061DB7E7-E3C0-4951-A15E-6BFD3EDA2E53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04" y="115350"/>
            <a:ext cx="536381" cy="536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062785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CA76B3-62CA-4A1F-B915-4FA7C221FA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Check Point</a:t>
            </a:r>
            <a:br>
              <a:rPr lang="en-US" dirty="0"/>
            </a:br>
            <a:r>
              <a:rPr lang="en-US" dirty="0">
                <a:solidFill>
                  <a:schemeClr val="accent3"/>
                </a:solidFill>
              </a:rPr>
              <a:t>#18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39741A6-A9D5-495A-AA5C-B0D7E18FB5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9C4B0-9109-4B6A-816F-B8FB191BD566}" type="slidenum">
              <a:rPr lang="en-US" smtClean="0"/>
              <a:t>120</a:t>
            </a:fld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99C7C38-BE87-44A2-A78D-9C58320E87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91440" indent="0">
              <a:buNone/>
            </a:pPr>
            <a:r>
              <a:rPr lang="en-US" dirty="0"/>
              <a:t>Write a </a:t>
            </a:r>
            <a:r>
              <a:rPr lang="en-US" dirty="0">
                <a:solidFill>
                  <a:schemeClr val="accent2"/>
                </a:solidFill>
              </a:rPr>
              <a:t>Boolean expression </a:t>
            </a:r>
            <a:r>
              <a:rPr lang="en-US" dirty="0"/>
              <a:t>that </a:t>
            </a:r>
            <a:r>
              <a:rPr lang="en-US" dirty="0">
                <a:solidFill>
                  <a:schemeClr val="accent2"/>
                </a:solidFill>
              </a:rPr>
              <a:t>evaluates</a:t>
            </a:r>
            <a:r>
              <a:rPr lang="en-US" dirty="0"/>
              <a:t> to </a:t>
            </a:r>
            <a:r>
              <a:rPr lang="en-US" dirty="0">
                <a:solidFill>
                  <a:srgbClr val="3333FF"/>
                </a:solidFill>
              </a:rPr>
              <a:t>True</a:t>
            </a:r>
            <a:r>
              <a:rPr lang="en-US" dirty="0"/>
              <a:t> if </a:t>
            </a:r>
            <a:r>
              <a:rPr lang="en-US" dirty="0">
                <a:solidFill>
                  <a:srgbClr val="0070C0"/>
                </a:solidFill>
              </a:rPr>
              <a:t>age</a:t>
            </a:r>
            <a:r>
              <a:rPr lang="en-US" dirty="0"/>
              <a:t> is </a:t>
            </a:r>
            <a:r>
              <a:rPr lang="en-US" dirty="0">
                <a:solidFill>
                  <a:schemeClr val="accent2"/>
                </a:solidFill>
              </a:rPr>
              <a:t>greater than </a:t>
            </a:r>
            <a:r>
              <a:rPr lang="en-US" b="1" dirty="0"/>
              <a:t>13</a:t>
            </a:r>
            <a:r>
              <a:rPr lang="en-US" dirty="0"/>
              <a:t> and </a:t>
            </a:r>
            <a:r>
              <a:rPr lang="en-US" dirty="0">
                <a:solidFill>
                  <a:schemeClr val="accent2"/>
                </a:solidFill>
              </a:rPr>
              <a:t>less than </a:t>
            </a:r>
            <a:r>
              <a:rPr lang="en-US" b="1" dirty="0"/>
              <a:t>18</a:t>
            </a:r>
            <a:r>
              <a:rPr lang="en-US" dirty="0"/>
              <a:t>.</a:t>
            </a:r>
          </a:p>
          <a:p>
            <a:pPr indent="-365760">
              <a:buFont typeface="Wingdings" panose="05000000000000000000" pitchFamily="2" charset="2"/>
              <a:buChar char="Ø"/>
            </a:pPr>
            <a:r>
              <a:rPr lang="en-US" dirty="0"/>
              <a:t>Solution:</a:t>
            </a:r>
          </a:p>
          <a:p>
            <a:pPr marL="91440" indent="0">
              <a:buNone/>
            </a:pPr>
            <a:endParaRPr lang="en-US" dirty="0">
              <a:solidFill>
                <a:schemeClr val="accent2"/>
              </a:solidFill>
            </a:endParaRPr>
          </a:p>
          <a:p>
            <a:pPr marL="91440" indent="0">
              <a:buNone/>
            </a:pPr>
            <a:r>
              <a:rPr lang="en-US" dirty="0"/>
              <a:t>   Or (equivalent):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9B8E5A4-39CC-428F-A8CE-6E7E3E86FD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303" y="2798876"/>
            <a:ext cx="8851392" cy="44611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13 </a:t>
            </a:r>
            <a:r>
              <a:rPr lang="en-US" altLang="en-US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 age &lt; </a:t>
            </a:r>
            <a:r>
              <a:rPr lang="en-US" altLang="en-US" sz="20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18</a:t>
            </a:r>
            <a:endParaRPr lang="en-US" altLang="en-US" sz="2000" dirty="0">
              <a:latin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84B1C6C-B4F0-4731-B152-558BAFA58F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303" y="3846442"/>
            <a:ext cx="8851392" cy="44611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age &gt; </a:t>
            </a:r>
            <a:r>
              <a:rPr lang="en-US" altLang="en-US" sz="20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13 </a:t>
            </a:r>
            <a:r>
              <a:rPr lang="en-US" altLang="en-US" sz="2000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and </a:t>
            </a:r>
            <a:r>
              <a:rPr lang="en-US" altLang="en-US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age &lt; </a:t>
            </a:r>
            <a:r>
              <a:rPr lang="en-US" altLang="en-US" sz="20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18</a:t>
            </a:r>
            <a:endParaRPr lang="en-US" altLang="en-US" sz="2000" dirty="0">
              <a:latin typeface="Arial" panose="020B0604020202020204" pitchFamily="34" charset="0"/>
            </a:endParaRPr>
          </a:p>
        </p:txBody>
      </p:sp>
      <p:pic>
        <p:nvPicPr>
          <p:cNvPr id="8" name="Picture 7">
            <a:hlinkClick r:id="rId3" action="ppaction://hlinksldjump"/>
            <a:extLst>
              <a:ext uri="{FF2B5EF4-FFF2-40B4-BE49-F238E27FC236}">
                <a16:creationId xmlns:a16="http://schemas.microsoft.com/office/drawing/2014/main" id="{A9BF3C05-1F74-470F-B855-E01EE74FE2DD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09304" y="6629400"/>
            <a:ext cx="234696" cy="234696"/>
          </a:xfrm>
          <a:prstGeom prst="rect">
            <a:avLst/>
          </a:prstGeom>
        </p:spPr>
      </p:pic>
      <p:sp>
        <p:nvSpPr>
          <p:cNvPr id="9" name="Slide Number Placeholder 2">
            <a:hlinkClick r:id="rId5" action="ppaction://hlinksldjump"/>
            <a:extLst>
              <a:ext uri="{FF2B5EF4-FFF2-40B4-BE49-F238E27FC236}">
                <a16:creationId xmlns:a16="http://schemas.microsoft.com/office/drawing/2014/main" id="{0677C0E9-72CE-4197-AD92-9189445253AF}"/>
              </a:ext>
            </a:extLst>
          </p:cNvPr>
          <p:cNvSpPr txBox="1">
            <a:spLocks/>
          </p:cNvSpPr>
          <p:nvPr/>
        </p:nvSpPr>
        <p:spPr>
          <a:xfrm>
            <a:off x="0" y="6646272"/>
            <a:ext cx="2800350" cy="187517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5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0" dirty="0"/>
              <a:t>4.11</a:t>
            </a:r>
          </a:p>
        </p:txBody>
      </p:sp>
    </p:spTree>
    <p:extLst>
      <p:ext uri="{BB962C8B-B14F-4D97-AF65-F5344CB8AC3E}">
        <p14:creationId xmlns:p14="http://schemas.microsoft.com/office/powerpoint/2010/main" val="3793443664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CA76B3-62CA-4A1F-B915-4FA7C221FA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Check Point</a:t>
            </a:r>
            <a:br>
              <a:rPr lang="en-US" dirty="0"/>
            </a:br>
            <a:r>
              <a:rPr lang="en-US" dirty="0">
                <a:solidFill>
                  <a:schemeClr val="accent3"/>
                </a:solidFill>
              </a:rPr>
              <a:t>#19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39741A6-A9D5-495A-AA5C-B0D7E18FB5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9C4B0-9109-4B6A-816F-B8FB191BD566}" type="slidenum">
              <a:rPr lang="en-US" smtClean="0"/>
              <a:t>121</a:t>
            </a:fld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99C7C38-BE87-44A2-A78D-9C58320E87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91440" indent="0">
              <a:buNone/>
            </a:pPr>
            <a:r>
              <a:rPr lang="en-US" dirty="0"/>
              <a:t>Write a </a:t>
            </a:r>
            <a:r>
              <a:rPr lang="en-US" dirty="0">
                <a:solidFill>
                  <a:schemeClr val="accent2"/>
                </a:solidFill>
              </a:rPr>
              <a:t>Boolean expression </a:t>
            </a:r>
            <a:r>
              <a:rPr lang="en-US" dirty="0"/>
              <a:t>that </a:t>
            </a:r>
            <a:r>
              <a:rPr lang="en-US" dirty="0">
                <a:solidFill>
                  <a:schemeClr val="accent2"/>
                </a:solidFill>
              </a:rPr>
              <a:t>evaluates</a:t>
            </a:r>
            <a:r>
              <a:rPr lang="en-US" dirty="0"/>
              <a:t> to </a:t>
            </a:r>
            <a:r>
              <a:rPr lang="en-US" dirty="0">
                <a:solidFill>
                  <a:srgbClr val="3333FF"/>
                </a:solidFill>
              </a:rPr>
              <a:t>True</a:t>
            </a:r>
            <a:r>
              <a:rPr lang="en-US" dirty="0"/>
              <a:t> if </a:t>
            </a:r>
            <a:r>
              <a:rPr lang="en-US" dirty="0">
                <a:solidFill>
                  <a:srgbClr val="0070C0"/>
                </a:solidFill>
              </a:rPr>
              <a:t>weight</a:t>
            </a:r>
            <a:r>
              <a:rPr lang="en-US" dirty="0"/>
              <a:t> is </a:t>
            </a:r>
            <a:r>
              <a:rPr lang="en-US" dirty="0">
                <a:solidFill>
                  <a:schemeClr val="accent2"/>
                </a:solidFill>
              </a:rPr>
              <a:t>greater than </a:t>
            </a:r>
            <a:r>
              <a:rPr lang="en-US" b="1" dirty="0"/>
              <a:t>50</a:t>
            </a:r>
            <a:r>
              <a:rPr lang="en-US" dirty="0"/>
              <a:t> </a:t>
            </a:r>
            <a:r>
              <a:rPr lang="en-US" b="1" dirty="0">
                <a:solidFill>
                  <a:srgbClr val="C00000"/>
                </a:solidFill>
              </a:rPr>
              <a:t>or</a:t>
            </a:r>
            <a:r>
              <a:rPr lang="en-US" dirty="0"/>
              <a:t> </a:t>
            </a:r>
            <a:r>
              <a:rPr lang="en-US" dirty="0">
                <a:solidFill>
                  <a:srgbClr val="0070C0"/>
                </a:solidFill>
              </a:rPr>
              <a:t>height</a:t>
            </a:r>
            <a:r>
              <a:rPr lang="en-US" dirty="0"/>
              <a:t> </a:t>
            </a:r>
            <a:r>
              <a:rPr lang="en-US" dirty="0">
                <a:solidFill>
                  <a:schemeClr val="accent2"/>
                </a:solidFill>
              </a:rPr>
              <a:t>is greater than </a:t>
            </a:r>
            <a:r>
              <a:rPr lang="en-US" b="1" dirty="0"/>
              <a:t>160</a:t>
            </a:r>
            <a:r>
              <a:rPr lang="en-US" dirty="0"/>
              <a:t>.</a:t>
            </a:r>
            <a:r>
              <a:rPr lang="en-US" b="1" dirty="0"/>
              <a:t> </a:t>
            </a:r>
          </a:p>
          <a:p>
            <a:pPr indent="-365760">
              <a:buFont typeface="Wingdings" panose="05000000000000000000" pitchFamily="2" charset="2"/>
              <a:buChar char="Ø"/>
            </a:pPr>
            <a:r>
              <a:rPr lang="en-US" dirty="0"/>
              <a:t>Solution:</a:t>
            </a:r>
          </a:p>
          <a:p>
            <a:pPr marL="91440" indent="0">
              <a:buNone/>
            </a:pP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9B8E5A4-39CC-428F-A8CE-6E7E3E86FD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303" y="2798876"/>
            <a:ext cx="8851392" cy="44611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weight &gt; </a:t>
            </a:r>
            <a:r>
              <a:rPr lang="en-US" altLang="en-US" sz="20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50 </a:t>
            </a:r>
            <a:r>
              <a:rPr lang="en-US" altLang="en-US" sz="2000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or </a:t>
            </a:r>
            <a:r>
              <a:rPr lang="en-US" altLang="en-US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height &gt; </a:t>
            </a:r>
            <a:r>
              <a:rPr lang="en-US" altLang="en-US" sz="20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160</a:t>
            </a:r>
            <a:endParaRPr lang="en-US" altLang="en-US" sz="2000" dirty="0">
              <a:latin typeface="Arial" panose="020B0604020202020204" pitchFamily="34" charset="0"/>
            </a:endParaRPr>
          </a:p>
        </p:txBody>
      </p:sp>
      <p:pic>
        <p:nvPicPr>
          <p:cNvPr id="6" name="Picture 5">
            <a:hlinkClick r:id="rId3" action="ppaction://hlinksldjump"/>
            <a:extLst>
              <a:ext uri="{FF2B5EF4-FFF2-40B4-BE49-F238E27FC236}">
                <a16:creationId xmlns:a16="http://schemas.microsoft.com/office/drawing/2014/main" id="{C53AF500-595B-4493-AC8E-36B33BC8572D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09304" y="6629400"/>
            <a:ext cx="234696" cy="234696"/>
          </a:xfrm>
          <a:prstGeom prst="rect">
            <a:avLst/>
          </a:prstGeom>
        </p:spPr>
      </p:pic>
      <p:sp>
        <p:nvSpPr>
          <p:cNvPr id="7" name="Slide Number Placeholder 2">
            <a:hlinkClick r:id="rId5" action="ppaction://hlinksldjump"/>
            <a:extLst>
              <a:ext uri="{FF2B5EF4-FFF2-40B4-BE49-F238E27FC236}">
                <a16:creationId xmlns:a16="http://schemas.microsoft.com/office/drawing/2014/main" id="{1AC67626-C6F2-4A84-9B8E-630DD62F746C}"/>
              </a:ext>
            </a:extLst>
          </p:cNvPr>
          <p:cNvSpPr txBox="1">
            <a:spLocks/>
          </p:cNvSpPr>
          <p:nvPr/>
        </p:nvSpPr>
        <p:spPr>
          <a:xfrm>
            <a:off x="0" y="6646272"/>
            <a:ext cx="2800350" cy="187517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5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0" dirty="0"/>
              <a:t>4.11</a:t>
            </a:r>
          </a:p>
        </p:txBody>
      </p:sp>
    </p:spTree>
    <p:extLst>
      <p:ext uri="{BB962C8B-B14F-4D97-AF65-F5344CB8AC3E}">
        <p14:creationId xmlns:p14="http://schemas.microsoft.com/office/powerpoint/2010/main" val="3463838475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CA76B3-62CA-4A1F-B915-4FA7C221FA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Check Point</a:t>
            </a:r>
            <a:br>
              <a:rPr lang="en-US" dirty="0"/>
            </a:br>
            <a:r>
              <a:rPr lang="en-US" dirty="0">
                <a:solidFill>
                  <a:schemeClr val="accent3"/>
                </a:solidFill>
              </a:rPr>
              <a:t>#20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39741A6-A9D5-495A-AA5C-B0D7E18FB5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9C4B0-9109-4B6A-816F-B8FB191BD566}" type="slidenum">
              <a:rPr lang="en-US" smtClean="0"/>
              <a:t>122</a:t>
            </a:fld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99C7C38-BE87-44A2-A78D-9C58320E87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91440" indent="0">
              <a:buNone/>
            </a:pPr>
            <a:r>
              <a:rPr lang="en-US" dirty="0"/>
              <a:t>Write a </a:t>
            </a:r>
            <a:r>
              <a:rPr lang="en-US" dirty="0">
                <a:solidFill>
                  <a:schemeClr val="accent2"/>
                </a:solidFill>
              </a:rPr>
              <a:t>Boolean expression </a:t>
            </a:r>
            <a:r>
              <a:rPr lang="en-US" dirty="0"/>
              <a:t>that </a:t>
            </a:r>
            <a:r>
              <a:rPr lang="en-US" dirty="0">
                <a:solidFill>
                  <a:schemeClr val="accent2"/>
                </a:solidFill>
              </a:rPr>
              <a:t>evaluates</a:t>
            </a:r>
            <a:r>
              <a:rPr lang="en-US" dirty="0"/>
              <a:t> to </a:t>
            </a:r>
            <a:r>
              <a:rPr lang="en-US" dirty="0">
                <a:solidFill>
                  <a:srgbClr val="3333FF"/>
                </a:solidFill>
              </a:rPr>
              <a:t>True</a:t>
            </a:r>
            <a:r>
              <a:rPr lang="en-US" dirty="0"/>
              <a:t> if </a:t>
            </a:r>
            <a:r>
              <a:rPr lang="en-US" dirty="0">
                <a:solidFill>
                  <a:srgbClr val="0070C0"/>
                </a:solidFill>
              </a:rPr>
              <a:t>weight</a:t>
            </a:r>
            <a:r>
              <a:rPr lang="en-US" dirty="0"/>
              <a:t> is </a:t>
            </a:r>
            <a:r>
              <a:rPr lang="en-US" dirty="0">
                <a:solidFill>
                  <a:schemeClr val="accent2"/>
                </a:solidFill>
              </a:rPr>
              <a:t>greater than </a:t>
            </a:r>
            <a:r>
              <a:rPr lang="en-US" b="1" dirty="0"/>
              <a:t>50</a:t>
            </a:r>
            <a:r>
              <a:rPr lang="en-US" dirty="0"/>
              <a:t> </a:t>
            </a:r>
            <a:r>
              <a:rPr lang="en-US" b="1" dirty="0">
                <a:solidFill>
                  <a:srgbClr val="C00000"/>
                </a:solidFill>
              </a:rPr>
              <a:t>and</a:t>
            </a:r>
            <a:r>
              <a:rPr lang="en-US" dirty="0"/>
              <a:t> </a:t>
            </a:r>
            <a:r>
              <a:rPr lang="en-US" dirty="0">
                <a:solidFill>
                  <a:srgbClr val="0070C0"/>
                </a:solidFill>
              </a:rPr>
              <a:t>height</a:t>
            </a:r>
            <a:r>
              <a:rPr lang="en-US" dirty="0"/>
              <a:t> </a:t>
            </a:r>
            <a:r>
              <a:rPr lang="en-US" dirty="0">
                <a:solidFill>
                  <a:schemeClr val="accent2"/>
                </a:solidFill>
              </a:rPr>
              <a:t>is greater than </a:t>
            </a:r>
            <a:r>
              <a:rPr lang="en-US" b="1" dirty="0"/>
              <a:t>160</a:t>
            </a:r>
            <a:r>
              <a:rPr lang="en-US" dirty="0"/>
              <a:t>.</a:t>
            </a:r>
            <a:r>
              <a:rPr lang="en-US" b="1" dirty="0"/>
              <a:t> </a:t>
            </a:r>
          </a:p>
          <a:p>
            <a:pPr indent="-365760">
              <a:buFont typeface="Wingdings" panose="05000000000000000000" pitchFamily="2" charset="2"/>
              <a:buChar char="Ø"/>
            </a:pPr>
            <a:r>
              <a:rPr lang="en-US" dirty="0"/>
              <a:t>Solution:</a:t>
            </a:r>
          </a:p>
          <a:p>
            <a:pPr marL="91440" indent="0">
              <a:buNone/>
            </a:pP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9B8E5A4-39CC-428F-A8CE-6E7E3E86FD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303" y="2798876"/>
            <a:ext cx="8851392" cy="44611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weight &gt; </a:t>
            </a:r>
            <a:r>
              <a:rPr lang="en-US" altLang="en-US" sz="20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50 </a:t>
            </a:r>
            <a:r>
              <a:rPr lang="en-US" altLang="en-US" sz="2000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and </a:t>
            </a:r>
            <a:r>
              <a:rPr lang="en-US" altLang="en-US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height &gt; </a:t>
            </a:r>
            <a:r>
              <a:rPr lang="en-US" altLang="en-US" sz="20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160</a:t>
            </a:r>
            <a:endParaRPr lang="en-US" altLang="en-US" sz="2000" dirty="0">
              <a:latin typeface="Arial" panose="020B0604020202020204" pitchFamily="34" charset="0"/>
            </a:endParaRPr>
          </a:p>
        </p:txBody>
      </p:sp>
      <p:pic>
        <p:nvPicPr>
          <p:cNvPr id="6" name="Picture 5">
            <a:hlinkClick r:id="rId3" action="ppaction://hlinksldjump"/>
            <a:extLst>
              <a:ext uri="{FF2B5EF4-FFF2-40B4-BE49-F238E27FC236}">
                <a16:creationId xmlns:a16="http://schemas.microsoft.com/office/drawing/2014/main" id="{5A0AF110-295B-41A8-BBE3-671B1E368DBC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09304" y="6629400"/>
            <a:ext cx="234696" cy="234696"/>
          </a:xfrm>
          <a:prstGeom prst="rect">
            <a:avLst/>
          </a:prstGeom>
        </p:spPr>
      </p:pic>
      <p:sp>
        <p:nvSpPr>
          <p:cNvPr id="7" name="Slide Number Placeholder 2">
            <a:hlinkClick r:id="rId5" action="ppaction://hlinksldjump"/>
            <a:extLst>
              <a:ext uri="{FF2B5EF4-FFF2-40B4-BE49-F238E27FC236}">
                <a16:creationId xmlns:a16="http://schemas.microsoft.com/office/drawing/2014/main" id="{3174C810-C790-48CD-82EC-059B02623AA0}"/>
              </a:ext>
            </a:extLst>
          </p:cNvPr>
          <p:cNvSpPr txBox="1">
            <a:spLocks/>
          </p:cNvSpPr>
          <p:nvPr/>
        </p:nvSpPr>
        <p:spPr>
          <a:xfrm>
            <a:off x="0" y="6646272"/>
            <a:ext cx="2800350" cy="187517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5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0" dirty="0"/>
              <a:t>4.11</a:t>
            </a:r>
          </a:p>
        </p:txBody>
      </p:sp>
    </p:spTree>
    <p:extLst>
      <p:ext uri="{BB962C8B-B14F-4D97-AF65-F5344CB8AC3E}">
        <p14:creationId xmlns:p14="http://schemas.microsoft.com/office/powerpoint/2010/main" val="884259579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CA76B3-62CA-4A1F-B915-4FA7C221FA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Check Point</a:t>
            </a:r>
            <a:br>
              <a:rPr lang="en-US" dirty="0"/>
            </a:br>
            <a:r>
              <a:rPr lang="en-US" dirty="0">
                <a:solidFill>
                  <a:schemeClr val="accent3"/>
                </a:solidFill>
              </a:rPr>
              <a:t>#21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39741A6-A9D5-495A-AA5C-B0D7E18FB5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9C4B0-9109-4B6A-816F-B8FB191BD566}" type="slidenum">
              <a:rPr lang="en-US" smtClean="0"/>
              <a:t>123</a:t>
            </a:fld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99C7C38-BE87-44A2-A78D-9C58320E87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91440" indent="0">
              <a:buNone/>
            </a:pPr>
            <a:r>
              <a:rPr lang="en-US" dirty="0"/>
              <a:t>Write a </a:t>
            </a:r>
            <a:r>
              <a:rPr lang="en-US" dirty="0">
                <a:solidFill>
                  <a:schemeClr val="accent2"/>
                </a:solidFill>
              </a:rPr>
              <a:t>Boolean expression </a:t>
            </a:r>
            <a:r>
              <a:rPr lang="en-US" dirty="0"/>
              <a:t>that </a:t>
            </a:r>
            <a:r>
              <a:rPr lang="en-US" dirty="0">
                <a:solidFill>
                  <a:schemeClr val="accent2"/>
                </a:solidFill>
              </a:rPr>
              <a:t>evaluates</a:t>
            </a:r>
            <a:r>
              <a:rPr lang="en-US" dirty="0"/>
              <a:t> to </a:t>
            </a:r>
            <a:r>
              <a:rPr lang="en-US" dirty="0">
                <a:solidFill>
                  <a:srgbClr val="3333FF"/>
                </a:solidFill>
              </a:rPr>
              <a:t>True</a:t>
            </a:r>
            <a:r>
              <a:rPr lang="en-US" dirty="0"/>
              <a:t> if </a:t>
            </a:r>
            <a:r>
              <a:rPr lang="en-US" b="1" dirty="0">
                <a:solidFill>
                  <a:srgbClr val="C00000"/>
                </a:solidFill>
              </a:rPr>
              <a:t>either</a:t>
            </a:r>
            <a:r>
              <a:rPr lang="en-US" dirty="0"/>
              <a:t> </a:t>
            </a:r>
            <a:r>
              <a:rPr lang="en-US" dirty="0">
                <a:solidFill>
                  <a:srgbClr val="0070C0"/>
                </a:solidFill>
              </a:rPr>
              <a:t>weight</a:t>
            </a:r>
            <a:r>
              <a:rPr lang="en-US" dirty="0"/>
              <a:t> is </a:t>
            </a:r>
            <a:r>
              <a:rPr lang="en-US" dirty="0">
                <a:solidFill>
                  <a:schemeClr val="accent2"/>
                </a:solidFill>
              </a:rPr>
              <a:t>greater than</a:t>
            </a:r>
            <a:r>
              <a:rPr lang="en-US" dirty="0"/>
              <a:t> </a:t>
            </a:r>
            <a:r>
              <a:rPr lang="en-US" b="1" dirty="0"/>
              <a:t>50</a:t>
            </a:r>
            <a:r>
              <a:rPr lang="en-US" dirty="0"/>
              <a:t> </a:t>
            </a:r>
            <a:r>
              <a:rPr lang="en-US" b="1" dirty="0">
                <a:solidFill>
                  <a:srgbClr val="C00000"/>
                </a:solidFill>
              </a:rPr>
              <a:t>or</a:t>
            </a:r>
            <a:r>
              <a:rPr lang="en-US" dirty="0"/>
              <a:t> </a:t>
            </a:r>
            <a:r>
              <a:rPr lang="en-US" dirty="0">
                <a:solidFill>
                  <a:srgbClr val="0070C0"/>
                </a:solidFill>
              </a:rPr>
              <a:t>height</a:t>
            </a:r>
            <a:r>
              <a:rPr lang="en-US" dirty="0"/>
              <a:t> is </a:t>
            </a:r>
            <a:r>
              <a:rPr lang="en-US" dirty="0">
                <a:solidFill>
                  <a:schemeClr val="accent2"/>
                </a:solidFill>
              </a:rPr>
              <a:t>greater than </a:t>
            </a:r>
            <a:r>
              <a:rPr lang="en-US" b="1" dirty="0"/>
              <a:t>160</a:t>
            </a:r>
            <a:r>
              <a:rPr lang="en-US" dirty="0"/>
              <a:t>, </a:t>
            </a:r>
            <a:r>
              <a:rPr lang="en-US" dirty="0">
                <a:solidFill>
                  <a:schemeClr val="accent2"/>
                </a:solidFill>
              </a:rPr>
              <a:t>but not both</a:t>
            </a:r>
            <a:r>
              <a:rPr lang="en-US" dirty="0"/>
              <a:t>.</a:t>
            </a:r>
            <a:endParaRPr lang="en-US" b="1" dirty="0"/>
          </a:p>
          <a:p>
            <a:pPr indent="-365760">
              <a:buFont typeface="Wingdings" panose="05000000000000000000" pitchFamily="2" charset="2"/>
              <a:buChar char="Ø"/>
            </a:pPr>
            <a:r>
              <a:rPr lang="en-US" dirty="0"/>
              <a:t>Solution:</a:t>
            </a:r>
          </a:p>
          <a:p>
            <a:pPr marL="91440" indent="0">
              <a:buNone/>
            </a:pP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9B8E5A4-39CC-428F-A8CE-6E7E3E86FD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303" y="3127353"/>
            <a:ext cx="8851392" cy="44611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(weight &gt; </a:t>
            </a:r>
            <a:r>
              <a:rPr lang="en-US" altLang="en-US" sz="16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50 </a:t>
            </a:r>
            <a:r>
              <a:rPr lang="en-US" altLang="en-US" sz="1600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or </a:t>
            </a:r>
            <a:r>
              <a:rPr lang="en-US" alt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height &gt; </a:t>
            </a:r>
            <a:r>
              <a:rPr lang="en-US" altLang="en-US" sz="16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160</a:t>
            </a:r>
            <a:r>
              <a:rPr lang="en-US" alt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lang="en-US" altLang="en-US" sz="1600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and not</a:t>
            </a:r>
            <a:r>
              <a:rPr lang="en-US" alt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(weight &gt; </a:t>
            </a:r>
            <a:r>
              <a:rPr lang="en-US" altLang="en-US" sz="16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50 </a:t>
            </a:r>
            <a:r>
              <a:rPr lang="en-US" altLang="en-US" sz="1600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and </a:t>
            </a:r>
            <a:r>
              <a:rPr lang="en-US" alt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height &gt; </a:t>
            </a:r>
            <a:r>
              <a:rPr lang="en-US" altLang="en-US" sz="16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160</a:t>
            </a:r>
            <a:r>
              <a:rPr lang="en-US" alt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endParaRPr lang="en-US" altLang="en-US" sz="1600" dirty="0">
              <a:latin typeface="Arial" panose="020B0604020202020204" pitchFamily="34" charset="0"/>
            </a:endParaRPr>
          </a:p>
        </p:txBody>
      </p:sp>
      <p:pic>
        <p:nvPicPr>
          <p:cNvPr id="6" name="Picture 5">
            <a:hlinkClick r:id="rId3" action="ppaction://hlinksldjump"/>
            <a:extLst>
              <a:ext uri="{FF2B5EF4-FFF2-40B4-BE49-F238E27FC236}">
                <a16:creationId xmlns:a16="http://schemas.microsoft.com/office/drawing/2014/main" id="{BB5D33FD-8A6E-4BC4-8E52-4062DECAAAC7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09304" y="6629400"/>
            <a:ext cx="234696" cy="234696"/>
          </a:xfrm>
          <a:prstGeom prst="rect">
            <a:avLst/>
          </a:prstGeom>
        </p:spPr>
      </p:pic>
      <p:sp>
        <p:nvSpPr>
          <p:cNvPr id="7" name="Slide Number Placeholder 2">
            <a:hlinkClick r:id="rId5" action="ppaction://hlinksldjump"/>
            <a:extLst>
              <a:ext uri="{FF2B5EF4-FFF2-40B4-BE49-F238E27FC236}">
                <a16:creationId xmlns:a16="http://schemas.microsoft.com/office/drawing/2014/main" id="{DD0A57AB-EA74-4CB6-AAE4-1345DF625319}"/>
              </a:ext>
            </a:extLst>
          </p:cNvPr>
          <p:cNvSpPr txBox="1">
            <a:spLocks/>
          </p:cNvSpPr>
          <p:nvPr/>
        </p:nvSpPr>
        <p:spPr>
          <a:xfrm>
            <a:off x="0" y="6646272"/>
            <a:ext cx="2800350" cy="187517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5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0" dirty="0"/>
              <a:t>4.11</a:t>
            </a:r>
          </a:p>
        </p:txBody>
      </p:sp>
    </p:spTree>
    <p:extLst>
      <p:ext uri="{BB962C8B-B14F-4D97-AF65-F5344CB8AC3E}">
        <p14:creationId xmlns:p14="http://schemas.microsoft.com/office/powerpoint/2010/main" val="423055143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C6B6C7D-7F42-464D-80AB-64EE59D528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4.12.</a:t>
            </a:r>
            <a:r>
              <a:rPr lang="en-US" dirty="0"/>
              <a:t> Case Study: Determining Leap Years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EB1E2D9-7CAD-44C9-9913-5ED91E0F88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9C4B0-9109-4B6A-816F-B8FB191BD566}" type="slidenum">
              <a:rPr lang="en-US" smtClean="0"/>
              <a:t>124</a:t>
            </a:fld>
            <a:endParaRPr lang="en-US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D9F3CBC-3476-4989-8039-D165DC10FB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en-US" dirty="0">
                <a:hlinkClick r:id="rId2" action="ppaction://hlinksldjump"/>
              </a:rPr>
              <a:t>Program 7: Leap Year</a:t>
            </a:r>
            <a:endParaRPr lang="en-US" dirty="0"/>
          </a:p>
        </p:txBody>
      </p:sp>
      <p:pic>
        <p:nvPicPr>
          <p:cNvPr id="6" name="Picture 5">
            <a:hlinkClick r:id="rId3" action="ppaction://hlinksldjump"/>
            <a:extLst>
              <a:ext uri="{FF2B5EF4-FFF2-40B4-BE49-F238E27FC236}">
                <a16:creationId xmlns:a16="http://schemas.microsoft.com/office/drawing/2014/main" id="{D5D66428-1D08-409F-B89F-BA98F65CC2DD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88096" y="81280"/>
            <a:ext cx="609600" cy="609600"/>
          </a:xfrm>
          <a:prstGeom prst="rect">
            <a:avLst/>
          </a:prstGeom>
        </p:spPr>
      </p:pic>
      <p:pic>
        <p:nvPicPr>
          <p:cNvPr id="4" name="Picture 3" descr="A close up of a sign&#10;&#10;Description automatically generated">
            <a:hlinkClick r:id="rId5"/>
            <a:extLst>
              <a:ext uri="{FF2B5EF4-FFF2-40B4-BE49-F238E27FC236}">
                <a16:creationId xmlns:a16="http://schemas.microsoft.com/office/drawing/2014/main" id="{33EA1D27-81EE-4BF4-86B7-010DDAE43DDB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04" y="115350"/>
            <a:ext cx="536381" cy="536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212891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A82CD3-4816-47D8-9EB2-E377C61066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Leap Year</a:t>
            </a:r>
            <a:br>
              <a:rPr lang="en-US" dirty="0"/>
            </a:br>
            <a:r>
              <a:rPr lang="en-US" dirty="0">
                <a:solidFill>
                  <a:schemeClr val="accent3"/>
                </a:solidFill>
              </a:rPr>
              <a:t>Program 7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1DA485D-A5F4-48AB-AE8D-F9AB94BEA1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9C4B0-9109-4B6A-816F-B8FB191BD566}" type="slidenum">
              <a:rPr lang="en-US" smtClean="0"/>
              <a:t>125</a:t>
            </a:fld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56B9EC-5AB6-4F3F-BA3D-EF18C9FBB3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91440" indent="0">
              <a:buNone/>
            </a:pPr>
            <a:r>
              <a:rPr lang="en-US" dirty="0"/>
              <a:t>Write a program that </a:t>
            </a:r>
            <a:r>
              <a:rPr lang="en-US" dirty="0">
                <a:solidFill>
                  <a:schemeClr val="accent2"/>
                </a:solidFill>
              </a:rPr>
              <a:t>determines</a:t>
            </a:r>
            <a:r>
              <a:rPr lang="en-US" dirty="0"/>
              <a:t> if a </a:t>
            </a:r>
            <a:r>
              <a:rPr lang="en-US" dirty="0">
                <a:solidFill>
                  <a:schemeClr val="accent2"/>
                </a:solidFill>
              </a:rPr>
              <a:t>given year </a:t>
            </a:r>
            <a:r>
              <a:rPr lang="en-US" dirty="0"/>
              <a:t>is a </a:t>
            </a:r>
            <a:r>
              <a:rPr lang="en-US" dirty="0">
                <a:solidFill>
                  <a:schemeClr val="accent2"/>
                </a:solidFill>
              </a:rPr>
              <a:t>leap year</a:t>
            </a:r>
            <a:r>
              <a:rPr lang="en-US" dirty="0"/>
              <a:t>. Specifically, ask </a:t>
            </a:r>
            <a:r>
              <a:rPr lang="en-US" dirty="0">
                <a:solidFill>
                  <a:schemeClr val="accent2"/>
                </a:solidFill>
              </a:rPr>
              <a:t>the user </a:t>
            </a:r>
            <a:r>
              <a:rPr lang="en-US" dirty="0"/>
              <a:t>to </a:t>
            </a:r>
            <a:r>
              <a:rPr lang="en-US" dirty="0">
                <a:solidFill>
                  <a:schemeClr val="accent2"/>
                </a:solidFill>
              </a:rPr>
              <a:t>enter a year</a:t>
            </a:r>
            <a:r>
              <a:rPr lang="en-US" dirty="0"/>
              <a:t>. </a:t>
            </a:r>
            <a:r>
              <a:rPr lang="en-US" dirty="0">
                <a:solidFill>
                  <a:schemeClr val="accent2"/>
                </a:solidFill>
              </a:rPr>
              <a:t>Then determine if that year is a leap year </a:t>
            </a:r>
            <a:r>
              <a:rPr lang="en-US" dirty="0"/>
              <a:t>and </a:t>
            </a:r>
            <a:r>
              <a:rPr lang="en-US" dirty="0">
                <a:solidFill>
                  <a:schemeClr val="accent2"/>
                </a:solidFill>
              </a:rPr>
              <a:t>display the results</a:t>
            </a:r>
            <a:r>
              <a:rPr lang="en-US" dirty="0"/>
              <a:t>.</a:t>
            </a:r>
          </a:p>
          <a:p>
            <a:pPr marL="91440" indent="0">
              <a:buNone/>
            </a:pPr>
            <a:endParaRPr lang="en-US" sz="100" dirty="0"/>
          </a:p>
          <a:p>
            <a:pPr marL="91440" indent="0">
              <a:buNone/>
            </a:pPr>
            <a:r>
              <a:rPr lang="en-US" b="1" dirty="0"/>
              <a:t>Note</a:t>
            </a:r>
            <a:r>
              <a:rPr lang="en-US" dirty="0"/>
              <a:t>: A </a:t>
            </a:r>
            <a:r>
              <a:rPr lang="en-US" dirty="0">
                <a:solidFill>
                  <a:srgbClr val="0070C0"/>
                </a:solidFill>
              </a:rPr>
              <a:t>year</a:t>
            </a:r>
            <a:r>
              <a:rPr lang="en-US" dirty="0"/>
              <a:t> is a </a:t>
            </a:r>
            <a:r>
              <a:rPr lang="en-US" dirty="0">
                <a:solidFill>
                  <a:schemeClr val="accent2"/>
                </a:solidFill>
              </a:rPr>
              <a:t>leap year </a:t>
            </a:r>
            <a:r>
              <a:rPr lang="en-US" dirty="0">
                <a:highlight>
                  <a:srgbClr val="FFFFCC"/>
                </a:highlight>
              </a:rPr>
              <a:t>if it is </a:t>
            </a:r>
            <a:r>
              <a:rPr lang="en-US" dirty="0">
                <a:solidFill>
                  <a:schemeClr val="accent2"/>
                </a:solidFill>
                <a:highlight>
                  <a:srgbClr val="FFFFCC"/>
                </a:highlight>
              </a:rPr>
              <a:t>divisible</a:t>
            </a:r>
            <a:r>
              <a:rPr lang="en-US" dirty="0">
                <a:highlight>
                  <a:srgbClr val="FFFFCC"/>
                </a:highlight>
              </a:rPr>
              <a:t> by </a:t>
            </a:r>
            <a:r>
              <a:rPr lang="en-US" b="1" dirty="0">
                <a:highlight>
                  <a:srgbClr val="FFFFCC"/>
                </a:highlight>
              </a:rPr>
              <a:t>4</a:t>
            </a:r>
            <a:r>
              <a:rPr lang="en-US" dirty="0">
                <a:highlight>
                  <a:srgbClr val="FFFFCC"/>
                </a:highlight>
              </a:rPr>
              <a:t> </a:t>
            </a:r>
            <a:r>
              <a:rPr lang="en-US" dirty="0">
                <a:solidFill>
                  <a:schemeClr val="accent2"/>
                </a:solidFill>
                <a:highlight>
                  <a:srgbClr val="FFFFCC"/>
                </a:highlight>
              </a:rPr>
              <a:t>but not </a:t>
            </a:r>
            <a:r>
              <a:rPr lang="en-US" dirty="0">
                <a:highlight>
                  <a:srgbClr val="FFFFCC"/>
                </a:highlight>
              </a:rPr>
              <a:t>by </a:t>
            </a:r>
            <a:r>
              <a:rPr lang="en-US" b="1" dirty="0">
                <a:highlight>
                  <a:srgbClr val="FFFFCC"/>
                </a:highlight>
              </a:rPr>
              <a:t>100</a:t>
            </a:r>
            <a:r>
              <a:rPr lang="en-US" dirty="0"/>
              <a:t> </a:t>
            </a:r>
            <a:r>
              <a:rPr lang="en-US" b="1" dirty="0"/>
              <a:t>or</a:t>
            </a:r>
            <a:r>
              <a:rPr lang="en-US" dirty="0"/>
              <a:t> </a:t>
            </a:r>
            <a:r>
              <a:rPr lang="en-US" dirty="0">
                <a:highlight>
                  <a:srgbClr val="FFFFCC"/>
                </a:highlight>
              </a:rPr>
              <a:t>if it is </a:t>
            </a:r>
            <a:r>
              <a:rPr lang="en-US" dirty="0">
                <a:solidFill>
                  <a:schemeClr val="accent2"/>
                </a:solidFill>
                <a:highlight>
                  <a:srgbClr val="FFFFCC"/>
                </a:highlight>
              </a:rPr>
              <a:t>divisible</a:t>
            </a:r>
            <a:r>
              <a:rPr lang="en-US" dirty="0">
                <a:highlight>
                  <a:srgbClr val="FFFFCC"/>
                </a:highlight>
              </a:rPr>
              <a:t> by </a:t>
            </a:r>
            <a:r>
              <a:rPr lang="en-US" b="1" dirty="0">
                <a:highlight>
                  <a:srgbClr val="FFFFCC"/>
                </a:highlight>
              </a:rPr>
              <a:t>400</a:t>
            </a:r>
            <a:r>
              <a:rPr lang="en-US" dirty="0"/>
              <a:t>.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94C1F8E-C151-4C7A-9E08-18AF76951EB8}"/>
              </a:ext>
            </a:extLst>
          </p:cNvPr>
          <p:cNvGrpSpPr/>
          <p:nvPr/>
        </p:nvGrpSpPr>
        <p:grpSpPr>
          <a:xfrm>
            <a:off x="146303" y="4011547"/>
            <a:ext cx="8851392" cy="646331"/>
            <a:chOff x="4773387" y="4965639"/>
            <a:chExt cx="8851392" cy="646331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B721B52-A401-407B-A3DD-19EC7AE65F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3172" y="4965639"/>
              <a:ext cx="8151607" cy="646331"/>
            </a:xfrm>
            <a:prstGeom prst="rect">
              <a:avLst/>
            </a:prstGeom>
            <a:solidFill>
              <a:schemeClr val="accent5">
                <a:alpha val="15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Enter a year: </a:t>
              </a:r>
              <a:r>
                <a:rPr lang="en-US" altLang="en-US" dirty="0">
                  <a:highlight>
                    <a:srgbClr val="B3E6FF"/>
                  </a:highlight>
                  <a:latin typeface="Courier New" panose="02070309020205020404" pitchFamily="49" charset="0"/>
                  <a:cs typeface="Courier New" panose="02070309020205020404" pitchFamily="49" charset="0"/>
                </a:rPr>
                <a:t>2008</a:t>
              </a:r>
              <a:r>
                <a:rPr lang="en-US" alt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  </a:t>
              </a:r>
              <a:r>
                <a:rPr lang="en-US" altLang="en-US" sz="1100" dirty="0">
                  <a:highlight>
                    <a:srgbClr val="C0C0C0"/>
                  </a:highlight>
                  <a:latin typeface="Courier New" panose="02070309020205020404" pitchFamily="49" charset="0"/>
                  <a:cs typeface="Courier New" panose="02070309020205020404" pitchFamily="49" charset="0"/>
                </a:rPr>
                <a:t>&lt;Enter&gt;</a:t>
              </a:r>
              <a:r>
                <a:rPr lang="en-US" altLang="en-US" sz="11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</a:p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2008 is a leap year? True</a:t>
              </a:r>
            </a:p>
          </p:txBody>
        </p:sp>
        <p:pic>
          <p:nvPicPr>
            <p:cNvPr id="7" name="Picture 6" descr="A flat screen monitor&#10;&#10;Description automatically generated">
              <a:extLst>
                <a:ext uri="{FF2B5EF4-FFF2-40B4-BE49-F238E27FC236}">
                  <a16:creationId xmlns:a16="http://schemas.microsoft.com/office/drawing/2014/main" id="{FE221E7A-C34F-48AD-A9EF-C2A32D3DBB9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73387" y="5013122"/>
              <a:ext cx="572603" cy="551364"/>
            </a:xfrm>
            <a:prstGeom prst="rect">
              <a:avLst/>
            </a:prstGeom>
          </p:spPr>
        </p:pic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A9621E8-7127-42D5-9652-E8B192B70DAB}"/>
              </a:ext>
            </a:extLst>
          </p:cNvPr>
          <p:cNvGrpSpPr/>
          <p:nvPr/>
        </p:nvGrpSpPr>
        <p:grpSpPr>
          <a:xfrm>
            <a:off x="146303" y="4881559"/>
            <a:ext cx="8851392" cy="646331"/>
            <a:chOff x="4773387" y="4965639"/>
            <a:chExt cx="8851392" cy="646331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72C1AC63-9142-4A6D-A826-4767D6FA85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3172" y="4965639"/>
              <a:ext cx="8151607" cy="646331"/>
            </a:xfrm>
            <a:prstGeom prst="rect">
              <a:avLst/>
            </a:prstGeom>
            <a:solidFill>
              <a:schemeClr val="accent5">
                <a:alpha val="15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Enter a year: </a:t>
              </a:r>
              <a:r>
                <a:rPr lang="en-US" altLang="en-US" dirty="0">
                  <a:highlight>
                    <a:srgbClr val="B3E6FF"/>
                  </a:highlight>
                  <a:latin typeface="Courier New" panose="02070309020205020404" pitchFamily="49" charset="0"/>
                  <a:cs typeface="Courier New" panose="02070309020205020404" pitchFamily="49" charset="0"/>
                </a:rPr>
                <a:t>1900</a:t>
              </a:r>
              <a:r>
                <a:rPr lang="en-US" alt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  </a:t>
              </a:r>
              <a:r>
                <a:rPr lang="en-US" altLang="en-US" sz="1100" dirty="0">
                  <a:highlight>
                    <a:srgbClr val="C0C0C0"/>
                  </a:highlight>
                  <a:latin typeface="Courier New" panose="02070309020205020404" pitchFamily="49" charset="0"/>
                  <a:cs typeface="Courier New" panose="02070309020205020404" pitchFamily="49" charset="0"/>
                </a:rPr>
                <a:t>&lt;Enter&gt;</a:t>
              </a:r>
              <a:r>
                <a:rPr lang="en-US" altLang="en-US" sz="11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</a:p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1900 is a leap year? False</a:t>
              </a:r>
            </a:p>
          </p:txBody>
        </p:sp>
        <p:pic>
          <p:nvPicPr>
            <p:cNvPr id="16" name="Picture 15" descr="A flat screen monitor&#10;&#10;Description automatically generated">
              <a:extLst>
                <a:ext uri="{FF2B5EF4-FFF2-40B4-BE49-F238E27FC236}">
                  <a16:creationId xmlns:a16="http://schemas.microsoft.com/office/drawing/2014/main" id="{E85ACC8A-5475-4020-A383-C80F5292DEF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73387" y="5013122"/>
              <a:ext cx="572603" cy="551364"/>
            </a:xfrm>
            <a:prstGeom prst="rect">
              <a:avLst/>
            </a:prstGeom>
          </p:spPr>
        </p:pic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710FA8B-BECE-4AEB-95CA-D40C7246832B}"/>
              </a:ext>
            </a:extLst>
          </p:cNvPr>
          <p:cNvGrpSpPr/>
          <p:nvPr/>
        </p:nvGrpSpPr>
        <p:grpSpPr>
          <a:xfrm>
            <a:off x="146304" y="5745368"/>
            <a:ext cx="8851392" cy="646331"/>
            <a:chOff x="4773387" y="4965639"/>
            <a:chExt cx="8851392" cy="646331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A47E7ED0-89A7-4CB9-AFBD-BDC4C3A150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3172" y="4965639"/>
              <a:ext cx="8151607" cy="646331"/>
            </a:xfrm>
            <a:prstGeom prst="rect">
              <a:avLst/>
            </a:prstGeom>
            <a:solidFill>
              <a:schemeClr val="accent5">
                <a:alpha val="15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Enter a year: </a:t>
              </a:r>
              <a:r>
                <a:rPr lang="en-US" altLang="en-US" dirty="0">
                  <a:highlight>
                    <a:srgbClr val="B3E6FF"/>
                  </a:highlight>
                  <a:latin typeface="Courier New" panose="02070309020205020404" pitchFamily="49" charset="0"/>
                  <a:cs typeface="Courier New" panose="02070309020205020404" pitchFamily="49" charset="0"/>
                </a:rPr>
                <a:t>2002</a:t>
              </a:r>
              <a:r>
                <a:rPr lang="en-US" alt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  </a:t>
              </a:r>
              <a:r>
                <a:rPr lang="en-US" altLang="en-US" sz="1100" dirty="0">
                  <a:highlight>
                    <a:srgbClr val="C0C0C0"/>
                  </a:highlight>
                  <a:latin typeface="Courier New" panose="02070309020205020404" pitchFamily="49" charset="0"/>
                  <a:cs typeface="Courier New" panose="02070309020205020404" pitchFamily="49" charset="0"/>
                </a:rPr>
                <a:t>&lt;Enter&gt;</a:t>
              </a:r>
              <a:r>
                <a:rPr lang="en-US" altLang="en-US" sz="11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</a:p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2002 is a leap year? False</a:t>
              </a:r>
            </a:p>
          </p:txBody>
        </p:sp>
        <p:pic>
          <p:nvPicPr>
            <p:cNvPr id="19" name="Picture 18" descr="A flat screen monitor&#10;&#10;Description automatically generated">
              <a:extLst>
                <a:ext uri="{FF2B5EF4-FFF2-40B4-BE49-F238E27FC236}">
                  <a16:creationId xmlns:a16="http://schemas.microsoft.com/office/drawing/2014/main" id="{A16B48BE-323E-40EB-86F4-B0D7B3F0524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73387" y="5013122"/>
              <a:ext cx="572603" cy="551364"/>
            </a:xfrm>
            <a:prstGeom prst="rect">
              <a:avLst/>
            </a:prstGeom>
          </p:spPr>
        </p:pic>
      </p:grpSp>
      <p:pic>
        <p:nvPicPr>
          <p:cNvPr id="14" name="Picture 13">
            <a:hlinkClick r:id="rId3" action="ppaction://hlinksldjump"/>
            <a:extLst>
              <a:ext uri="{FF2B5EF4-FFF2-40B4-BE49-F238E27FC236}">
                <a16:creationId xmlns:a16="http://schemas.microsoft.com/office/drawing/2014/main" id="{13896FFD-CC59-4580-8882-F2668A7B5AF6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09304" y="6629400"/>
            <a:ext cx="234696" cy="234696"/>
          </a:xfrm>
          <a:prstGeom prst="rect">
            <a:avLst/>
          </a:prstGeom>
        </p:spPr>
      </p:pic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F033D9D-75ED-489F-8D32-1985551ECD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Program 7</a:t>
            </a:r>
          </a:p>
        </p:txBody>
      </p:sp>
      <p:sp>
        <p:nvSpPr>
          <p:cNvPr id="20" name="Slide Number Placeholder 2">
            <a:hlinkClick r:id="rId5" action="ppaction://hlinksldjump"/>
            <a:extLst>
              <a:ext uri="{FF2B5EF4-FFF2-40B4-BE49-F238E27FC236}">
                <a16:creationId xmlns:a16="http://schemas.microsoft.com/office/drawing/2014/main" id="{9BB50E06-711E-4424-89A0-7D985FF816D8}"/>
              </a:ext>
            </a:extLst>
          </p:cNvPr>
          <p:cNvSpPr txBox="1">
            <a:spLocks/>
          </p:cNvSpPr>
          <p:nvPr/>
        </p:nvSpPr>
        <p:spPr>
          <a:xfrm>
            <a:off x="0" y="6646272"/>
            <a:ext cx="2800350" cy="187517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5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0" dirty="0"/>
              <a:t>4.12</a:t>
            </a:r>
          </a:p>
        </p:txBody>
      </p:sp>
    </p:spTree>
    <p:extLst>
      <p:ext uri="{BB962C8B-B14F-4D97-AF65-F5344CB8AC3E}">
        <p14:creationId xmlns:p14="http://schemas.microsoft.com/office/powerpoint/2010/main" val="2679564131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FA2BAA-9E0E-47F9-9CB5-4E09EB2FCC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Leap Year</a:t>
            </a:r>
            <a:br>
              <a:rPr lang="en-US" dirty="0"/>
            </a:br>
            <a:r>
              <a:rPr lang="en-US" dirty="0">
                <a:solidFill>
                  <a:schemeClr val="accent3"/>
                </a:solidFill>
              </a:rPr>
              <a:t>Phase 1: Problem-solving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ED9CE3-1572-42F7-B71C-9883D33BF8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9C4B0-9109-4B6A-816F-B8FB191BD566}" type="slidenum">
              <a:rPr lang="en-US" smtClean="0"/>
              <a:t>126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C032FF-995B-4FEC-8198-FE340F453A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a leap year?</a:t>
            </a:r>
          </a:p>
          <a:p>
            <a:pPr lvl="1"/>
            <a:r>
              <a:rPr lang="en-US" dirty="0"/>
              <a:t>A leap year has </a:t>
            </a:r>
            <a:r>
              <a:rPr lang="en-US" dirty="0">
                <a:solidFill>
                  <a:schemeClr val="accent2"/>
                </a:solidFill>
              </a:rPr>
              <a:t>366 days </a:t>
            </a:r>
            <a:r>
              <a:rPr lang="en-US" dirty="0"/>
              <a:t>(instead of </a:t>
            </a:r>
            <a:r>
              <a:rPr lang="en-US" dirty="0">
                <a:solidFill>
                  <a:schemeClr val="accent2"/>
                </a:solidFill>
              </a:rPr>
              <a:t>365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Why?</a:t>
            </a:r>
          </a:p>
          <a:p>
            <a:pPr lvl="1"/>
            <a:r>
              <a:rPr lang="en-US" dirty="0"/>
              <a:t>The earth takes approximately 365.25 days to circle around the sun</a:t>
            </a:r>
          </a:p>
          <a:p>
            <a:pPr lvl="1"/>
            <a:r>
              <a:rPr lang="en-US" dirty="0"/>
              <a:t>However, the </a:t>
            </a:r>
            <a:r>
              <a:rPr lang="en-US" dirty="0">
                <a:solidFill>
                  <a:schemeClr val="accent2"/>
                </a:solidFill>
              </a:rPr>
              <a:t>Gregorian year </a:t>
            </a:r>
            <a:r>
              <a:rPr lang="en-US" dirty="0"/>
              <a:t>has only </a:t>
            </a:r>
            <a:r>
              <a:rPr lang="en-US" dirty="0">
                <a:solidFill>
                  <a:schemeClr val="accent2"/>
                </a:solidFill>
              </a:rPr>
              <a:t>365 days</a:t>
            </a:r>
          </a:p>
          <a:p>
            <a:pPr lvl="1"/>
            <a:r>
              <a:rPr lang="en-US" dirty="0"/>
              <a:t>Therefore, </a:t>
            </a:r>
            <a:r>
              <a:rPr lang="en-US" dirty="0">
                <a:solidFill>
                  <a:schemeClr val="accent2"/>
                </a:solidFill>
              </a:rPr>
              <a:t>every four years</a:t>
            </a:r>
            <a:r>
              <a:rPr lang="en-US" dirty="0"/>
              <a:t>, the </a:t>
            </a:r>
            <a:r>
              <a:rPr lang="en-US" dirty="0">
                <a:solidFill>
                  <a:schemeClr val="accent2"/>
                </a:solidFill>
              </a:rPr>
              <a:t>number of days</a:t>
            </a:r>
            <a:r>
              <a:rPr lang="en-US" dirty="0"/>
              <a:t> is</a:t>
            </a:r>
            <a:r>
              <a:rPr lang="en-US" dirty="0">
                <a:solidFill>
                  <a:schemeClr val="accent2"/>
                </a:solidFill>
              </a:rPr>
              <a:t> increased to 366</a:t>
            </a:r>
          </a:p>
          <a:p>
            <a:r>
              <a:rPr lang="en-US" dirty="0"/>
              <a:t>A </a:t>
            </a:r>
            <a:r>
              <a:rPr lang="en-US" dirty="0">
                <a:solidFill>
                  <a:srgbClr val="0070C0"/>
                </a:solidFill>
              </a:rPr>
              <a:t>year</a:t>
            </a:r>
            <a:r>
              <a:rPr lang="en-US" dirty="0"/>
              <a:t> is a </a:t>
            </a:r>
            <a:r>
              <a:rPr lang="en-US" dirty="0">
                <a:solidFill>
                  <a:schemeClr val="accent2"/>
                </a:solidFill>
              </a:rPr>
              <a:t>leap year </a:t>
            </a:r>
            <a:r>
              <a:rPr lang="en-US" dirty="0">
                <a:highlight>
                  <a:srgbClr val="FFFFCC"/>
                </a:highlight>
              </a:rPr>
              <a:t>if it is </a:t>
            </a:r>
            <a:r>
              <a:rPr lang="en-US" dirty="0">
                <a:solidFill>
                  <a:schemeClr val="accent2"/>
                </a:solidFill>
                <a:highlight>
                  <a:srgbClr val="FFFFCC"/>
                </a:highlight>
              </a:rPr>
              <a:t>divisible</a:t>
            </a:r>
            <a:r>
              <a:rPr lang="en-US" dirty="0">
                <a:highlight>
                  <a:srgbClr val="FFFFCC"/>
                </a:highlight>
              </a:rPr>
              <a:t> by </a:t>
            </a:r>
            <a:r>
              <a:rPr lang="en-US" b="1" dirty="0">
                <a:highlight>
                  <a:srgbClr val="FFFFCC"/>
                </a:highlight>
              </a:rPr>
              <a:t>4</a:t>
            </a:r>
            <a:r>
              <a:rPr lang="en-US" dirty="0">
                <a:highlight>
                  <a:srgbClr val="FFFFCC"/>
                </a:highlight>
              </a:rPr>
              <a:t> </a:t>
            </a:r>
            <a:r>
              <a:rPr lang="en-US" dirty="0">
                <a:solidFill>
                  <a:schemeClr val="accent2"/>
                </a:solidFill>
                <a:highlight>
                  <a:srgbClr val="FFFFCC"/>
                </a:highlight>
              </a:rPr>
              <a:t>but not </a:t>
            </a:r>
            <a:r>
              <a:rPr lang="en-US" dirty="0">
                <a:highlight>
                  <a:srgbClr val="FFFFCC"/>
                </a:highlight>
              </a:rPr>
              <a:t>by </a:t>
            </a:r>
            <a:r>
              <a:rPr lang="en-US" b="1" dirty="0">
                <a:highlight>
                  <a:srgbClr val="FFFFCC"/>
                </a:highlight>
              </a:rPr>
              <a:t>100</a:t>
            </a:r>
            <a:r>
              <a:rPr lang="en-US" dirty="0"/>
              <a:t> </a:t>
            </a:r>
            <a:r>
              <a:rPr lang="en-US" b="1" dirty="0"/>
              <a:t>or</a:t>
            </a:r>
            <a:r>
              <a:rPr lang="en-US" dirty="0"/>
              <a:t> </a:t>
            </a:r>
            <a:r>
              <a:rPr lang="en-US" dirty="0">
                <a:highlight>
                  <a:srgbClr val="FFFFCC"/>
                </a:highlight>
              </a:rPr>
              <a:t>if it is </a:t>
            </a:r>
            <a:r>
              <a:rPr lang="en-US" dirty="0">
                <a:solidFill>
                  <a:schemeClr val="accent2"/>
                </a:solidFill>
                <a:highlight>
                  <a:srgbClr val="FFFFCC"/>
                </a:highlight>
              </a:rPr>
              <a:t>divisible</a:t>
            </a:r>
            <a:r>
              <a:rPr lang="en-US" dirty="0">
                <a:highlight>
                  <a:srgbClr val="FFFFCC"/>
                </a:highlight>
              </a:rPr>
              <a:t> by </a:t>
            </a:r>
            <a:r>
              <a:rPr lang="en-US" b="1" dirty="0">
                <a:highlight>
                  <a:srgbClr val="FFFFCC"/>
                </a:highlight>
              </a:rPr>
              <a:t>400</a:t>
            </a:r>
            <a:r>
              <a:rPr lang="en-US" dirty="0"/>
              <a:t>.</a:t>
            </a:r>
          </a:p>
          <a:p>
            <a:endParaRPr lang="en-US" dirty="0">
              <a:solidFill>
                <a:schemeClr val="accent2"/>
              </a:solidFill>
            </a:endParaRPr>
          </a:p>
          <a:p>
            <a:pPr marL="9144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hlinkClick r:id="rId2" action="ppaction://hlinksldjump"/>
            <a:extLst>
              <a:ext uri="{FF2B5EF4-FFF2-40B4-BE49-F238E27FC236}">
                <a16:creationId xmlns:a16="http://schemas.microsoft.com/office/drawing/2014/main" id="{45BBCB30-1BEA-49D2-BBA2-ADCDE87EA129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09304" y="6629400"/>
            <a:ext cx="234696" cy="234696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C2EE67-049A-4B9C-9A31-A0695CA6FA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Program 7</a:t>
            </a:r>
          </a:p>
        </p:txBody>
      </p:sp>
      <p:sp>
        <p:nvSpPr>
          <p:cNvPr id="7" name="Slide Number Placeholder 2">
            <a:hlinkClick r:id="rId4" action="ppaction://hlinksldjump"/>
            <a:extLst>
              <a:ext uri="{FF2B5EF4-FFF2-40B4-BE49-F238E27FC236}">
                <a16:creationId xmlns:a16="http://schemas.microsoft.com/office/drawing/2014/main" id="{776300EE-6D0F-48EF-A813-8B1D9D9A006F}"/>
              </a:ext>
            </a:extLst>
          </p:cNvPr>
          <p:cNvSpPr txBox="1">
            <a:spLocks/>
          </p:cNvSpPr>
          <p:nvPr/>
        </p:nvSpPr>
        <p:spPr>
          <a:xfrm>
            <a:off x="0" y="6646272"/>
            <a:ext cx="2800350" cy="187517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5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0" dirty="0"/>
              <a:t>4.12</a:t>
            </a:r>
          </a:p>
        </p:txBody>
      </p:sp>
    </p:spTree>
    <p:extLst>
      <p:ext uri="{BB962C8B-B14F-4D97-AF65-F5344CB8AC3E}">
        <p14:creationId xmlns:p14="http://schemas.microsoft.com/office/powerpoint/2010/main" val="1804034450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FA2BAA-9E0E-47F9-9CB5-4E09EB2FCC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Leap Year</a:t>
            </a:r>
            <a:br>
              <a:rPr lang="en-US" dirty="0"/>
            </a:br>
            <a:r>
              <a:rPr lang="en-US" dirty="0">
                <a:solidFill>
                  <a:schemeClr val="accent3"/>
                </a:solidFill>
              </a:rPr>
              <a:t>Phase 1: Problem-solving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ED9CE3-1572-42F7-B71C-9883D33BF8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9C4B0-9109-4B6A-816F-B8FB191BD566}" type="slidenum">
              <a:rPr lang="en-US" smtClean="0"/>
              <a:t>127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C032FF-995B-4FEC-8198-FE340F453A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Which years are </a:t>
            </a:r>
            <a:r>
              <a:rPr lang="en-US" dirty="0">
                <a:solidFill>
                  <a:schemeClr val="accent2"/>
                </a:solidFill>
              </a:rPr>
              <a:t>leap years</a:t>
            </a:r>
            <a:r>
              <a:rPr lang="en-US" dirty="0"/>
              <a:t>?</a:t>
            </a:r>
          </a:p>
          <a:p>
            <a:r>
              <a:rPr lang="en-US" dirty="0"/>
              <a:t>There are </a:t>
            </a:r>
            <a:r>
              <a:rPr lang="en-US" dirty="0">
                <a:solidFill>
                  <a:schemeClr val="accent2"/>
                </a:solidFill>
              </a:rPr>
              <a:t>three criteria</a:t>
            </a:r>
            <a:r>
              <a:rPr lang="en-US" dirty="0"/>
              <a:t>:</a:t>
            </a:r>
          </a:p>
          <a:p>
            <a:pPr marL="640080" lvl="1" indent="-365760">
              <a:buFont typeface="+mj-lt"/>
              <a:buAutoNum type="arabicPeriod"/>
            </a:pPr>
            <a:r>
              <a:rPr lang="en-US" dirty="0"/>
              <a:t>A leap year is </a:t>
            </a:r>
            <a:r>
              <a:rPr lang="en-US" dirty="0">
                <a:solidFill>
                  <a:schemeClr val="accent2"/>
                </a:solidFill>
              </a:rPr>
              <a:t>divisible</a:t>
            </a:r>
            <a:r>
              <a:rPr lang="en-US" dirty="0"/>
              <a:t> by </a:t>
            </a:r>
            <a:r>
              <a:rPr lang="en-US" b="1" dirty="0"/>
              <a:t>4</a:t>
            </a:r>
          </a:p>
          <a:p>
            <a:pPr marL="788670" lvl="1" indent="-514350">
              <a:buFont typeface="+mj-lt"/>
              <a:buAutoNum type="arabicPeriod"/>
            </a:pPr>
            <a:endParaRPr lang="en-US" b="1" dirty="0"/>
          </a:p>
          <a:p>
            <a:pPr marL="788670" lvl="1" indent="-514350">
              <a:buFont typeface="+mj-lt"/>
              <a:buAutoNum type="arabicPeriod"/>
            </a:pPr>
            <a:endParaRPr lang="en-US" dirty="0"/>
          </a:p>
          <a:p>
            <a:pPr marL="640080" lvl="1" indent="-365760">
              <a:buFont typeface="+mj-lt"/>
              <a:buAutoNum type="arabicPeriod"/>
            </a:pPr>
            <a:r>
              <a:rPr lang="en-US" dirty="0"/>
              <a:t>A leap year is </a:t>
            </a:r>
            <a:r>
              <a:rPr lang="en-US" dirty="0">
                <a:solidFill>
                  <a:schemeClr val="accent2"/>
                </a:solidFill>
              </a:rPr>
              <a:t>divisible</a:t>
            </a:r>
            <a:r>
              <a:rPr lang="en-US" dirty="0"/>
              <a:t> by </a:t>
            </a:r>
            <a:r>
              <a:rPr lang="en-US" b="1" dirty="0"/>
              <a:t>4</a:t>
            </a:r>
            <a:r>
              <a:rPr lang="en-US" dirty="0"/>
              <a:t> </a:t>
            </a:r>
            <a:r>
              <a:rPr lang="en-US" b="1" dirty="0">
                <a:solidFill>
                  <a:srgbClr val="C00000"/>
                </a:solidFill>
              </a:rPr>
              <a:t>but not </a:t>
            </a:r>
            <a:r>
              <a:rPr lang="en-US" dirty="0"/>
              <a:t>by </a:t>
            </a:r>
            <a:r>
              <a:rPr lang="en-US" b="1" dirty="0"/>
              <a:t>100</a:t>
            </a:r>
            <a:endParaRPr lang="en-US" b="1" dirty="0">
              <a:solidFill>
                <a:schemeClr val="accent2"/>
              </a:solidFill>
            </a:endParaRPr>
          </a:p>
          <a:p>
            <a:pPr marL="788670" lvl="1" indent="-514350">
              <a:buFont typeface="+mj-lt"/>
              <a:buAutoNum type="arabicPeriod"/>
            </a:pPr>
            <a:endParaRPr lang="en-US" b="1" dirty="0">
              <a:solidFill>
                <a:schemeClr val="accent2"/>
              </a:solidFill>
            </a:endParaRPr>
          </a:p>
          <a:p>
            <a:pPr marL="788670" lvl="1" indent="-514350">
              <a:buFont typeface="+mj-lt"/>
              <a:buAutoNum type="arabicPeriod"/>
            </a:pPr>
            <a:endParaRPr lang="en-US" dirty="0"/>
          </a:p>
          <a:p>
            <a:pPr marL="640080" lvl="1" indent="-365760">
              <a:buFont typeface="+mj-lt"/>
              <a:buAutoNum type="arabicPeriod"/>
            </a:pPr>
            <a:r>
              <a:rPr lang="en-US" dirty="0"/>
              <a:t>A leap year is </a:t>
            </a:r>
            <a:r>
              <a:rPr lang="en-US" dirty="0">
                <a:solidFill>
                  <a:schemeClr val="accent2"/>
                </a:solidFill>
              </a:rPr>
              <a:t>divisible</a:t>
            </a:r>
            <a:r>
              <a:rPr lang="en-US" dirty="0"/>
              <a:t> by </a:t>
            </a:r>
            <a:r>
              <a:rPr lang="en-US" b="1" dirty="0"/>
              <a:t>4</a:t>
            </a:r>
            <a:r>
              <a:rPr lang="en-US" dirty="0"/>
              <a:t> </a:t>
            </a:r>
            <a:r>
              <a:rPr lang="en-US" b="1" dirty="0">
                <a:solidFill>
                  <a:srgbClr val="C00000"/>
                </a:solidFill>
              </a:rPr>
              <a:t>but not </a:t>
            </a:r>
            <a:r>
              <a:rPr lang="en-US" dirty="0"/>
              <a:t>by </a:t>
            </a:r>
            <a:r>
              <a:rPr lang="en-US" b="1" dirty="0"/>
              <a:t>100</a:t>
            </a:r>
            <a:r>
              <a:rPr lang="en-US" dirty="0"/>
              <a:t> </a:t>
            </a:r>
            <a:r>
              <a:rPr lang="en-US" b="1" dirty="0">
                <a:solidFill>
                  <a:srgbClr val="C00000"/>
                </a:solidFill>
              </a:rPr>
              <a:t>or</a:t>
            </a:r>
            <a:r>
              <a:rPr lang="en-US" dirty="0"/>
              <a:t> </a:t>
            </a:r>
            <a:r>
              <a:rPr lang="en-US" dirty="0">
                <a:solidFill>
                  <a:schemeClr val="accent2"/>
                </a:solidFill>
              </a:rPr>
              <a:t>divisible</a:t>
            </a:r>
            <a:r>
              <a:rPr lang="en-US" dirty="0"/>
              <a:t> by </a:t>
            </a:r>
            <a:r>
              <a:rPr lang="en-US" b="1" dirty="0"/>
              <a:t>400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A36A696-E9CE-4D73-B72A-69FE93A2EF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303" y="2843265"/>
            <a:ext cx="8851392" cy="44611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isLeapYear = (year % </a:t>
            </a:r>
            <a:r>
              <a:rPr lang="en-US" altLang="en-US" sz="20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 </a:t>
            </a:r>
            <a:r>
              <a:rPr lang="en-US" altLang="en-US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== </a:t>
            </a:r>
            <a:r>
              <a:rPr lang="en-US" altLang="en-US" sz="20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altLang="en-US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altLang="en-US" sz="2000" dirty="0">
              <a:latin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9C31BC9-A036-426C-9C19-C5271D7BC3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303" y="4068469"/>
            <a:ext cx="8851392" cy="44611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isLeapYear = isLeapYear </a:t>
            </a:r>
            <a:r>
              <a:rPr lang="en-US" altLang="en-US" sz="20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and </a:t>
            </a:r>
            <a:r>
              <a:rPr lang="en-US" altLang="en-US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(year % </a:t>
            </a:r>
            <a:r>
              <a:rPr lang="en-US" altLang="en-US" sz="20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100 </a:t>
            </a:r>
            <a:r>
              <a:rPr lang="en-US" altLang="en-US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!=</a:t>
            </a:r>
            <a:r>
              <a:rPr lang="en-US" altLang="en-US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sz="20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altLang="en-US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altLang="en-US" sz="2000" dirty="0">
              <a:latin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D39D411-4332-40F2-BF43-9B4404A97E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303" y="5293674"/>
            <a:ext cx="8851392" cy="44611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isLeapYear = isLeapYear </a:t>
            </a:r>
            <a:r>
              <a:rPr lang="en-US" altLang="en-US" sz="20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or </a:t>
            </a:r>
            <a:r>
              <a:rPr lang="en-US" altLang="en-US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(year % </a:t>
            </a:r>
            <a:r>
              <a:rPr lang="en-US" altLang="en-US" sz="20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400 </a:t>
            </a:r>
            <a:r>
              <a:rPr lang="en-US" altLang="en-US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==</a:t>
            </a:r>
            <a:r>
              <a:rPr lang="en-US" altLang="en-US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sz="20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altLang="en-US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altLang="en-US" sz="2000" dirty="0">
              <a:latin typeface="Arial" panose="020B0604020202020204" pitchFamily="34" charset="0"/>
            </a:endParaRPr>
          </a:p>
        </p:txBody>
      </p:sp>
      <p:pic>
        <p:nvPicPr>
          <p:cNvPr id="9" name="Picture 8">
            <a:hlinkClick r:id="rId3" action="ppaction://hlinksldjump"/>
            <a:extLst>
              <a:ext uri="{FF2B5EF4-FFF2-40B4-BE49-F238E27FC236}">
                <a16:creationId xmlns:a16="http://schemas.microsoft.com/office/drawing/2014/main" id="{C538A5CF-2574-4CBC-B753-A0241BA920B1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09304" y="6629400"/>
            <a:ext cx="234696" cy="234696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3F5183-163D-4F46-8A59-703EE6B264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Program 7</a:t>
            </a:r>
          </a:p>
        </p:txBody>
      </p:sp>
      <p:sp>
        <p:nvSpPr>
          <p:cNvPr id="10" name="Slide Number Placeholder 2">
            <a:hlinkClick r:id="rId5" action="ppaction://hlinksldjump"/>
            <a:extLst>
              <a:ext uri="{FF2B5EF4-FFF2-40B4-BE49-F238E27FC236}">
                <a16:creationId xmlns:a16="http://schemas.microsoft.com/office/drawing/2014/main" id="{358178CE-CD92-4BA4-8817-F9891687894B}"/>
              </a:ext>
            </a:extLst>
          </p:cNvPr>
          <p:cNvSpPr txBox="1">
            <a:spLocks/>
          </p:cNvSpPr>
          <p:nvPr/>
        </p:nvSpPr>
        <p:spPr>
          <a:xfrm>
            <a:off x="0" y="6646272"/>
            <a:ext cx="2800350" cy="187517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5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0" dirty="0"/>
              <a:t>4.12</a:t>
            </a:r>
          </a:p>
        </p:txBody>
      </p:sp>
    </p:spTree>
    <p:extLst>
      <p:ext uri="{BB962C8B-B14F-4D97-AF65-F5344CB8AC3E}">
        <p14:creationId xmlns:p14="http://schemas.microsoft.com/office/powerpoint/2010/main" val="3991178984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FA2BAA-9E0E-47F9-9CB5-4E09EB2FCC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Leap Year</a:t>
            </a:r>
            <a:br>
              <a:rPr lang="en-US" dirty="0"/>
            </a:br>
            <a:r>
              <a:rPr lang="en-US" dirty="0">
                <a:solidFill>
                  <a:schemeClr val="accent3"/>
                </a:solidFill>
              </a:rPr>
              <a:t>Phase 1: Problem-solving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ED9CE3-1572-42F7-B71C-9883D33BF8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9C4B0-9109-4B6A-816F-B8FB191BD566}" type="slidenum">
              <a:rPr lang="en-US" smtClean="0"/>
              <a:t>128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C032FF-995B-4FEC-8198-FE340F453A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So, you can use the following </a:t>
            </a:r>
            <a:r>
              <a:rPr lang="en-US" dirty="0">
                <a:solidFill>
                  <a:schemeClr val="accent2"/>
                </a:solidFill>
              </a:rPr>
              <a:t>Boolean expressions </a:t>
            </a:r>
            <a:r>
              <a:rPr lang="en-US" dirty="0"/>
              <a:t>to </a:t>
            </a:r>
            <a:r>
              <a:rPr lang="en-US" dirty="0">
                <a:solidFill>
                  <a:schemeClr val="accent2"/>
                </a:solidFill>
              </a:rPr>
              <a:t>determine whether a year is a leap year</a:t>
            </a:r>
            <a:r>
              <a:rPr lang="en-US" dirty="0"/>
              <a:t>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or you can </a:t>
            </a:r>
            <a:r>
              <a:rPr lang="en-US" dirty="0">
                <a:solidFill>
                  <a:schemeClr val="accent2"/>
                </a:solidFill>
              </a:rPr>
              <a:t>combine all these expressions into one</a:t>
            </a:r>
            <a:r>
              <a:rPr lang="en-US" dirty="0"/>
              <a:t>, like this:</a:t>
            </a:r>
          </a:p>
          <a:p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641EF12-CC15-416E-8BCA-85D5672A9A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304" y="2320352"/>
            <a:ext cx="8851392" cy="15527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A leap year is divisible by 4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isLeapYear = (year % </a:t>
            </a:r>
            <a:r>
              <a:rPr lang="en-US" altLang="en-US" sz="16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 </a:t>
            </a:r>
            <a:r>
              <a:rPr lang="en-US" alt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== </a:t>
            </a:r>
            <a:r>
              <a:rPr lang="en-US" altLang="en-US" sz="16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alt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A leap year is divisible by 4 but not by 100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isLeapYear = isLeapYear </a:t>
            </a:r>
            <a:r>
              <a:rPr lang="en-US" altLang="en-US" sz="1600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and </a:t>
            </a:r>
            <a:r>
              <a:rPr lang="en-US" alt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(year % </a:t>
            </a:r>
            <a:r>
              <a:rPr lang="en-US" altLang="en-US" sz="16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100 </a:t>
            </a:r>
            <a:r>
              <a:rPr lang="en-US" alt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!= </a:t>
            </a:r>
            <a:r>
              <a:rPr lang="en-US" altLang="en-US" sz="16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alt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A leap year is divisible by 4 but not by 100 or divisible by 400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isLeapYear = isLeapYear </a:t>
            </a:r>
            <a:r>
              <a:rPr lang="en-US" altLang="en-US" sz="1600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or </a:t>
            </a:r>
            <a:r>
              <a:rPr lang="en-US" alt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(year % </a:t>
            </a:r>
            <a:r>
              <a:rPr lang="en-US" altLang="en-US" sz="16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400 </a:t>
            </a:r>
            <a:r>
              <a:rPr lang="en-US" alt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== </a:t>
            </a:r>
            <a:r>
              <a:rPr lang="en-US" altLang="en-US" sz="16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alt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altLang="en-US" sz="1600" dirty="0">
              <a:latin typeface="Arial" panose="020B06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2CF1712-FC22-47C1-9840-3839BFD734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303" y="4415482"/>
            <a:ext cx="8851393" cy="4406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isLeapYear = (year % </a:t>
            </a:r>
            <a:r>
              <a:rPr lang="en-US" altLang="en-US" sz="16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 </a:t>
            </a:r>
            <a:r>
              <a:rPr lang="en-US" alt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== </a:t>
            </a:r>
            <a:r>
              <a:rPr lang="en-US" altLang="en-US" sz="16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 </a:t>
            </a:r>
            <a:r>
              <a:rPr lang="en-US" altLang="en-US" sz="1600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and </a:t>
            </a:r>
            <a:r>
              <a:rPr lang="en-US" alt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year % </a:t>
            </a:r>
            <a:r>
              <a:rPr lang="en-US" altLang="en-US" sz="16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100 </a:t>
            </a:r>
            <a:r>
              <a:rPr lang="en-US" alt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!= </a:t>
            </a:r>
            <a:r>
              <a:rPr lang="en-US" altLang="en-US" sz="16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alt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lang="en-US" altLang="en-US" sz="1600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or </a:t>
            </a:r>
            <a:r>
              <a:rPr lang="en-US" alt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(year % </a:t>
            </a:r>
            <a:r>
              <a:rPr lang="en-US" altLang="en-US" sz="16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400 </a:t>
            </a:r>
            <a:r>
              <a:rPr lang="en-US" alt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== </a:t>
            </a:r>
            <a:r>
              <a:rPr lang="en-US" altLang="en-US" sz="16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alt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altLang="en-US" sz="1600" dirty="0">
              <a:latin typeface="Arial" panose="020B0604020202020204" pitchFamily="34" charset="0"/>
            </a:endParaRPr>
          </a:p>
        </p:txBody>
      </p:sp>
      <p:pic>
        <p:nvPicPr>
          <p:cNvPr id="7" name="Picture 6">
            <a:hlinkClick r:id="rId3" action="ppaction://hlinksldjump"/>
            <a:extLst>
              <a:ext uri="{FF2B5EF4-FFF2-40B4-BE49-F238E27FC236}">
                <a16:creationId xmlns:a16="http://schemas.microsoft.com/office/drawing/2014/main" id="{51EDEDA6-E1DB-46EB-AF44-C3D976FCC235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09304" y="6629400"/>
            <a:ext cx="234696" cy="234696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FC397D-E6BD-4A57-AFE3-9AAC209A25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Program 7</a:t>
            </a:r>
          </a:p>
        </p:txBody>
      </p:sp>
      <p:sp>
        <p:nvSpPr>
          <p:cNvPr id="9" name="Slide Number Placeholder 2">
            <a:hlinkClick r:id="rId5" action="ppaction://hlinksldjump"/>
            <a:extLst>
              <a:ext uri="{FF2B5EF4-FFF2-40B4-BE49-F238E27FC236}">
                <a16:creationId xmlns:a16="http://schemas.microsoft.com/office/drawing/2014/main" id="{4E0DA377-2D8C-41E0-AF97-A835351876EE}"/>
              </a:ext>
            </a:extLst>
          </p:cNvPr>
          <p:cNvSpPr txBox="1">
            <a:spLocks/>
          </p:cNvSpPr>
          <p:nvPr/>
        </p:nvSpPr>
        <p:spPr>
          <a:xfrm>
            <a:off x="0" y="6646272"/>
            <a:ext cx="2800350" cy="187517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5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0" dirty="0"/>
              <a:t>4.12</a:t>
            </a:r>
          </a:p>
        </p:txBody>
      </p:sp>
    </p:spTree>
    <p:extLst>
      <p:ext uri="{BB962C8B-B14F-4D97-AF65-F5344CB8AC3E}">
        <p14:creationId xmlns:p14="http://schemas.microsoft.com/office/powerpoint/2010/main" val="2722259212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FA2BAA-9E0E-47F9-9CB5-4E09EB2FCC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Leap Year</a:t>
            </a:r>
            <a:br>
              <a:rPr lang="en-US" dirty="0"/>
            </a:br>
            <a:r>
              <a:rPr lang="en-US" dirty="0">
                <a:solidFill>
                  <a:schemeClr val="accent3"/>
                </a:solidFill>
              </a:rPr>
              <a:t>Phase 1: Problem-solving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ED9CE3-1572-42F7-B71C-9883D33BF8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9C4B0-9109-4B6A-816F-B8FB191BD566}" type="slidenum">
              <a:rPr lang="en-US" smtClean="0"/>
              <a:t>129</a:t>
            </a:fld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1C2145C-B66C-4A89-A2A7-D15DEDA882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91440" indent="0">
              <a:buNone/>
            </a:pPr>
            <a:r>
              <a:rPr lang="en-US" sz="2800" dirty="0">
                <a:solidFill>
                  <a:schemeClr val="accent2"/>
                </a:solidFill>
              </a:rPr>
              <a:t>Design your algorithm:</a:t>
            </a:r>
            <a:endParaRPr lang="en-US" sz="2800" dirty="0"/>
          </a:p>
          <a:p>
            <a:pPr marL="457200" indent="-365760">
              <a:buFont typeface="+mj-lt"/>
              <a:buAutoNum type="arabicPeriod"/>
            </a:pPr>
            <a:r>
              <a:rPr lang="en-US" dirty="0"/>
              <a:t>Ask the user to enter the </a:t>
            </a:r>
            <a:r>
              <a:rPr lang="en-US" dirty="0">
                <a:solidFill>
                  <a:srgbClr val="0070C0"/>
                </a:solidFill>
              </a:rPr>
              <a:t>year</a:t>
            </a:r>
          </a:p>
          <a:p>
            <a:pPr marL="457200" indent="-365760">
              <a:buFont typeface="+mj-lt"/>
              <a:buAutoNum type="arabicPeriod"/>
            </a:pPr>
            <a:r>
              <a:rPr lang="en-US" dirty="0"/>
              <a:t>If </a:t>
            </a:r>
            <a:r>
              <a:rPr lang="en-US" dirty="0">
                <a:highlight>
                  <a:srgbClr val="FFFFCC"/>
                </a:highlight>
              </a:rPr>
              <a:t>(</a:t>
            </a:r>
            <a:r>
              <a:rPr lang="en-US" dirty="0">
                <a:solidFill>
                  <a:srgbClr val="0070C0"/>
                </a:solidFill>
                <a:highlight>
                  <a:srgbClr val="FFFFCC"/>
                </a:highlight>
              </a:rPr>
              <a:t>year</a:t>
            </a:r>
            <a:r>
              <a:rPr lang="en-US" dirty="0">
                <a:highlight>
                  <a:srgbClr val="FFFFCC"/>
                </a:highlight>
              </a:rPr>
              <a:t> % 4 </a:t>
            </a:r>
            <a:r>
              <a:rPr lang="en-US" b="1" dirty="0">
                <a:highlight>
                  <a:srgbClr val="FFFFCC"/>
                </a:highlight>
              </a:rPr>
              <a:t>==</a:t>
            </a:r>
            <a:r>
              <a:rPr lang="en-US" dirty="0">
                <a:highlight>
                  <a:srgbClr val="FFFFCC"/>
                </a:highlight>
              </a:rPr>
              <a:t> 0 </a:t>
            </a:r>
            <a:r>
              <a:rPr lang="en-US" b="1" dirty="0">
                <a:highlight>
                  <a:srgbClr val="FFFFCC"/>
                </a:highlight>
              </a:rPr>
              <a:t>and</a:t>
            </a:r>
            <a:r>
              <a:rPr lang="en-US" dirty="0">
                <a:highlight>
                  <a:srgbClr val="FFFFCC"/>
                </a:highlight>
              </a:rPr>
              <a:t> </a:t>
            </a:r>
            <a:r>
              <a:rPr lang="en-US" dirty="0">
                <a:solidFill>
                  <a:srgbClr val="0070C0"/>
                </a:solidFill>
                <a:highlight>
                  <a:srgbClr val="FFFFCC"/>
                </a:highlight>
              </a:rPr>
              <a:t>year</a:t>
            </a:r>
            <a:r>
              <a:rPr lang="en-US" dirty="0">
                <a:highlight>
                  <a:srgbClr val="FFFFCC"/>
                </a:highlight>
              </a:rPr>
              <a:t> % 100 </a:t>
            </a:r>
            <a:r>
              <a:rPr lang="en-US" b="1" dirty="0">
                <a:highlight>
                  <a:srgbClr val="FFFFCC"/>
                </a:highlight>
              </a:rPr>
              <a:t>!=</a:t>
            </a:r>
            <a:r>
              <a:rPr lang="en-US" dirty="0">
                <a:highlight>
                  <a:srgbClr val="FFFFCC"/>
                </a:highlight>
              </a:rPr>
              <a:t> 0) </a:t>
            </a:r>
            <a:r>
              <a:rPr lang="en-US" b="1" dirty="0"/>
              <a:t>or</a:t>
            </a:r>
            <a:r>
              <a:rPr lang="en-US" dirty="0"/>
              <a:t> </a:t>
            </a:r>
            <a:r>
              <a:rPr lang="en-US" dirty="0">
                <a:highlight>
                  <a:srgbClr val="FFFFCC"/>
                </a:highlight>
              </a:rPr>
              <a:t>(</a:t>
            </a:r>
            <a:r>
              <a:rPr lang="en-US" dirty="0">
                <a:solidFill>
                  <a:srgbClr val="0070C0"/>
                </a:solidFill>
                <a:highlight>
                  <a:srgbClr val="FFFFCC"/>
                </a:highlight>
              </a:rPr>
              <a:t>year</a:t>
            </a:r>
            <a:r>
              <a:rPr lang="en-US" dirty="0">
                <a:highlight>
                  <a:srgbClr val="FFFFCC"/>
                </a:highlight>
              </a:rPr>
              <a:t> % 400 </a:t>
            </a:r>
            <a:r>
              <a:rPr lang="en-US" b="1" dirty="0">
                <a:highlight>
                  <a:srgbClr val="FFFFCC"/>
                </a:highlight>
              </a:rPr>
              <a:t>==</a:t>
            </a:r>
            <a:r>
              <a:rPr lang="en-US" dirty="0">
                <a:highlight>
                  <a:srgbClr val="FFFFCC"/>
                </a:highlight>
              </a:rPr>
              <a:t> 0)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Print: </a:t>
            </a:r>
            <a:r>
              <a:rPr lang="en-US" dirty="0">
                <a:solidFill>
                  <a:srgbClr val="0070C0"/>
                </a:solidFill>
                <a:highlight>
                  <a:srgbClr val="D9ECFF"/>
                </a:highlight>
              </a:rPr>
              <a:t>year </a:t>
            </a:r>
            <a:r>
              <a:rPr lang="en-US" dirty="0">
                <a:highlight>
                  <a:srgbClr val="D9ECFF"/>
                </a:highlight>
              </a:rPr>
              <a:t>is a leap year? True</a:t>
            </a:r>
          </a:p>
          <a:p>
            <a:pPr marL="457200" indent="-365760">
              <a:buFont typeface="+mj-lt"/>
              <a:buAutoNum type="arabicPeriod"/>
            </a:pPr>
            <a:r>
              <a:rPr lang="en-US" dirty="0"/>
              <a:t>Otherwise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Print: </a:t>
            </a:r>
            <a:r>
              <a:rPr lang="en-US" dirty="0">
                <a:solidFill>
                  <a:srgbClr val="0070C0"/>
                </a:solidFill>
                <a:highlight>
                  <a:srgbClr val="D9ECFF"/>
                </a:highlight>
              </a:rPr>
              <a:t>year </a:t>
            </a:r>
            <a:r>
              <a:rPr lang="en-US" dirty="0">
                <a:highlight>
                  <a:srgbClr val="D9ECFF"/>
                </a:highlight>
              </a:rPr>
              <a:t>is a leap year? False</a:t>
            </a:r>
            <a:endParaRPr lang="en-US" dirty="0"/>
          </a:p>
          <a:p>
            <a:pPr marL="605790" indent="-514350">
              <a:buFont typeface="+mj-lt"/>
              <a:buAutoNum type="arabicPeriod"/>
            </a:pPr>
            <a:endParaRPr lang="en-US" dirty="0"/>
          </a:p>
        </p:txBody>
      </p:sp>
      <p:pic>
        <p:nvPicPr>
          <p:cNvPr id="6" name="Picture 5">
            <a:hlinkClick r:id="rId2" action="ppaction://hlinksldjump"/>
            <a:extLst>
              <a:ext uri="{FF2B5EF4-FFF2-40B4-BE49-F238E27FC236}">
                <a16:creationId xmlns:a16="http://schemas.microsoft.com/office/drawing/2014/main" id="{E6F5EEDF-76F5-47FA-8CE4-EC8464D2A2C9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09304" y="6629400"/>
            <a:ext cx="234696" cy="234696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E1120DB-DEBB-4C53-BC51-45A721354D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Program 7</a:t>
            </a:r>
          </a:p>
        </p:txBody>
      </p:sp>
      <p:sp>
        <p:nvSpPr>
          <p:cNvPr id="7" name="Slide Number Placeholder 2">
            <a:hlinkClick r:id="rId4" action="ppaction://hlinksldjump"/>
            <a:extLst>
              <a:ext uri="{FF2B5EF4-FFF2-40B4-BE49-F238E27FC236}">
                <a16:creationId xmlns:a16="http://schemas.microsoft.com/office/drawing/2014/main" id="{D56A6B92-ED8A-4BFC-8761-D9A64C5AA812}"/>
              </a:ext>
            </a:extLst>
          </p:cNvPr>
          <p:cNvSpPr txBox="1">
            <a:spLocks/>
          </p:cNvSpPr>
          <p:nvPr/>
        </p:nvSpPr>
        <p:spPr>
          <a:xfrm>
            <a:off x="0" y="6646272"/>
            <a:ext cx="2800350" cy="187517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5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0" dirty="0"/>
              <a:t>4.12</a:t>
            </a:r>
          </a:p>
        </p:txBody>
      </p:sp>
    </p:spTree>
    <p:extLst>
      <p:ext uri="{BB962C8B-B14F-4D97-AF65-F5344CB8AC3E}">
        <p14:creationId xmlns:p14="http://schemas.microsoft.com/office/powerpoint/2010/main" val="36604174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4374CA-5F2E-447C-B61D-B1A9302D18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Boolean Data Types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60FF3E-2DDF-4D46-AB02-D406D4680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9C4B0-9109-4B6A-816F-B8FB191BD566}" type="slidenum">
              <a:rPr lang="en-US" smtClean="0"/>
              <a:t>13</a:t>
            </a:fld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1163390-5C3F-4FC9-AFFA-3C1B7A1AF2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Often in a program you need to </a:t>
            </a:r>
            <a:r>
              <a:rPr lang="en-US" dirty="0">
                <a:solidFill>
                  <a:schemeClr val="accent2"/>
                </a:solidFill>
              </a:rPr>
              <a:t>compare two values</a:t>
            </a:r>
            <a:r>
              <a:rPr lang="en-US" dirty="0"/>
              <a:t>, such as whether </a:t>
            </a:r>
            <a:r>
              <a:rPr lang="en-US" dirty="0">
                <a:solidFill>
                  <a:srgbClr val="0070C0"/>
                </a:solidFill>
              </a:rPr>
              <a:t>x</a:t>
            </a:r>
            <a:r>
              <a:rPr lang="en-US" dirty="0"/>
              <a:t> is </a:t>
            </a:r>
            <a:r>
              <a:rPr lang="en-US" dirty="0">
                <a:solidFill>
                  <a:schemeClr val="accent2"/>
                </a:solidFill>
              </a:rPr>
              <a:t>greater than </a:t>
            </a:r>
            <a:r>
              <a:rPr lang="en-US" dirty="0">
                <a:solidFill>
                  <a:srgbClr val="0070C0"/>
                </a:solidFill>
              </a:rPr>
              <a:t>y</a:t>
            </a:r>
            <a:r>
              <a:rPr lang="en-US" dirty="0"/>
              <a:t>. </a:t>
            </a:r>
          </a:p>
          <a:p>
            <a:pPr lvl="1"/>
            <a:r>
              <a:rPr lang="en-US" dirty="0"/>
              <a:t>Or if an </a:t>
            </a:r>
            <a:r>
              <a:rPr lang="en-US" dirty="0">
                <a:solidFill>
                  <a:schemeClr val="accent2"/>
                </a:solidFill>
              </a:rPr>
              <a:t>inputted value</a:t>
            </a:r>
            <a:r>
              <a:rPr lang="en-US" dirty="0"/>
              <a:t>, such as </a:t>
            </a:r>
            <a:r>
              <a:rPr lang="en-US" dirty="0">
                <a:solidFill>
                  <a:srgbClr val="0070C0"/>
                </a:solidFill>
              </a:rPr>
              <a:t>radius</a:t>
            </a:r>
            <a:r>
              <a:rPr lang="en-US" dirty="0"/>
              <a:t>, is </a:t>
            </a:r>
            <a:r>
              <a:rPr lang="en-US" dirty="0">
                <a:solidFill>
                  <a:schemeClr val="accent2"/>
                </a:solidFill>
              </a:rPr>
              <a:t>less than </a:t>
            </a:r>
            <a:r>
              <a:rPr lang="en-US" dirty="0"/>
              <a:t>zero.</a:t>
            </a:r>
          </a:p>
          <a:p>
            <a:r>
              <a:rPr lang="en-US" dirty="0"/>
              <a:t>There are </a:t>
            </a:r>
            <a:r>
              <a:rPr lang="en-US" dirty="0">
                <a:solidFill>
                  <a:schemeClr val="accent2"/>
                </a:solidFill>
              </a:rPr>
              <a:t>six comparison operators </a:t>
            </a:r>
            <a:r>
              <a:rPr lang="en-US" dirty="0"/>
              <a:t>(also known as </a:t>
            </a:r>
            <a:r>
              <a:rPr lang="en-US" dirty="0">
                <a:solidFill>
                  <a:schemeClr val="accent2"/>
                </a:solidFill>
              </a:rPr>
              <a:t>relational operators</a:t>
            </a:r>
            <a:r>
              <a:rPr lang="en-US" dirty="0"/>
              <a:t>) that can be used to </a:t>
            </a:r>
            <a:r>
              <a:rPr lang="en-US" dirty="0">
                <a:solidFill>
                  <a:schemeClr val="accent2"/>
                </a:solidFill>
              </a:rPr>
              <a:t>compare two values</a:t>
            </a:r>
            <a:r>
              <a:rPr lang="en-US" dirty="0"/>
              <a:t>. The result of the comparison is </a:t>
            </a:r>
            <a:r>
              <a:rPr lang="en-US" dirty="0">
                <a:solidFill>
                  <a:schemeClr val="accent2"/>
                </a:solidFill>
              </a:rPr>
              <a:t>a Boolean value</a:t>
            </a:r>
            <a:r>
              <a:rPr lang="en-US" dirty="0"/>
              <a:t>: </a:t>
            </a:r>
            <a:r>
              <a:rPr lang="en-US" dirty="0">
                <a:solidFill>
                  <a:srgbClr val="0033CC"/>
                </a:solidFill>
              </a:rPr>
              <a:t>True</a:t>
            </a:r>
            <a:r>
              <a:rPr lang="en-US" dirty="0"/>
              <a:t> or </a:t>
            </a:r>
            <a:r>
              <a:rPr lang="en-US" dirty="0">
                <a:solidFill>
                  <a:srgbClr val="0033CC"/>
                </a:solidFill>
              </a:rPr>
              <a:t>False</a:t>
            </a:r>
            <a:r>
              <a:rPr lang="en-US" dirty="0"/>
              <a:t>. </a:t>
            </a:r>
          </a:p>
          <a:p>
            <a:r>
              <a:rPr lang="en-US" dirty="0"/>
              <a:t>For example:</a:t>
            </a:r>
          </a:p>
          <a:p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A854998-04BB-4178-AC48-48BFF11BBB3A}"/>
              </a:ext>
            </a:extLst>
          </p:cNvPr>
          <p:cNvGrpSpPr/>
          <p:nvPr/>
        </p:nvGrpSpPr>
        <p:grpSpPr>
          <a:xfrm>
            <a:off x="146303" y="4462785"/>
            <a:ext cx="8808660" cy="954108"/>
            <a:chOff x="1068656" y="5693434"/>
            <a:chExt cx="7733938" cy="954108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74E76FBC-AA6C-4129-8202-EA99827837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20250" y="5693435"/>
              <a:ext cx="7382344" cy="95410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40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x = </a:t>
              </a:r>
              <a:r>
                <a:rPr lang="en-US" altLang="en-US" sz="1400" dirty="0">
                  <a:solidFill>
                    <a:srgbClr val="0000FF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10 </a:t>
              </a:r>
              <a:r>
                <a:rPr lang="en-US" altLang="en-US" sz="140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&gt; </a:t>
              </a:r>
              <a:r>
                <a:rPr lang="en-US" altLang="en-US" sz="1400" dirty="0">
                  <a:solidFill>
                    <a:srgbClr val="0000FF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20</a:t>
              </a:r>
            </a:p>
            <a:p>
              <a:pPr lvl="0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40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y = </a:t>
              </a:r>
              <a:r>
                <a:rPr lang="en-US" altLang="en-US" sz="1400" dirty="0">
                  <a:solidFill>
                    <a:srgbClr val="0000FF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10 </a:t>
              </a:r>
              <a:r>
                <a:rPr lang="en-US" altLang="en-US" sz="140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&lt; </a:t>
              </a:r>
              <a:r>
                <a:rPr lang="en-US" altLang="en-US" sz="1400" dirty="0">
                  <a:solidFill>
                    <a:srgbClr val="0000FF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20</a:t>
              </a:r>
            </a:p>
            <a:p>
              <a:pPr lvl="0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400" dirty="0">
                  <a:solidFill>
                    <a:srgbClr val="00008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print </a:t>
              </a:r>
              <a:r>
                <a:rPr lang="en-US" altLang="en-US" sz="140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(</a:t>
              </a:r>
              <a:r>
                <a:rPr lang="en-US" altLang="en-US" sz="1400" dirty="0">
                  <a:solidFill>
                    <a:srgbClr val="008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"x ="</a:t>
              </a:r>
              <a:r>
                <a:rPr lang="en-US" altLang="en-US" sz="140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, x) </a:t>
              </a:r>
              <a:r>
                <a:rPr lang="en-US" altLang="en-US" sz="1400" dirty="0">
                  <a:solidFill>
                    <a:srgbClr val="80808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# output: False</a:t>
              </a:r>
            </a:p>
            <a:p>
              <a:pPr lvl="0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400" dirty="0">
                  <a:solidFill>
                    <a:srgbClr val="00008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print </a:t>
              </a:r>
              <a:r>
                <a:rPr lang="en-US" altLang="en-US" sz="140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(</a:t>
              </a:r>
              <a:r>
                <a:rPr lang="en-US" altLang="en-US" sz="1400" dirty="0">
                  <a:solidFill>
                    <a:srgbClr val="008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"y ="</a:t>
              </a:r>
              <a:r>
                <a:rPr lang="en-US" altLang="en-US" sz="140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, y) </a:t>
              </a:r>
              <a:r>
                <a:rPr lang="en-US" altLang="en-US" sz="1400" dirty="0">
                  <a:solidFill>
                    <a:srgbClr val="80808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# output: True</a:t>
              </a:r>
              <a:endParaRPr lang="en-US" altLang="en-US" sz="1400" dirty="0">
                <a:latin typeface="Arial" panose="020B0604020202020204" pitchFamily="34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404A9B8-B592-40A9-A53C-61F7804DD4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8656" y="5693434"/>
              <a:ext cx="351594" cy="954107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</a:p>
            <a:p>
              <a:pPr lvl="0"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2</a:t>
              </a:r>
            </a:p>
            <a:p>
              <a:pPr lvl="0"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3</a:t>
              </a:r>
            </a:p>
            <a:p>
              <a:pPr lvl="0"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4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0714E45-666D-4568-BD3A-D17A09839885}"/>
              </a:ext>
            </a:extLst>
          </p:cNvPr>
          <p:cNvGrpSpPr/>
          <p:nvPr/>
        </p:nvGrpSpPr>
        <p:grpSpPr>
          <a:xfrm>
            <a:off x="146304" y="5601874"/>
            <a:ext cx="8851392" cy="646331"/>
            <a:chOff x="4773387" y="4965639"/>
            <a:chExt cx="8851392" cy="646331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ACD9374-A238-469C-BE42-7BE0A52997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3172" y="4965639"/>
              <a:ext cx="8151607" cy="646331"/>
            </a:xfrm>
            <a:prstGeom prst="rect">
              <a:avLst/>
            </a:prstGeom>
            <a:solidFill>
              <a:schemeClr val="accent5">
                <a:alpha val="15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x = False</a:t>
              </a:r>
            </a:p>
            <a:p>
              <a:pPr lvl="0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y = True</a:t>
              </a:r>
            </a:p>
          </p:txBody>
        </p:sp>
        <p:pic>
          <p:nvPicPr>
            <p:cNvPr id="13" name="Picture 12" descr="A flat screen monitor&#10;&#10;Description automatically generated">
              <a:extLst>
                <a:ext uri="{FF2B5EF4-FFF2-40B4-BE49-F238E27FC236}">
                  <a16:creationId xmlns:a16="http://schemas.microsoft.com/office/drawing/2014/main" id="{3D9811E0-FE7F-41EB-BA42-853CEB47D26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73387" y="5013122"/>
              <a:ext cx="572603" cy="551364"/>
            </a:xfrm>
            <a:prstGeom prst="rect">
              <a:avLst/>
            </a:prstGeom>
          </p:spPr>
        </p:pic>
      </p:grpSp>
      <p:pic>
        <p:nvPicPr>
          <p:cNvPr id="15" name="Picture 14">
            <a:hlinkClick r:id="rId4" action="ppaction://hlinksldjump"/>
            <a:extLst>
              <a:ext uri="{FF2B5EF4-FFF2-40B4-BE49-F238E27FC236}">
                <a16:creationId xmlns:a16="http://schemas.microsoft.com/office/drawing/2014/main" id="{89DE9DF3-E5C6-4FEE-9586-BE6CA9EF6D6E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09304" y="6629400"/>
            <a:ext cx="234696" cy="234696"/>
          </a:xfrm>
          <a:prstGeom prst="rect">
            <a:avLst/>
          </a:prstGeom>
        </p:spPr>
      </p:pic>
      <p:sp>
        <p:nvSpPr>
          <p:cNvPr id="14" name="Slide Number Placeholder 2">
            <a:hlinkClick r:id="rId6" action="ppaction://hlinksldjump"/>
            <a:extLst>
              <a:ext uri="{FF2B5EF4-FFF2-40B4-BE49-F238E27FC236}">
                <a16:creationId xmlns:a16="http://schemas.microsoft.com/office/drawing/2014/main" id="{2BF7C612-35E9-4EE2-9EEE-24EA5A155FE0}"/>
              </a:ext>
            </a:extLst>
          </p:cNvPr>
          <p:cNvSpPr txBox="1">
            <a:spLocks/>
          </p:cNvSpPr>
          <p:nvPr/>
        </p:nvSpPr>
        <p:spPr>
          <a:xfrm>
            <a:off x="0" y="6646272"/>
            <a:ext cx="2800350" cy="187517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5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0" dirty="0"/>
              <a:t>4.2</a:t>
            </a:r>
          </a:p>
        </p:txBody>
      </p:sp>
    </p:spTree>
    <p:extLst>
      <p:ext uri="{BB962C8B-B14F-4D97-AF65-F5344CB8AC3E}">
        <p14:creationId xmlns:p14="http://schemas.microsoft.com/office/powerpoint/2010/main" val="313476348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189448-CB92-4953-BF9E-8452812B5F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Leap Year</a:t>
            </a:r>
            <a:br>
              <a:rPr lang="en-US" dirty="0"/>
            </a:br>
            <a:r>
              <a:rPr lang="en-US" dirty="0">
                <a:solidFill>
                  <a:schemeClr val="accent3"/>
                </a:solidFill>
              </a:rPr>
              <a:t>Phase 2: Implementation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49BCB4-E349-409D-BEEF-9EFAD503A6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9C4B0-9109-4B6A-816F-B8FB191BD566}" type="slidenum">
              <a:rPr lang="en-US" smtClean="0"/>
              <a:t>130</a:t>
            </a:fld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E826072-5C23-46DA-9926-CED9ABD02CFF}"/>
              </a:ext>
            </a:extLst>
          </p:cNvPr>
          <p:cNvGrpSpPr/>
          <p:nvPr/>
        </p:nvGrpSpPr>
        <p:grpSpPr>
          <a:xfrm>
            <a:off x="146302" y="1384549"/>
            <a:ext cx="8851394" cy="2326317"/>
            <a:chOff x="160236" y="2805454"/>
            <a:chExt cx="8851394" cy="1956188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10B8D1C-BC00-474C-8D2F-D8D40D02D00A}"/>
                </a:ext>
              </a:extLst>
            </p:cNvPr>
            <p:cNvSpPr txBox="1"/>
            <p:nvPr/>
          </p:nvSpPr>
          <p:spPr>
            <a:xfrm>
              <a:off x="160236" y="2805454"/>
              <a:ext cx="1868929" cy="23292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accent3">
                      <a:lumMod val="50000"/>
                    </a:schemeClr>
                  </a:solidFill>
                </a:rPr>
                <a:t>LISTING 4.9 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LeapYear.py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03AC8B9-2C0E-4A20-8BF2-71C143067C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8738" y="3030453"/>
              <a:ext cx="8402892" cy="173118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lvl="0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60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year = </a:t>
              </a:r>
              <a:r>
                <a:rPr lang="en-US" altLang="en-US" sz="1600" dirty="0">
                  <a:solidFill>
                    <a:srgbClr val="00008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eval</a:t>
              </a:r>
              <a:r>
                <a:rPr lang="en-US" altLang="en-US" sz="160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(</a:t>
              </a:r>
              <a:r>
                <a:rPr lang="en-US" altLang="en-US" sz="1600" dirty="0">
                  <a:solidFill>
                    <a:srgbClr val="00008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input</a:t>
              </a:r>
              <a:r>
                <a:rPr lang="en-US" altLang="en-US" sz="160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(</a:t>
              </a:r>
              <a:r>
                <a:rPr lang="en-US" altLang="en-US" sz="1600" dirty="0">
                  <a:solidFill>
                    <a:srgbClr val="00808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"Enter a year: "</a:t>
              </a:r>
              <a:r>
                <a:rPr lang="en-US" altLang="en-US" sz="160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))</a:t>
              </a:r>
            </a:p>
            <a:p>
              <a:pPr lvl="0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pPr lvl="0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600" dirty="0">
                  <a:solidFill>
                    <a:srgbClr val="80808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# Check if the year is a leap year </a:t>
              </a:r>
            </a:p>
            <a:p>
              <a:pPr lvl="0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60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isLeapYear = (year % </a:t>
              </a:r>
              <a:r>
                <a:rPr lang="en-US" altLang="en-US" sz="1600" dirty="0">
                  <a:solidFill>
                    <a:srgbClr val="0000FF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4 </a:t>
              </a:r>
              <a:r>
                <a:rPr lang="en-US" altLang="en-US" sz="160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== </a:t>
              </a:r>
              <a:r>
                <a:rPr lang="en-US" altLang="en-US" sz="1600" dirty="0">
                  <a:solidFill>
                    <a:srgbClr val="0000FF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0 </a:t>
              </a:r>
              <a:r>
                <a:rPr lang="en-US" altLang="en-US" sz="1600" dirty="0">
                  <a:solidFill>
                    <a:srgbClr val="00008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and </a:t>
              </a:r>
              <a:r>
                <a:rPr lang="en-US" altLang="en-US" sz="160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year % </a:t>
              </a:r>
              <a:r>
                <a:rPr lang="en-US" altLang="en-US" sz="1600" dirty="0">
                  <a:solidFill>
                    <a:srgbClr val="0000FF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100 </a:t>
              </a:r>
              <a:r>
                <a:rPr lang="en-US" altLang="en-US" sz="160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!= </a:t>
              </a:r>
              <a:r>
                <a:rPr lang="en-US" altLang="en-US" sz="1600" dirty="0">
                  <a:solidFill>
                    <a:srgbClr val="0000FF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0</a:t>
              </a:r>
              <a:r>
                <a:rPr lang="en-US" altLang="en-US" sz="160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) </a:t>
              </a:r>
              <a:r>
                <a:rPr lang="en-US" altLang="en-US" sz="1600" dirty="0">
                  <a:solidFill>
                    <a:srgbClr val="00008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or </a:t>
              </a:r>
              <a:r>
                <a:rPr lang="en-US" altLang="en-US" sz="160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\</a:t>
              </a:r>
            </a:p>
            <a:p>
              <a:pPr lvl="0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60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  (year % </a:t>
              </a:r>
              <a:r>
                <a:rPr lang="en-US" altLang="en-US" sz="1600" dirty="0">
                  <a:solidFill>
                    <a:srgbClr val="0000FF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400 </a:t>
              </a:r>
              <a:r>
                <a:rPr lang="en-US" altLang="en-US" sz="160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== </a:t>
              </a:r>
              <a:r>
                <a:rPr lang="en-US" altLang="en-US" sz="1600" dirty="0">
                  <a:solidFill>
                    <a:srgbClr val="0000FF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0</a:t>
              </a:r>
              <a:r>
                <a:rPr lang="en-US" altLang="en-US" sz="160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)</a:t>
              </a:r>
            </a:p>
            <a:p>
              <a:pPr lvl="0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pPr lvl="0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600" dirty="0">
                  <a:solidFill>
                    <a:srgbClr val="80808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# Display the result </a:t>
              </a:r>
            </a:p>
            <a:p>
              <a:pPr lvl="0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600" dirty="0">
                  <a:solidFill>
                    <a:srgbClr val="00008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print</a:t>
              </a:r>
              <a:r>
                <a:rPr lang="en-US" altLang="en-US" sz="160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(year, </a:t>
              </a:r>
              <a:r>
                <a:rPr lang="en-US" altLang="en-US" sz="1600" dirty="0">
                  <a:solidFill>
                    <a:srgbClr val="00808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"is a leap year?"</a:t>
              </a:r>
              <a:r>
                <a:rPr lang="en-US" altLang="en-US" sz="160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, isLeapYear)</a:t>
              </a:r>
            </a:p>
            <a:p>
              <a:pPr lvl="0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 sz="1600" dirty="0">
                <a:latin typeface="Arial" panose="020B0604020202020204" pitchFamily="34" charset="0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7C2AB90-2FB0-4626-806C-AAFF0945B9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0238" y="3030454"/>
              <a:ext cx="448500" cy="1731188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lvl="0"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</a:p>
            <a:p>
              <a:pPr lvl="0"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2</a:t>
              </a:r>
            </a:p>
            <a:p>
              <a:pPr lvl="0"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3</a:t>
              </a:r>
            </a:p>
            <a:p>
              <a:pPr lvl="0"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4</a:t>
              </a:r>
            </a:p>
            <a:p>
              <a:pPr lvl="0"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5</a:t>
              </a:r>
            </a:p>
            <a:p>
              <a:pPr lvl="0"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6</a:t>
              </a:r>
            </a:p>
            <a:p>
              <a:pPr lvl="0"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7</a:t>
              </a:r>
            </a:p>
            <a:p>
              <a:pPr lvl="0"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8</a:t>
              </a:r>
            </a:p>
            <a:p>
              <a:pPr lvl="0"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9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EC73ACA-B8BB-43E9-B810-F777B7416589}"/>
              </a:ext>
            </a:extLst>
          </p:cNvPr>
          <p:cNvGrpSpPr/>
          <p:nvPr/>
        </p:nvGrpSpPr>
        <p:grpSpPr>
          <a:xfrm>
            <a:off x="146303" y="4011547"/>
            <a:ext cx="8851392" cy="646331"/>
            <a:chOff x="4773387" y="4965639"/>
            <a:chExt cx="8851392" cy="646331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2C3B4CAC-A016-4494-8588-E132376F78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3172" y="4965639"/>
              <a:ext cx="8151607" cy="646331"/>
            </a:xfrm>
            <a:prstGeom prst="rect">
              <a:avLst/>
            </a:prstGeom>
            <a:solidFill>
              <a:schemeClr val="accent5">
                <a:alpha val="15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Enter a year: </a:t>
              </a:r>
              <a:r>
                <a:rPr lang="en-US" altLang="en-US" dirty="0">
                  <a:highlight>
                    <a:srgbClr val="B3E6FF"/>
                  </a:highlight>
                  <a:latin typeface="Courier New" panose="02070309020205020404" pitchFamily="49" charset="0"/>
                  <a:cs typeface="Courier New" panose="02070309020205020404" pitchFamily="49" charset="0"/>
                </a:rPr>
                <a:t>2008</a:t>
              </a:r>
              <a:r>
                <a:rPr lang="en-US" alt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  </a:t>
              </a:r>
              <a:r>
                <a:rPr lang="en-US" altLang="en-US" sz="1100" dirty="0">
                  <a:highlight>
                    <a:srgbClr val="C0C0C0"/>
                  </a:highlight>
                  <a:latin typeface="Courier New" panose="02070309020205020404" pitchFamily="49" charset="0"/>
                  <a:cs typeface="Courier New" panose="02070309020205020404" pitchFamily="49" charset="0"/>
                </a:rPr>
                <a:t>&lt;Enter&gt;</a:t>
              </a:r>
              <a:r>
                <a:rPr lang="en-US" altLang="en-US" sz="11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</a:p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2008 is a leap year? True</a:t>
              </a:r>
            </a:p>
          </p:txBody>
        </p:sp>
        <p:pic>
          <p:nvPicPr>
            <p:cNvPr id="18" name="Picture 17" descr="A flat screen monitor&#10;&#10;Description automatically generated">
              <a:extLst>
                <a:ext uri="{FF2B5EF4-FFF2-40B4-BE49-F238E27FC236}">
                  <a16:creationId xmlns:a16="http://schemas.microsoft.com/office/drawing/2014/main" id="{B893A41A-07CA-4DD4-B6B5-8DB60E18A74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73387" y="5013122"/>
              <a:ext cx="572603" cy="551364"/>
            </a:xfrm>
            <a:prstGeom prst="rect">
              <a:avLst/>
            </a:prstGeom>
          </p:spPr>
        </p:pic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979C0F19-95D6-4148-B0FF-65CB08619321}"/>
              </a:ext>
            </a:extLst>
          </p:cNvPr>
          <p:cNvGrpSpPr/>
          <p:nvPr/>
        </p:nvGrpSpPr>
        <p:grpSpPr>
          <a:xfrm>
            <a:off x="146303" y="4881559"/>
            <a:ext cx="8851392" cy="646331"/>
            <a:chOff x="4773387" y="4965639"/>
            <a:chExt cx="8851392" cy="646331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88B8F18E-A9A9-4A1F-B381-D9A78A2D8E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3172" y="4965639"/>
              <a:ext cx="8151607" cy="646331"/>
            </a:xfrm>
            <a:prstGeom prst="rect">
              <a:avLst/>
            </a:prstGeom>
            <a:solidFill>
              <a:schemeClr val="accent5">
                <a:alpha val="15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Enter a year: </a:t>
              </a:r>
              <a:r>
                <a:rPr lang="en-US" altLang="en-US" dirty="0">
                  <a:highlight>
                    <a:srgbClr val="B3E6FF"/>
                  </a:highlight>
                  <a:latin typeface="Courier New" panose="02070309020205020404" pitchFamily="49" charset="0"/>
                  <a:cs typeface="Courier New" panose="02070309020205020404" pitchFamily="49" charset="0"/>
                </a:rPr>
                <a:t>1900</a:t>
              </a:r>
              <a:r>
                <a:rPr lang="en-US" alt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  </a:t>
              </a:r>
              <a:r>
                <a:rPr lang="en-US" altLang="en-US" sz="1100" dirty="0">
                  <a:highlight>
                    <a:srgbClr val="C0C0C0"/>
                  </a:highlight>
                  <a:latin typeface="Courier New" panose="02070309020205020404" pitchFamily="49" charset="0"/>
                  <a:cs typeface="Courier New" panose="02070309020205020404" pitchFamily="49" charset="0"/>
                </a:rPr>
                <a:t>&lt;Enter&gt;</a:t>
              </a:r>
              <a:r>
                <a:rPr lang="en-US" altLang="en-US" sz="11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</a:p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1900 is a leap year? False</a:t>
              </a:r>
            </a:p>
          </p:txBody>
        </p:sp>
        <p:pic>
          <p:nvPicPr>
            <p:cNvPr id="21" name="Picture 20" descr="A flat screen monitor&#10;&#10;Description automatically generated">
              <a:extLst>
                <a:ext uri="{FF2B5EF4-FFF2-40B4-BE49-F238E27FC236}">
                  <a16:creationId xmlns:a16="http://schemas.microsoft.com/office/drawing/2014/main" id="{88CA9128-D006-458E-BF78-5B807638846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73387" y="5013122"/>
              <a:ext cx="572603" cy="551364"/>
            </a:xfrm>
            <a:prstGeom prst="rect">
              <a:avLst/>
            </a:prstGeom>
          </p:spPr>
        </p:pic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9109F446-C94B-4529-99E8-7E966D7CBCB2}"/>
              </a:ext>
            </a:extLst>
          </p:cNvPr>
          <p:cNvGrpSpPr/>
          <p:nvPr/>
        </p:nvGrpSpPr>
        <p:grpSpPr>
          <a:xfrm>
            <a:off x="146304" y="5745368"/>
            <a:ext cx="8851392" cy="646331"/>
            <a:chOff x="4773387" y="4965639"/>
            <a:chExt cx="8851392" cy="646331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2756DE08-B2BA-46BC-9263-AE8817CB65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3172" y="4965639"/>
              <a:ext cx="8151607" cy="646331"/>
            </a:xfrm>
            <a:prstGeom prst="rect">
              <a:avLst/>
            </a:prstGeom>
            <a:solidFill>
              <a:schemeClr val="accent5">
                <a:alpha val="15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Enter a year: </a:t>
              </a:r>
              <a:r>
                <a:rPr lang="en-US" altLang="en-US" dirty="0">
                  <a:highlight>
                    <a:srgbClr val="B3E6FF"/>
                  </a:highlight>
                  <a:latin typeface="Courier New" panose="02070309020205020404" pitchFamily="49" charset="0"/>
                  <a:cs typeface="Courier New" panose="02070309020205020404" pitchFamily="49" charset="0"/>
                </a:rPr>
                <a:t>2002</a:t>
              </a:r>
              <a:r>
                <a:rPr lang="en-US" alt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  </a:t>
              </a:r>
              <a:r>
                <a:rPr lang="en-US" altLang="en-US" sz="1100" dirty="0">
                  <a:highlight>
                    <a:srgbClr val="C0C0C0"/>
                  </a:highlight>
                  <a:latin typeface="Courier New" panose="02070309020205020404" pitchFamily="49" charset="0"/>
                  <a:cs typeface="Courier New" panose="02070309020205020404" pitchFamily="49" charset="0"/>
                </a:rPr>
                <a:t>&lt;Enter&gt;</a:t>
              </a:r>
              <a:r>
                <a:rPr lang="en-US" altLang="en-US" sz="11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</a:p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2002 is a leap year? False</a:t>
              </a:r>
            </a:p>
          </p:txBody>
        </p:sp>
        <p:pic>
          <p:nvPicPr>
            <p:cNvPr id="24" name="Picture 23" descr="A flat screen monitor&#10;&#10;Description automatically generated">
              <a:extLst>
                <a:ext uri="{FF2B5EF4-FFF2-40B4-BE49-F238E27FC236}">
                  <a16:creationId xmlns:a16="http://schemas.microsoft.com/office/drawing/2014/main" id="{F927D92C-6916-4EDB-B0F3-94C4807E737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73387" y="5013122"/>
              <a:ext cx="572603" cy="551364"/>
            </a:xfrm>
            <a:prstGeom prst="rect">
              <a:avLst/>
            </a:prstGeom>
          </p:spPr>
        </p:pic>
      </p:grpSp>
      <p:pic>
        <p:nvPicPr>
          <p:cNvPr id="25" name="Picture 24">
            <a:hlinkClick r:id="rId4" action="ppaction://hlinksldjump"/>
            <a:extLst>
              <a:ext uri="{FF2B5EF4-FFF2-40B4-BE49-F238E27FC236}">
                <a16:creationId xmlns:a16="http://schemas.microsoft.com/office/drawing/2014/main" id="{B9A52177-FE1A-468E-B92C-4792FDDD7306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09304" y="6629400"/>
            <a:ext cx="234696" cy="234696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C5E0425-4941-4F93-B878-22A5A6804D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Program 7</a:t>
            </a:r>
          </a:p>
        </p:txBody>
      </p:sp>
      <p:sp>
        <p:nvSpPr>
          <p:cNvPr id="26" name="Slide Number Placeholder 2">
            <a:hlinkClick r:id="rId6" action="ppaction://hlinksldjump"/>
            <a:extLst>
              <a:ext uri="{FF2B5EF4-FFF2-40B4-BE49-F238E27FC236}">
                <a16:creationId xmlns:a16="http://schemas.microsoft.com/office/drawing/2014/main" id="{A313DD2C-F2D1-49A2-9C61-22A2399A45A3}"/>
              </a:ext>
            </a:extLst>
          </p:cNvPr>
          <p:cNvSpPr txBox="1">
            <a:spLocks/>
          </p:cNvSpPr>
          <p:nvPr/>
        </p:nvSpPr>
        <p:spPr>
          <a:xfrm>
            <a:off x="0" y="6646272"/>
            <a:ext cx="2800350" cy="187517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5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0" dirty="0"/>
              <a:t>4.12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AAB05C39-4F2B-4013-94EB-FB04084518F7}"/>
              </a:ext>
            </a:extLst>
          </p:cNvPr>
          <p:cNvGrpSpPr/>
          <p:nvPr/>
        </p:nvGrpSpPr>
        <p:grpSpPr>
          <a:xfrm>
            <a:off x="8167058" y="1661548"/>
            <a:ext cx="830638" cy="386966"/>
            <a:chOff x="8133802" y="1326921"/>
            <a:chExt cx="830638" cy="386966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E02464F3-09A0-4F22-A122-29080FDD862C}"/>
                </a:ext>
              </a:extLst>
            </p:cNvPr>
            <p:cNvSpPr txBox="1"/>
            <p:nvPr/>
          </p:nvSpPr>
          <p:spPr>
            <a:xfrm>
              <a:off x="8133802" y="1326921"/>
              <a:ext cx="830638" cy="386966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>
              <a:spAutoFit/>
            </a:bodyPr>
            <a:lstStyle/>
            <a:p>
              <a:pPr algn="r"/>
              <a:endParaRPr lang="en-US" sz="1200" b="1" dirty="0">
                <a:solidFill>
                  <a:schemeClr val="accent3"/>
                </a:solidFill>
              </a:endParaRPr>
            </a:p>
          </p:txBody>
        </p:sp>
        <p:sp>
          <p:nvSpPr>
            <p:cNvPr id="29" name="TextBox 28">
              <a:hlinkClick r:id="rId7"/>
              <a:extLst>
                <a:ext uri="{FF2B5EF4-FFF2-40B4-BE49-F238E27FC236}">
                  <a16:creationId xmlns:a16="http://schemas.microsoft.com/office/drawing/2014/main" id="{B5E35363-123E-4A3A-A1DC-76FADBE8BA00}"/>
                </a:ext>
              </a:extLst>
            </p:cNvPr>
            <p:cNvSpPr txBox="1"/>
            <p:nvPr/>
          </p:nvSpPr>
          <p:spPr>
            <a:xfrm>
              <a:off x="8231494" y="1417955"/>
              <a:ext cx="633189" cy="276999"/>
            </a:xfrm>
            <a:prstGeom prst="rect">
              <a:avLst/>
            </a:prstGeom>
            <a:solidFill>
              <a:schemeClr val="accent1">
                <a:lumMod val="40000"/>
                <a:lumOff val="60000"/>
                <a:alpha val="5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r"/>
              <a:r>
                <a:rPr lang="en-US" sz="1200" b="1" u="sng" dirty="0">
                  <a:solidFill>
                    <a:schemeClr val="accent2">
                      <a:lumMod val="75000"/>
                    </a:schemeClr>
                  </a:solidFill>
                </a:rPr>
                <a:t>Run</a:t>
              </a:r>
            </a:p>
          </p:txBody>
        </p:sp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D9D6E8E1-51BD-4ADF-99B5-3F3B96CE9AE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295151" y="1461809"/>
              <a:ext cx="193294" cy="19329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35875835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A0D143E-560B-4447-AE86-CD717BD228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4.13. </a:t>
            </a:r>
            <a:r>
              <a:rPr lang="en-US" dirty="0"/>
              <a:t>Case Study: Lottery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4644694-7764-47D3-899F-CD144F53FB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9C4B0-9109-4B6A-816F-B8FB191BD566}" type="slidenum">
              <a:rPr lang="en-US" smtClean="0"/>
              <a:t>131</a:t>
            </a:fld>
            <a:endParaRPr lang="en-US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D4DDBAC-8990-44C0-9774-49C35C2BC8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en-US" dirty="0">
                <a:hlinkClick r:id="rId2" action="ppaction://hlinksldjump"/>
              </a:rPr>
              <a:t>Program 8: Lottery</a:t>
            </a:r>
            <a:endParaRPr lang="en-US" dirty="0"/>
          </a:p>
        </p:txBody>
      </p:sp>
      <p:pic>
        <p:nvPicPr>
          <p:cNvPr id="6" name="Picture 5">
            <a:hlinkClick r:id="rId3" action="ppaction://hlinksldjump"/>
            <a:extLst>
              <a:ext uri="{FF2B5EF4-FFF2-40B4-BE49-F238E27FC236}">
                <a16:creationId xmlns:a16="http://schemas.microsoft.com/office/drawing/2014/main" id="{E0D25D6A-B19C-4172-9EDF-F8E5B55FCAAA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88096" y="81280"/>
            <a:ext cx="609600" cy="609600"/>
          </a:xfrm>
          <a:prstGeom prst="rect">
            <a:avLst/>
          </a:prstGeom>
        </p:spPr>
      </p:pic>
      <p:pic>
        <p:nvPicPr>
          <p:cNvPr id="4" name="Picture 3" descr="A close up of a sign&#10;&#10;Description automatically generated">
            <a:hlinkClick r:id="rId5"/>
            <a:extLst>
              <a:ext uri="{FF2B5EF4-FFF2-40B4-BE49-F238E27FC236}">
                <a16:creationId xmlns:a16="http://schemas.microsoft.com/office/drawing/2014/main" id="{54A579FC-CA6B-4C4E-89FF-C6460EF0ED2A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03" y="117889"/>
            <a:ext cx="536381" cy="536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685894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6C5659-A203-4354-8945-53AE4A4D6F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Lottery</a:t>
            </a:r>
            <a:br>
              <a:rPr lang="en-US" dirty="0"/>
            </a:br>
            <a:r>
              <a:rPr lang="en-US" dirty="0">
                <a:solidFill>
                  <a:schemeClr val="accent3"/>
                </a:solidFill>
              </a:rPr>
              <a:t>Program 8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7F4C5BE-3D8C-486C-AAE8-4B2D20366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9C4B0-9109-4B6A-816F-B8FB191BD566}" type="slidenum">
              <a:rPr lang="en-US" smtClean="0"/>
              <a:t>132</a:t>
            </a:fld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93091D-7709-45B2-9542-1DE41328D9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91440" indent="0">
              <a:buNone/>
            </a:pPr>
            <a:r>
              <a:rPr lang="en-US" sz="2400" dirty="0"/>
              <a:t>Write a program to </a:t>
            </a:r>
            <a:r>
              <a:rPr lang="en-US" sz="2400" dirty="0">
                <a:solidFill>
                  <a:schemeClr val="accent2"/>
                </a:solidFill>
              </a:rPr>
              <a:t>play a lottery</a:t>
            </a:r>
            <a:r>
              <a:rPr lang="en-US" sz="2400" dirty="0"/>
              <a:t>. The program </a:t>
            </a:r>
            <a:r>
              <a:rPr lang="en-US" sz="2400" dirty="0">
                <a:solidFill>
                  <a:schemeClr val="accent2"/>
                </a:solidFill>
              </a:rPr>
              <a:t>randomly generates </a:t>
            </a:r>
            <a:r>
              <a:rPr lang="en-US" sz="2400" dirty="0"/>
              <a:t>a </a:t>
            </a:r>
            <a:r>
              <a:rPr lang="en-US" sz="2400" dirty="0">
                <a:solidFill>
                  <a:schemeClr val="accent2"/>
                </a:solidFill>
              </a:rPr>
              <a:t>two-digit number</a:t>
            </a:r>
            <a:r>
              <a:rPr lang="en-US" sz="2400" dirty="0"/>
              <a:t>, prompts the user to enter a two-digit number, and determines whether the user wins according to the following rules:</a:t>
            </a:r>
          </a:p>
          <a:p>
            <a:pPr marL="640080" lvl="1" indent="-365760">
              <a:buFont typeface="+mj-lt"/>
              <a:buAutoNum type="arabicPeriod"/>
            </a:pPr>
            <a:r>
              <a:rPr lang="en-US" sz="2200" dirty="0"/>
              <a:t>If the user’s input matches the lottery in the exact order, the award is $10,000.</a:t>
            </a:r>
          </a:p>
          <a:p>
            <a:pPr marL="640080" lvl="1" indent="-365760">
              <a:buFont typeface="+mj-lt"/>
              <a:buAutoNum type="arabicPeriod"/>
            </a:pPr>
            <a:r>
              <a:rPr lang="en-US" sz="2200" dirty="0"/>
              <a:t>If all the digits in the user’s input match all the digits in the lottery number, the award is $3,000.</a:t>
            </a:r>
          </a:p>
          <a:p>
            <a:pPr marL="640080" lvl="1" indent="-365760">
              <a:buFont typeface="+mj-lt"/>
              <a:buAutoNum type="arabicPeriod"/>
            </a:pPr>
            <a:r>
              <a:rPr lang="en-US" sz="2200" dirty="0"/>
              <a:t>If one digit in the user’s input matches a digit in the lottery number, the award is $1,000.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EC36443-EF54-4A2B-98AB-EB3EEDBF5F9C}"/>
              </a:ext>
            </a:extLst>
          </p:cNvPr>
          <p:cNvGrpSpPr/>
          <p:nvPr/>
        </p:nvGrpSpPr>
        <p:grpSpPr>
          <a:xfrm>
            <a:off x="146304" y="4750592"/>
            <a:ext cx="8851392" cy="738664"/>
            <a:chOff x="4773387" y="4919472"/>
            <a:chExt cx="8851392" cy="738664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7100DB6A-508B-4130-A4C5-4758FD5962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3172" y="4919472"/>
              <a:ext cx="8151607" cy="738664"/>
            </a:xfrm>
            <a:prstGeom prst="rect">
              <a:avLst/>
            </a:prstGeom>
            <a:solidFill>
              <a:schemeClr val="accent5">
                <a:alpha val="15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Enter your lottery pick (two digits): </a:t>
              </a:r>
              <a:r>
                <a:rPr lang="en-US" altLang="en-US" sz="1400" dirty="0">
                  <a:highlight>
                    <a:srgbClr val="B3E6FF"/>
                  </a:highlight>
                  <a:latin typeface="Courier New" panose="02070309020205020404" pitchFamily="49" charset="0"/>
                  <a:cs typeface="Courier New" panose="02070309020205020404" pitchFamily="49" charset="0"/>
                </a:rPr>
                <a:t>45</a:t>
              </a:r>
              <a:r>
                <a:rPr lang="en-US" alt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 </a:t>
              </a:r>
              <a:r>
                <a:rPr lang="en-US" altLang="en-US" sz="1000" dirty="0">
                  <a:highlight>
                    <a:srgbClr val="C0C0C0"/>
                  </a:highlight>
                  <a:latin typeface="Courier New" panose="02070309020205020404" pitchFamily="49" charset="0"/>
                  <a:cs typeface="Courier New" panose="02070309020205020404" pitchFamily="49" charset="0"/>
                </a:rPr>
                <a:t>&lt;Enter&gt;</a:t>
              </a:r>
              <a:r>
                <a:rPr lang="en-US" altLang="en-US" sz="1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</a:p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The lottery number is 12</a:t>
              </a:r>
            </a:p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Sorry, no match</a:t>
              </a:r>
            </a:p>
          </p:txBody>
        </p:sp>
        <p:pic>
          <p:nvPicPr>
            <p:cNvPr id="7" name="Picture 6" descr="A flat screen monitor&#10;&#10;Description automatically generated">
              <a:extLst>
                <a:ext uri="{FF2B5EF4-FFF2-40B4-BE49-F238E27FC236}">
                  <a16:creationId xmlns:a16="http://schemas.microsoft.com/office/drawing/2014/main" id="{BFFB32D4-9D53-4940-9A8A-77D7651FF90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73387" y="5013122"/>
              <a:ext cx="572603" cy="551364"/>
            </a:xfrm>
            <a:prstGeom prst="rect">
              <a:avLst/>
            </a:prstGeom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9ABB75A7-49B9-441D-8B6C-B6F3922AE85D}"/>
              </a:ext>
            </a:extLst>
          </p:cNvPr>
          <p:cNvGrpSpPr/>
          <p:nvPr/>
        </p:nvGrpSpPr>
        <p:grpSpPr>
          <a:xfrm>
            <a:off x="146303" y="5660981"/>
            <a:ext cx="8851392" cy="738664"/>
            <a:chOff x="4773387" y="4919472"/>
            <a:chExt cx="8851392" cy="738664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1823FEC-C906-4F0E-AE46-F5574EF78E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3172" y="4919472"/>
              <a:ext cx="8151607" cy="738664"/>
            </a:xfrm>
            <a:prstGeom prst="rect">
              <a:avLst/>
            </a:prstGeom>
            <a:solidFill>
              <a:schemeClr val="accent5">
                <a:alpha val="15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Enter your lottery pick (two digits): </a:t>
              </a:r>
              <a:r>
                <a:rPr lang="en-US" altLang="en-US" sz="1400" dirty="0">
                  <a:highlight>
                    <a:srgbClr val="B3E6FF"/>
                  </a:highlight>
                  <a:latin typeface="Courier New" panose="02070309020205020404" pitchFamily="49" charset="0"/>
                  <a:cs typeface="Courier New" panose="02070309020205020404" pitchFamily="49" charset="0"/>
                </a:rPr>
                <a:t>23</a:t>
              </a:r>
              <a:r>
                <a:rPr lang="en-US" alt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 </a:t>
              </a:r>
              <a:r>
                <a:rPr lang="en-US" altLang="en-US" sz="1000" dirty="0">
                  <a:highlight>
                    <a:srgbClr val="C0C0C0"/>
                  </a:highlight>
                  <a:latin typeface="Courier New" panose="02070309020205020404" pitchFamily="49" charset="0"/>
                  <a:cs typeface="Courier New" panose="02070309020205020404" pitchFamily="49" charset="0"/>
                </a:rPr>
                <a:t>&lt;Enter&gt;</a:t>
              </a:r>
              <a:r>
                <a:rPr lang="en-US" altLang="en-US" sz="1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</a:p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The lottery number is 34</a:t>
              </a:r>
            </a:p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Match one digit: you win $1,000</a:t>
              </a:r>
            </a:p>
          </p:txBody>
        </p:sp>
        <p:pic>
          <p:nvPicPr>
            <p:cNvPr id="10" name="Picture 9" descr="A flat screen monitor&#10;&#10;Description automatically generated">
              <a:extLst>
                <a:ext uri="{FF2B5EF4-FFF2-40B4-BE49-F238E27FC236}">
                  <a16:creationId xmlns:a16="http://schemas.microsoft.com/office/drawing/2014/main" id="{8824B59E-6012-4776-82A2-5D76A4723A8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73387" y="5013122"/>
              <a:ext cx="572603" cy="551364"/>
            </a:xfrm>
            <a:prstGeom prst="rect">
              <a:avLst/>
            </a:prstGeom>
          </p:spPr>
        </p:pic>
      </p:grpSp>
      <p:pic>
        <p:nvPicPr>
          <p:cNvPr id="11" name="Picture 10">
            <a:hlinkClick r:id="rId3" action="ppaction://hlinksldjump"/>
            <a:extLst>
              <a:ext uri="{FF2B5EF4-FFF2-40B4-BE49-F238E27FC236}">
                <a16:creationId xmlns:a16="http://schemas.microsoft.com/office/drawing/2014/main" id="{D49652BD-DF8D-40E4-80FB-D15B41B56E4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09304" y="6629400"/>
            <a:ext cx="234696" cy="234696"/>
          </a:xfrm>
          <a:prstGeom prst="rect">
            <a:avLst/>
          </a:prstGeom>
        </p:spPr>
      </p:pic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CD1B0E57-CA2D-41A8-AA60-39730CFD1C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Program 8</a:t>
            </a:r>
          </a:p>
        </p:txBody>
      </p:sp>
      <p:sp>
        <p:nvSpPr>
          <p:cNvPr id="13" name="Slide Number Placeholder 2">
            <a:hlinkClick r:id="rId5" action="ppaction://hlinksldjump"/>
            <a:extLst>
              <a:ext uri="{FF2B5EF4-FFF2-40B4-BE49-F238E27FC236}">
                <a16:creationId xmlns:a16="http://schemas.microsoft.com/office/drawing/2014/main" id="{7F5F6314-70AF-4FC3-8DE7-9F99274854F6}"/>
              </a:ext>
            </a:extLst>
          </p:cNvPr>
          <p:cNvSpPr txBox="1">
            <a:spLocks/>
          </p:cNvSpPr>
          <p:nvPr/>
        </p:nvSpPr>
        <p:spPr>
          <a:xfrm>
            <a:off x="0" y="6646272"/>
            <a:ext cx="2800350" cy="187517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5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0" dirty="0"/>
              <a:t>4.13</a:t>
            </a:r>
          </a:p>
        </p:txBody>
      </p:sp>
    </p:spTree>
    <p:extLst>
      <p:ext uri="{BB962C8B-B14F-4D97-AF65-F5344CB8AC3E}">
        <p14:creationId xmlns:p14="http://schemas.microsoft.com/office/powerpoint/2010/main" val="3567856814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FA2BAA-9E0E-47F9-9CB5-4E09EB2FCC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Lottery</a:t>
            </a:r>
            <a:br>
              <a:rPr lang="en-US" dirty="0"/>
            </a:br>
            <a:r>
              <a:rPr lang="en-US" dirty="0">
                <a:solidFill>
                  <a:schemeClr val="accent3"/>
                </a:solidFill>
              </a:rPr>
              <a:t>Phase 1: Problem-solving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ED9CE3-1572-42F7-B71C-9883D33BF8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9C4B0-9109-4B6A-816F-B8FB191BD566}" type="slidenum">
              <a:rPr lang="en-US" smtClean="0"/>
              <a:t>133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C032FF-995B-4FEC-8198-FE340F453A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 how do we </a:t>
            </a:r>
            <a:r>
              <a:rPr lang="en-US" dirty="0">
                <a:solidFill>
                  <a:schemeClr val="accent2"/>
                </a:solidFill>
              </a:rPr>
              <a:t>compare digits</a:t>
            </a:r>
            <a:r>
              <a:rPr lang="en-US" dirty="0"/>
              <a:t>?</a:t>
            </a:r>
          </a:p>
          <a:p>
            <a:pPr lvl="1"/>
            <a:r>
              <a:rPr lang="en-US" dirty="0"/>
              <a:t>Give a </a:t>
            </a:r>
            <a:r>
              <a:rPr lang="en-US" dirty="0">
                <a:solidFill>
                  <a:schemeClr val="accent2"/>
                </a:solidFill>
              </a:rPr>
              <a:t>two-digit number</a:t>
            </a:r>
            <a:r>
              <a:rPr lang="en-US" dirty="0"/>
              <a:t>, how can </a:t>
            </a:r>
            <a:r>
              <a:rPr lang="en-US" dirty="0">
                <a:solidFill>
                  <a:schemeClr val="accent2"/>
                </a:solidFill>
              </a:rPr>
              <a:t>isolate</a:t>
            </a:r>
            <a:r>
              <a:rPr lang="en-US" dirty="0"/>
              <a:t> the </a:t>
            </a:r>
            <a:r>
              <a:rPr lang="en-US" dirty="0">
                <a:solidFill>
                  <a:schemeClr val="accent2"/>
                </a:solidFill>
              </a:rPr>
              <a:t>individual digits </a:t>
            </a:r>
            <a:r>
              <a:rPr lang="en-US" dirty="0"/>
              <a:t>in order </a:t>
            </a:r>
            <a:r>
              <a:rPr lang="en-US" dirty="0">
                <a:solidFill>
                  <a:schemeClr val="accent2"/>
                </a:solidFill>
              </a:rPr>
              <a:t>to compare them</a:t>
            </a:r>
            <a:r>
              <a:rPr lang="en-US" dirty="0"/>
              <a:t>?</a:t>
            </a:r>
          </a:p>
          <a:p>
            <a:pPr lvl="1"/>
            <a:r>
              <a:rPr lang="en-US" dirty="0"/>
              <a:t>Example: given the number </a:t>
            </a:r>
            <a:r>
              <a:rPr lang="en-US" b="1" dirty="0"/>
              <a:t>73</a:t>
            </a:r>
            <a:r>
              <a:rPr lang="en-US" dirty="0"/>
              <a:t>, how can we </a:t>
            </a:r>
            <a:r>
              <a:rPr lang="en-US" dirty="0">
                <a:solidFill>
                  <a:schemeClr val="accent2"/>
                </a:solidFill>
              </a:rPr>
              <a:t>extract</a:t>
            </a:r>
            <a:r>
              <a:rPr lang="en-US" dirty="0"/>
              <a:t> the </a:t>
            </a:r>
            <a:r>
              <a:rPr lang="en-US" b="1" dirty="0"/>
              <a:t>7</a:t>
            </a:r>
            <a:r>
              <a:rPr lang="en-US" dirty="0"/>
              <a:t> and the </a:t>
            </a:r>
            <a:r>
              <a:rPr lang="en-US" b="1" dirty="0"/>
              <a:t>3</a:t>
            </a:r>
            <a:r>
              <a:rPr lang="en-US" dirty="0"/>
              <a:t>? How can we “get” them as </a:t>
            </a:r>
            <a:r>
              <a:rPr lang="en-US" dirty="0">
                <a:solidFill>
                  <a:schemeClr val="accent2"/>
                </a:solidFill>
              </a:rPr>
              <a:t>individual numbers</a:t>
            </a:r>
            <a:r>
              <a:rPr lang="en-US" dirty="0"/>
              <a:t>?</a:t>
            </a:r>
          </a:p>
          <a:p>
            <a:r>
              <a:rPr lang="en-US" dirty="0"/>
              <a:t>Solution: </a:t>
            </a:r>
            <a:r>
              <a:rPr lang="en-US" dirty="0">
                <a:solidFill>
                  <a:schemeClr val="accent2"/>
                </a:solidFill>
              </a:rPr>
              <a:t>integer division </a:t>
            </a:r>
            <a:r>
              <a:rPr lang="en-US" dirty="0"/>
              <a:t>(</a:t>
            </a:r>
            <a:r>
              <a:rPr lang="en-US" dirty="0">
                <a:solidFill>
                  <a:srgbClr val="C00000"/>
                </a:solidFill>
              </a:rPr>
              <a:t>//</a:t>
            </a:r>
            <a:r>
              <a:rPr lang="en-US" dirty="0"/>
              <a:t>) and </a:t>
            </a:r>
            <a:r>
              <a:rPr lang="en-US" dirty="0">
                <a:solidFill>
                  <a:schemeClr val="accent2"/>
                </a:solidFill>
              </a:rPr>
              <a:t>mod</a:t>
            </a:r>
            <a:r>
              <a:rPr lang="en-US" dirty="0"/>
              <a:t> (</a:t>
            </a:r>
            <a:r>
              <a:rPr lang="en-US" dirty="0">
                <a:solidFill>
                  <a:srgbClr val="C00000"/>
                </a:solidFill>
              </a:rPr>
              <a:t>%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Example: </a:t>
            </a:r>
            <a:r>
              <a:rPr lang="en-US" b="1" dirty="0"/>
              <a:t>73</a:t>
            </a:r>
          </a:p>
          <a:p>
            <a:pPr lvl="1"/>
            <a:r>
              <a:rPr lang="en-US" dirty="0"/>
              <a:t>73 </a:t>
            </a:r>
            <a:r>
              <a:rPr lang="en-US" dirty="0">
                <a:solidFill>
                  <a:srgbClr val="C00000"/>
                </a:solidFill>
              </a:rPr>
              <a:t>//</a:t>
            </a:r>
            <a:r>
              <a:rPr lang="en-US" dirty="0"/>
              <a:t> 10 = </a:t>
            </a:r>
            <a:r>
              <a:rPr lang="en-US" b="1" dirty="0"/>
              <a:t>7</a:t>
            </a:r>
          </a:p>
          <a:p>
            <a:pPr lvl="1"/>
            <a:r>
              <a:rPr lang="en-US" dirty="0"/>
              <a:t>73 </a:t>
            </a:r>
            <a:r>
              <a:rPr lang="en-US" dirty="0">
                <a:solidFill>
                  <a:srgbClr val="C00000"/>
                </a:solidFill>
              </a:rPr>
              <a:t>%</a:t>
            </a:r>
            <a:r>
              <a:rPr lang="en-US" dirty="0"/>
              <a:t> 10 = </a:t>
            </a:r>
            <a:r>
              <a:rPr lang="en-US" b="1" dirty="0"/>
              <a:t>3</a:t>
            </a:r>
          </a:p>
          <a:p>
            <a:r>
              <a:rPr lang="en-US" dirty="0"/>
              <a:t>This is exactly what we want!</a:t>
            </a:r>
            <a:endParaRPr lang="en-US" dirty="0">
              <a:solidFill>
                <a:schemeClr val="accent2"/>
              </a:solidFill>
            </a:endParaRPr>
          </a:p>
          <a:p>
            <a:pPr marL="9144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37CE878-8064-4D40-B5C3-9D52A68687E3}"/>
              </a:ext>
            </a:extLst>
          </p:cNvPr>
          <p:cNvSpPr txBox="1"/>
          <p:nvPr/>
        </p:nvSpPr>
        <p:spPr>
          <a:xfrm>
            <a:off x="5750350" y="5499656"/>
            <a:ext cx="3247345" cy="923330"/>
          </a:xfrm>
          <a:prstGeom prst="rect">
            <a:avLst/>
          </a:prstGeom>
          <a:solidFill>
            <a:srgbClr val="FFF3F3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b="1" u="sng" dirty="0">
                <a:solidFill>
                  <a:schemeClr val="tx1"/>
                </a:solidFill>
              </a:rPr>
              <a:t>Note:</a:t>
            </a:r>
          </a:p>
          <a:p>
            <a:r>
              <a:rPr lang="en-US" dirty="0">
                <a:solidFill>
                  <a:schemeClr val="tx1"/>
                </a:solidFill>
              </a:rPr>
              <a:t>you will use mod (%) a lot in this course!</a:t>
            </a:r>
          </a:p>
        </p:txBody>
      </p:sp>
      <p:pic>
        <p:nvPicPr>
          <p:cNvPr id="6" name="Picture 5">
            <a:hlinkClick r:id="rId2" action="ppaction://hlinksldjump"/>
            <a:extLst>
              <a:ext uri="{FF2B5EF4-FFF2-40B4-BE49-F238E27FC236}">
                <a16:creationId xmlns:a16="http://schemas.microsoft.com/office/drawing/2014/main" id="{8D3D7364-7F07-49A9-B03B-08EC41C440CD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09304" y="6629400"/>
            <a:ext cx="234696" cy="234696"/>
          </a:xfrm>
          <a:prstGeom prst="rect">
            <a:avLst/>
          </a:prstGeom>
        </p:spPr>
      </p:pic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75A2F66-F324-44EF-9F76-67924CA3E1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Program 8</a:t>
            </a:r>
          </a:p>
        </p:txBody>
      </p:sp>
      <p:sp>
        <p:nvSpPr>
          <p:cNvPr id="8" name="Slide Number Placeholder 2">
            <a:hlinkClick r:id="rId4" action="ppaction://hlinksldjump"/>
            <a:extLst>
              <a:ext uri="{FF2B5EF4-FFF2-40B4-BE49-F238E27FC236}">
                <a16:creationId xmlns:a16="http://schemas.microsoft.com/office/drawing/2014/main" id="{259BE0BC-BFBF-470D-8AE2-5FB4CEC8E8B3}"/>
              </a:ext>
            </a:extLst>
          </p:cNvPr>
          <p:cNvSpPr txBox="1">
            <a:spLocks/>
          </p:cNvSpPr>
          <p:nvPr/>
        </p:nvSpPr>
        <p:spPr>
          <a:xfrm>
            <a:off x="0" y="6646272"/>
            <a:ext cx="2800350" cy="187517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5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0" dirty="0"/>
              <a:t>4.13</a:t>
            </a:r>
          </a:p>
        </p:txBody>
      </p:sp>
    </p:spTree>
    <p:extLst>
      <p:ext uri="{BB962C8B-B14F-4D97-AF65-F5344CB8AC3E}">
        <p14:creationId xmlns:p14="http://schemas.microsoft.com/office/powerpoint/2010/main" val="1744989718"/>
      </p:ext>
    </p:extLst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FA2BAA-9E0E-47F9-9CB5-4E09EB2FCC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Lottery</a:t>
            </a:r>
            <a:br>
              <a:rPr lang="en-US" dirty="0"/>
            </a:br>
            <a:r>
              <a:rPr lang="en-US" dirty="0">
                <a:solidFill>
                  <a:schemeClr val="accent3"/>
                </a:solidFill>
              </a:rPr>
              <a:t>Phase 1: Problem-solving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ED9CE3-1572-42F7-B71C-9883D33BF8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9C4B0-9109-4B6A-816F-B8FB191BD566}" type="slidenum">
              <a:rPr lang="en-US" smtClean="0"/>
              <a:t>134</a:t>
            </a:fld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1C2145C-B66C-4A89-A2A7-D15DEDA882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91440" indent="0">
              <a:buNone/>
            </a:pPr>
            <a:r>
              <a:rPr lang="en-US" sz="2800" dirty="0">
                <a:solidFill>
                  <a:schemeClr val="accent2"/>
                </a:solidFill>
              </a:rPr>
              <a:t>Design your algorithm:</a:t>
            </a:r>
            <a:endParaRPr lang="en-US" sz="2800" dirty="0"/>
          </a:p>
          <a:p>
            <a:pPr marL="457200" indent="-365760">
              <a:buFont typeface="+mj-lt"/>
              <a:buAutoNum type="arabicPeriod"/>
            </a:pPr>
            <a:r>
              <a:rPr lang="en-US" dirty="0">
                <a:solidFill>
                  <a:schemeClr val="accent2"/>
                </a:solidFill>
              </a:rPr>
              <a:t>Randomly</a:t>
            </a:r>
            <a:r>
              <a:rPr lang="en-US" dirty="0"/>
              <a:t> </a:t>
            </a:r>
            <a:r>
              <a:rPr lang="en-US" dirty="0">
                <a:solidFill>
                  <a:schemeClr val="accent2"/>
                </a:solidFill>
              </a:rPr>
              <a:t>generate</a:t>
            </a:r>
            <a:r>
              <a:rPr lang="en-US" dirty="0"/>
              <a:t> a </a:t>
            </a:r>
            <a:r>
              <a:rPr lang="en-US" dirty="0">
                <a:solidFill>
                  <a:srgbClr val="0070C0"/>
                </a:solidFill>
              </a:rPr>
              <a:t>lottery</a:t>
            </a:r>
            <a:r>
              <a:rPr lang="en-US" dirty="0"/>
              <a:t> number </a:t>
            </a:r>
            <a:r>
              <a:rPr lang="en-US" dirty="0">
                <a:solidFill>
                  <a:schemeClr val="accent2"/>
                </a:solidFill>
              </a:rPr>
              <a:t>between 10 and 99</a:t>
            </a:r>
            <a:r>
              <a:rPr lang="en-US" dirty="0"/>
              <a:t>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070C0"/>
                </a:solidFill>
              </a:rPr>
              <a:t>lottery</a:t>
            </a:r>
            <a:r>
              <a:rPr lang="en-US" dirty="0"/>
              <a:t> = </a:t>
            </a:r>
            <a:r>
              <a:rPr lang="en-US" dirty="0" err="1">
                <a:solidFill>
                  <a:srgbClr val="7030A0"/>
                </a:solidFill>
              </a:rPr>
              <a:t>random.randint</a:t>
            </a:r>
            <a:r>
              <a:rPr lang="en-US" dirty="0"/>
              <a:t>(10, 99)</a:t>
            </a:r>
          </a:p>
          <a:p>
            <a:pPr marL="457200" indent="-365760">
              <a:buFont typeface="+mj-lt"/>
              <a:buAutoNum type="arabicPeriod"/>
            </a:pPr>
            <a:r>
              <a:rPr lang="en-US" dirty="0"/>
              <a:t>Ask the user to enter </a:t>
            </a:r>
            <a:r>
              <a:rPr lang="en-US" dirty="0">
                <a:solidFill>
                  <a:schemeClr val="accent2"/>
                </a:solidFill>
              </a:rPr>
              <a:t>the two-digit number </a:t>
            </a:r>
            <a:r>
              <a:rPr lang="en-US" dirty="0"/>
              <a:t>(</a:t>
            </a:r>
            <a:r>
              <a:rPr lang="en-US" dirty="0">
                <a:solidFill>
                  <a:srgbClr val="0070C0"/>
                </a:solidFill>
              </a:rPr>
              <a:t>guess</a:t>
            </a:r>
            <a:r>
              <a:rPr lang="en-US" dirty="0"/>
              <a:t>)</a:t>
            </a:r>
          </a:p>
          <a:p>
            <a:pPr marL="457200" indent="-365760">
              <a:buFont typeface="+mj-lt"/>
              <a:buAutoNum type="arabicPeriod"/>
            </a:pPr>
            <a:r>
              <a:rPr lang="en-US" dirty="0"/>
              <a:t>Get </a:t>
            </a:r>
            <a:r>
              <a:rPr lang="en-US" dirty="0">
                <a:solidFill>
                  <a:schemeClr val="accent2"/>
                </a:solidFill>
              </a:rPr>
              <a:t>digits</a:t>
            </a:r>
            <a:r>
              <a:rPr lang="en-US" dirty="0"/>
              <a:t> from </a:t>
            </a:r>
            <a:r>
              <a:rPr lang="en-US" dirty="0">
                <a:solidFill>
                  <a:srgbClr val="0070C0"/>
                </a:solidFill>
              </a:rPr>
              <a:t>lottery</a:t>
            </a:r>
            <a:r>
              <a:rPr lang="en-US" dirty="0"/>
              <a:t>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070C0"/>
                </a:solidFill>
              </a:rPr>
              <a:t>lotteryDigit1</a:t>
            </a:r>
            <a:r>
              <a:rPr lang="en-US" dirty="0"/>
              <a:t> = </a:t>
            </a:r>
            <a:r>
              <a:rPr lang="en-US" dirty="0">
                <a:solidFill>
                  <a:srgbClr val="0070C0"/>
                </a:solidFill>
              </a:rPr>
              <a:t>lottery</a:t>
            </a:r>
            <a:r>
              <a:rPr lang="en-US" dirty="0"/>
              <a:t> // 10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070C0"/>
                </a:solidFill>
              </a:rPr>
              <a:t>lotteryDigit2</a:t>
            </a:r>
            <a:r>
              <a:rPr lang="en-US" dirty="0"/>
              <a:t> = </a:t>
            </a:r>
            <a:r>
              <a:rPr lang="en-US" dirty="0">
                <a:solidFill>
                  <a:srgbClr val="0070C0"/>
                </a:solidFill>
              </a:rPr>
              <a:t>lottery</a:t>
            </a:r>
            <a:r>
              <a:rPr lang="en-US" dirty="0"/>
              <a:t> % 10</a:t>
            </a:r>
          </a:p>
          <a:p>
            <a:pPr marL="457200" indent="-365760">
              <a:buFont typeface="+mj-lt"/>
              <a:buAutoNum type="arabicPeriod"/>
            </a:pPr>
            <a:r>
              <a:rPr lang="en-US" dirty="0"/>
              <a:t>Get </a:t>
            </a:r>
            <a:r>
              <a:rPr lang="en-US" dirty="0">
                <a:solidFill>
                  <a:schemeClr val="accent2"/>
                </a:solidFill>
              </a:rPr>
              <a:t>digits</a:t>
            </a:r>
            <a:r>
              <a:rPr lang="en-US" dirty="0"/>
              <a:t> from </a:t>
            </a:r>
            <a:r>
              <a:rPr lang="en-US" dirty="0">
                <a:solidFill>
                  <a:srgbClr val="0070C0"/>
                </a:solidFill>
              </a:rPr>
              <a:t>guess</a:t>
            </a:r>
            <a:endParaRPr lang="en-US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070C0"/>
                </a:solidFill>
              </a:rPr>
              <a:t>guessDigit1</a:t>
            </a:r>
            <a:r>
              <a:rPr lang="en-US" dirty="0"/>
              <a:t> = </a:t>
            </a:r>
            <a:r>
              <a:rPr lang="en-US" dirty="0">
                <a:solidFill>
                  <a:srgbClr val="0070C0"/>
                </a:solidFill>
              </a:rPr>
              <a:t>guess</a:t>
            </a:r>
            <a:r>
              <a:rPr lang="en-US" dirty="0"/>
              <a:t> // 10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070C0"/>
                </a:solidFill>
              </a:rPr>
              <a:t>guessDigit2</a:t>
            </a:r>
            <a:r>
              <a:rPr lang="en-US" dirty="0"/>
              <a:t> = </a:t>
            </a:r>
            <a:r>
              <a:rPr lang="en-US" dirty="0">
                <a:solidFill>
                  <a:srgbClr val="0070C0"/>
                </a:solidFill>
              </a:rPr>
              <a:t>guess</a:t>
            </a:r>
            <a:r>
              <a:rPr lang="en-US" dirty="0"/>
              <a:t> % 10</a:t>
            </a:r>
            <a:endParaRPr lang="en-US" dirty="0">
              <a:highlight>
                <a:srgbClr val="D9ECFF"/>
              </a:highlight>
            </a:endParaRPr>
          </a:p>
        </p:txBody>
      </p:sp>
      <p:pic>
        <p:nvPicPr>
          <p:cNvPr id="6" name="Picture 5">
            <a:hlinkClick r:id="rId2" action="ppaction://hlinksldjump"/>
            <a:extLst>
              <a:ext uri="{FF2B5EF4-FFF2-40B4-BE49-F238E27FC236}">
                <a16:creationId xmlns:a16="http://schemas.microsoft.com/office/drawing/2014/main" id="{78DA15BC-0F79-4E35-A1F3-5BA66D60BB8A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09304" y="6629400"/>
            <a:ext cx="234696" cy="234696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A7887D3-24D9-4FF8-BBE0-7FA3622363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Program 8</a:t>
            </a:r>
          </a:p>
        </p:txBody>
      </p:sp>
      <p:sp>
        <p:nvSpPr>
          <p:cNvPr id="7" name="Slide Number Placeholder 2">
            <a:hlinkClick r:id="rId4" action="ppaction://hlinksldjump"/>
            <a:extLst>
              <a:ext uri="{FF2B5EF4-FFF2-40B4-BE49-F238E27FC236}">
                <a16:creationId xmlns:a16="http://schemas.microsoft.com/office/drawing/2014/main" id="{4B3C11A2-03CB-41C0-9EA0-2889B3801BDF}"/>
              </a:ext>
            </a:extLst>
          </p:cNvPr>
          <p:cNvSpPr txBox="1">
            <a:spLocks/>
          </p:cNvSpPr>
          <p:nvPr/>
        </p:nvSpPr>
        <p:spPr>
          <a:xfrm>
            <a:off x="0" y="6646272"/>
            <a:ext cx="2800350" cy="187517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5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0" dirty="0"/>
              <a:t>4.13</a:t>
            </a:r>
          </a:p>
        </p:txBody>
      </p:sp>
    </p:spTree>
    <p:extLst>
      <p:ext uri="{BB962C8B-B14F-4D97-AF65-F5344CB8AC3E}">
        <p14:creationId xmlns:p14="http://schemas.microsoft.com/office/powerpoint/2010/main" val="2165794850"/>
      </p:ext>
    </p:extLst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FA2BAA-9E0E-47F9-9CB5-4E09EB2FCC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Lottery</a:t>
            </a:r>
            <a:br>
              <a:rPr lang="en-US" dirty="0"/>
            </a:br>
            <a:r>
              <a:rPr lang="en-US" dirty="0">
                <a:solidFill>
                  <a:schemeClr val="accent3"/>
                </a:solidFill>
              </a:rPr>
              <a:t>Phase 1: Problem-solving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ED9CE3-1572-42F7-B71C-9883D33BF8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9C4B0-9109-4B6A-816F-B8FB191BD566}" type="slidenum">
              <a:rPr lang="en-US" smtClean="0"/>
              <a:t>135</a:t>
            </a:fld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1C2145C-B66C-4A89-A2A7-D15DEDA882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91440" indent="0">
              <a:buNone/>
            </a:pPr>
            <a:r>
              <a:rPr lang="en-US" sz="2800" dirty="0">
                <a:solidFill>
                  <a:schemeClr val="accent2"/>
                </a:solidFill>
              </a:rPr>
              <a:t>Design your algorithm:</a:t>
            </a:r>
            <a:endParaRPr lang="en-US" sz="2800" dirty="0"/>
          </a:p>
          <a:p>
            <a:pPr marL="457200" indent="-365760">
              <a:buFont typeface="+mj-lt"/>
              <a:buAutoNum type="arabicPeriod" startAt="5"/>
            </a:pPr>
            <a:r>
              <a:rPr lang="en-US" dirty="0">
                <a:solidFill>
                  <a:schemeClr val="accent2"/>
                </a:solidFill>
              </a:rPr>
              <a:t>Compare</a:t>
            </a:r>
            <a:r>
              <a:rPr lang="en-US" dirty="0"/>
              <a:t> user number (</a:t>
            </a:r>
            <a:r>
              <a:rPr lang="en-US" dirty="0">
                <a:solidFill>
                  <a:srgbClr val="0070C0"/>
                </a:solidFill>
              </a:rPr>
              <a:t>guess</a:t>
            </a:r>
            <a:r>
              <a:rPr lang="en-US" dirty="0"/>
              <a:t>) with winning number (</a:t>
            </a:r>
            <a:r>
              <a:rPr lang="en-US" dirty="0">
                <a:solidFill>
                  <a:srgbClr val="0070C0"/>
                </a:solidFill>
              </a:rPr>
              <a:t>lottery</a:t>
            </a:r>
            <a:r>
              <a:rPr lang="en-US" dirty="0"/>
              <a:t>) and </a:t>
            </a:r>
            <a:r>
              <a:rPr lang="en-US" dirty="0">
                <a:solidFill>
                  <a:schemeClr val="accent2"/>
                </a:solidFill>
              </a:rPr>
              <a:t>determine winning amount </a:t>
            </a:r>
            <a:r>
              <a:rPr lang="en-US" dirty="0"/>
              <a:t>(if any).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First check whether the guess matches the lottery number exactly.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dirty="0">
                <a:highlight>
                  <a:srgbClr val="FFFFCC"/>
                </a:highlight>
              </a:rPr>
              <a:t>if </a:t>
            </a:r>
            <a:r>
              <a:rPr lang="en-US" dirty="0">
                <a:solidFill>
                  <a:srgbClr val="0070C0"/>
                </a:solidFill>
                <a:highlight>
                  <a:srgbClr val="FFFFCC"/>
                </a:highlight>
              </a:rPr>
              <a:t>guess</a:t>
            </a:r>
            <a:r>
              <a:rPr lang="en-US" dirty="0">
                <a:highlight>
                  <a:srgbClr val="FFFFCC"/>
                </a:highlight>
              </a:rPr>
              <a:t> == </a:t>
            </a:r>
            <a:r>
              <a:rPr lang="en-US" dirty="0">
                <a:solidFill>
                  <a:srgbClr val="0070C0"/>
                </a:solidFill>
                <a:highlight>
                  <a:srgbClr val="FFFFCC"/>
                </a:highlight>
              </a:rPr>
              <a:t>lottery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If not, check whether the reversal of the guess matches the lottery number.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dirty="0" err="1">
                <a:highlight>
                  <a:srgbClr val="FFFFCC"/>
                </a:highlight>
              </a:rPr>
              <a:t>elif</a:t>
            </a:r>
            <a:r>
              <a:rPr lang="en-US" dirty="0">
                <a:highlight>
                  <a:srgbClr val="FFFFCC"/>
                </a:highlight>
              </a:rPr>
              <a:t> </a:t>
            </a:r>
            <a:r>
              <a:rPr lang="en-US" b="1" dirty="0">
                <a:highlight>
                  <a:srgbClr val="FFFFCC"/>
                </a:highlight>
              </a:rPr>
              <a:t>(</a:t>
            </a:r>
            <a:r>
              <a:rPr lang="en-US" dirty="0">
                <a:solidFill>
                  <a:srgbClr val="0070C0"/>
                </a:solidFill>
                <a:highlight>
                  <a:srgbClr val="FFFFCC"/>
                </a:highlight>
              </a:rPr>
              <a:t>guessDigit2</a:t>
            </a:r>
            <a:r>
              <a:rPr lang="en-US" dirty="0">
                <a:highlight>
                  <a:srgbClr val="FFFFCC"/>
                </a:highlight>
              </a:rPr>
              <a:t> == </a:t>
            </a:r>
            <a:r>
              <a:rPr lang="en-US" dirty="0">
                <a:solidFill>
                  <a:srgbClr val="0070C0"/>
                </a:solidFill>
                <a:highlight>
                  <a:srgbClr val="FFFFCC"/>
                </a:highlight>
              </a:rPr>
              <a:t>lotteryDigit1</a:t>
            </a:r>
            <a:r>
              <a:rPr lang="en-US" dirty="0">
                <a:highlight>
                  <a:srgbClr val="FFFFCC"/>
                </a:highlight>
              </a:rPr>
              <a:t> and </a:t>
            </a:r>
            <a:r>
              <a:rPr lang="en-US" dirty="0">
                <a:solidFill>
                  <a:srgbClr val="0070C0"/>
                </a:solidFill>
                <a:highlight>
                  <a:srgbClr val="FFFFCC"/>
                </a:highlight>
              </a:rPr>
              <a:t>guessDigit1</a:t>
            </a:r>
            <a:r>
              <a:rPr lang="en-US" dirty="0">
                <a:highlight>
                  <a:srgbClr val="FFFFCC"/>
                </a:highlight>
              </a:rPr>
              <a:t> == </a:t>
            </a:r>
            <a:r>
              <a:rPr lang="en-US" dirty="0">
                <a:solidFill>
                  <a:srgbClr val="0070C0"/>
                </a:solidFill>
                <a:highlight>
                  <a:srgbClr val="FFFFCC"/>
                </a:highlight>
              </a:rPr>
              <a:t>lotteryDigit2</a:t>
            </a:r>
            <a:r>
              <a:rPr lang="en-US" b="1" dirty="0">
                <a:highlight>
                  <a:srgbClr val="FFFFCC"/>
                </a:highlight>
              </a:rPr>
              <a:t>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If not, check whether one digit is in the lottery number.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dirty="0" err="1">
                <a:highlight>
                  <a:srgbClr val="FFFFCC"/>
                </a:highlight>
              </a:rPr>
              <a:t>elif</a:t>
            </a:r>
            <a:r>
              <a:rPr lang="en-US" dirty="0">
                <a:highlight>
                  <a:srgbClr val="FFFFCC"/>
                </a:highlight>
              </a:rPr>
              <a:t> </a:t>
            </a:r>
            <a:r>
              <a:rPr lang="en-US" b="1" dirty="0">
                <a:highlight>
                  <a:srgbClr val="FFFFCC"/>
                </a:highlight>
              </a:rPr>
              <a:t>(</a:t>
            </a:r>
            <a:r>
              <a:rPr lang="en-US" dirty="0">
                <a:solidFill>
                  <a:srgbClr val="0070C0"/>
                </a:solidFill>
                <a:highlight>
                  <a:srgbClr val="FFFFCC"/>
                </a:highlight>
              </a:rPr>
              <a:t>guessDigit1</a:t>
            </a:r>
            <a:r>
              <a:rPr lang="en-US" dirty="0">
                <a:highlight>
                  <a:srgbClr val="FFFFCC"/>
                </a:highlight>
              </a:rPr>
              <a:t> == </a:t>
            </a:r>
            <a:r>
              <a:rPr lang="en-US" dirty="0">
                <a:solidFill>
                  <a:srgbClr val="0070C0"/>
                </a:solidFill>
                <a:highlight>
                  <a:srgbClr val="FFFFCC"/>
                </a:highlight>
              </a:rPr>
              <a:t>lotteryDigit1</a:t>
            </a:r>
            <a:r>
              <a:rPr lang="en-US" dirty="0">
                <a:highlight>
                  <a:srgbClr val="FFFFCC"/>
                </a:highlight>
              </a:rPr>
              <a:t> or </a:t>
            </a:r>
            <a:r>
              <a:rPr lang="en-US" dirty="0">
                <a:solidFill>
                  <a:srgbClr val="0070C0"/>
                </a:solidFill>
                <a:highlight>
                  <a:srgbClr val="FFFFCC"/>
                </a:highlight>
              </a:rPr>
              <a:t>guessDigit1</a:t>
            </a:r>
            <a:r>
              <a:rPr lang="en-US" dirty="0">
                <a:highlight>
                  <a:srgbClr val="FFFFCC"/>
                </a:highlight>
              </a:rPr>
              <a:t> == </a:t>
            </a:r>
            <a:r>
              <a:rPr lang="en-US" dirty="0">
                <a:solidFill>
                  <a:srgbClr val="0070C0"/>
                </a:solidFill>
                <a:highlight>
                  <a:srgbClr val="FFFFCC"/>
                </a:highlight>
              </a:rPr>
              <a:t>lotteryDigit2</a:t>
            </a:r>
            <a:r>
              <a:rPr lang="en-US" dirty="0">
                <a:highlight>
                  <a:srgbClr val="FFFFCC"/>
                </a:highlight>
              </a:rPr>
              <a:t> or </a:t>
            </a:r>
            <a:br>
              <a:rPr lang="en-US" dirty="0">
                <a:highlight>
                  <a:srgbClr val="FFFFCC"/>
                </a:highlight>
              </a:rPr>
            </a:br>
            <a:r>
              <a:rPr lang="en-US" dirty="0">
                <a:highlight>
                  <a:srgbClr val="FFFFCC"/>
                </a:highlight>
              </a:rPr>
              <a:t>           </a:t>
            </a:r>
            <a:r>
              <a:rPr lang="en-US" dirty="0">
                <a:solidFill>
                  <a:srgbClr val="0070C0"/>
                </a:solidFill>
                <a:highlight>
                  <a:srgbClr val="FFFFCC"/>
                </a:highlight>
              </a:rPr>
              <a:t>guessDigit2</a:t>
            </a:r>
            <a:r>
              <a:rPr lang="en-US" dirty="0">
                <a:highlight>
                  <a:srgbClr val="FFFFCC"/>
                </a:highlight>
              </a:rPr>
              <a:t>    ==    </a:t>
            </a:r>
            <a:r>
              <a:rPr lang="en-US" dirty="0">
                <a:solidFill>
                  <a:srgbClr val="0070C0"/>
                </a:solidFill>
                <a:highlight>
                  <a:srgbClr val="FFFFCC"/>
                </a:highlight>
              </a:rPr>
              <a:t>lotteryDigit1</a:t>
            </a:r>
            <a:r>
              <a:rPr lang="en-US" dirty="0">
                <a:highlight>
                  <a:srgbClr val="FFFFCC"/>
                </a:highlight>
              </a:rPr>
              <a:t>    or    </a:t>
            </a:r>
            <a:r>
              <a:rPr lang="en-US" dirty="0">
                <a:solidFill>
                  <a:srgbClr val="0070C0"/>
                </a:solidFill>
                <a:highlight>
                  <a:srgbClr val="FFFFCC"/>
                </a:highlight>
              </a:rPr>
              <a:t>guessDigit2</a:t>
            </a:r>
            <a:r>
              <a:rPr lang="en-US" dirty="0">
                <a:highlight>
                  <a:srgbClr val="FFFFCC"/>
                </a:highlight>
              </a:rPr>
              <a:t>    ==    </a:t>
            </a:r>
            <a:r>
              <a:rPr lang="en-US" dirty="0">
                <a:solidFill>
                  <a:srgbClr val="0070C0"/>
                </a:solidFill>
                <a:highlight>
                  <a:srgbClr val="FFFFCC"/>
                </a:highlight>
              </a:rPr>
              <a:t>lotteryDigit2</a:t>
            </a:r>
            <a:r>
              <a:rPr lang="en-US" b="1" dirty="0">
                <a:highlight>
                  <a:srgbClr val="FFFFCC"/>
                </a:highlight>
              </a:rPr>
              <a:t>)</a:t>
            </a:r>
            <a:endParaRPr lang="en-US" b="1" dirty="0">
              <a:solidFill>
                <a:srgbClr val="0070C0"/>
              </a:solidFill>
              <a:highlight>
                <a:srgbClr val="FFFFCC"/>
              </a:highlight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If not, nothing matches and display </a:t>
            </a:r>
            <a:r>
              <a:rPr lang="en-US" dirty="0">
                <a:highlight>
                  <a:srgbClr val="D9ECFF"/>
                </a:highlight>
              </a:rPr>
              <a:t>Sorry, no match</a:t>
            </a:r>
            <a:r>
              <a:rPr lang="en-US" dirty="0"/>
              <a:t>.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dirty="0">
                <a:highlight>
                  <a:srgbClr val="FFFFCC"/>
                </a:highlight>
              </a:rPr>
              <a:t>else</a:t>
            </a:r>
          </a:p>
          <a:p>
            <a:pPr marL="457200" indent="-365760">
              <a:buFont typeface="+mj-lt"/>
              <a:buAutoNum type="arabicPeriod" startAt="5"/>
            </a:pPr>
            <a:r>
              <a:rPr lang="en-US" dirty="0"/>
              <a:t>Display results to user</a:t>
            </a:r>
          </a:p>
        </p:txBody>
      </p:sp>
      <p:pic>
        <p:nvPicPr>
          <p:cNvPr id="6" name="Picture 5">
            <a:hlinkClick r:id="rId2" action="ppaction://hlinksldjump"/>
            <a:extLst>
              <a:ext uri="{FF2B5EF4-FFF2-40B4-BE49-F238E27FC236}">
                <a16:creationId xmlns:a16="http://schemas.microsoft.com/office/drawing/2014/main" id="{D694E10A-5BEB-4123-8DEB-495AA6914C4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09304" y="6629400"/>
            <a:ext cx="234696" cy="234696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BA525F6-1AD5-411B-A487-5AB5C740E2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Program 8</a:t>
            </a:r>
          </a:p>
        </p:txBody>
      </p:sp>
      <p:sp>
        <p:nvSpPr>
          <p:cNvPr id="7" name="Slide Number Placeholder 2">
            <a:hlinkClick r:id="rId4" action="ppaction://hlinksldjump"/>
            <a:extLst>
              <a:ext uri="{FF2B5EF4-FFF2-40B4-BE49-F238E27FC236}">
                <a16:creationId xmlns:a16="http://schemas.microsoft.com/office/drawing/2014/main" id="{161D30FA-4FCD-4FD5-9698-5C4E6E9C8F4D}"/>
              </a:ext>
            </a:extLst>
          </p:cNvPr>
          <p:cNvSpPr txBox="1">
            <a:spLocks/>
          </p:cNvSpPr>
          <p:nvPr/>
        </p:nvSpPr>
        <p:spPr>
          <a:xfrm>
            <a:off x="0" y="6646272"/>
            <a:ext cx="2800350" cy="187517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5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0" dirty="0"/>
              <a:t>4.13</a:t>
            </a:r>
          </a:p>
        </p:txBody>
      </p:sp>
    </p:spTree>
    <p:extLst>
      <p:ext uri="{BB962C8B-B14F-4D97-AF65-F5344CB8AC3E}">
        <p14:creationId xmlns:p14="http://schemas.microsoft.com/office/powerpoint/2010/main" val="3718861350"/>
      </p:ext>
    </p:extLst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189448-CB92-4953-BF9E-8452812B5F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Lottery</a:t>
            </a:r>
            <a:br>
              <a:rPr lang="en-US" dirty="0"/>
            </a:br>
            <a:r>
              <a:rPr lang="en-US" dirty="0">
                <a:solidFill>
                  <a:schemeClr val="accent3"/>
                </a:solidFill>
              </a:rPr>
              <a:t>Phase 2: Implementation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49BCB4-E349-409D-BEEF-9EFAD503A6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9C4B0-9109-4B6A-816F-B8FB191BD566}" type="slidenum">
              <a:rPr lang="en-US" smtClean="0"/>
              <a:t>136</a:t>
            </a:fld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E826072-5C23-46DA-9926-CED9ABD02CFF}"/>
              </a:ext>
            </a:extLst>
          </p:cNvPr>
          <p:cNvGrpSpPr/>
          <p:nvPr/>
        </p:nvGrpSpPr>
        <p:grpSpPr>
          <a:xfrm>
            <a:off x="146303" y="1384549"/>
            <a:ext cx="8851393" cy="5150363"/>
            <a:chOff x="160237" y="2805454"/>
            <a:chExt cx="8851393" cy="4330914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10B8D1C-BC00-474C-8D2F-D8D40D02D00A}"/>
                </a:ext>
              </a:extLst>
            </p:cNvPr>
            <p:cNvSpPr txBox="1"/>
            <p:nvPr/>
          </p:nvSpPr>
          <p:spPr>
            <a:xfrm>
              <a:off x="160237" y="2805454"/>
              <a:ext cx="2191544" cy="23292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accent3">
                      <a:lumMod val="50000"/>
                    </a:schemeClr>
                  </a:solidFill>
                </a:rPr>
                <a:t>LISTING 4.10 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Lottery.py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03AC8B9-2C0E-4A20-8BF2-71C143067C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5371" y="3030453"/>
              <a:ext cx="8376259" cy="410591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lvl="0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600" dirty="0">
                  <a:solidFill>
                    <a:srgbClr val="00008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import </a:t>
              </a:r>
              <a:r>
                <a:rPr lang="en-US" altLang="en-US" sz="160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random</a:t>
              </a:r>
            </a:p>
            <a:p>
              <a:pPr lvl="0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pPr lvl="0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600" dirty="0">
                  <a:solidFill>
                    <a:srgbClr val="80808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# Generate a lottery</a:t>
              </a:r>
            </a:p>
            <a:p>
              <a:pPr lvl="0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60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lottery = </a:t>
              </a:r>
              <a:r>
                <a:rPr lang="en-US" altLang="en-US" sz="1600" dirty="0" err="1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random.randint</a:t>
              </a:r>
              <a:r>
                <a:rPr lang="en-US" altLang="en-US" sz="160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(</a:t>
              </a:r>
              <a:r>
                <a:rPr lang="en-US" altLang="en-US" sz="1600" dirty="0">
                  <a:solidFill>
                    <a:srgbClr val="0000FF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10</a:t>
              </a:r>
              <a:r>
                <a:rPr lang="en-US" altLang="en-US" sz="160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, </a:t>
              </a:r>
              <a:r>
                <a:rPr lang="en-US" altLang="en-US" sz="1600" dirty="0">
                  <a:solidFill>
                    <a:srgbClr val="0000FF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99</a:t>
              </a:r>
              <a:r>
                <a:rPr lang="en-US" altLang="en-US" sz="160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)</a:t>
              </a:r>
            </a:p>
            <a:p>
              <a:pPr lvl="0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pPr lvl="0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600" dirty="0">
                  <a:solidFill>
                    <a:srgbClr val="80808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# Prompt the user to enter a guess</a:t>
              </a:r>
            </a:p>
            <a:p>
              <a:pPr lvl="0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60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guess = </a:t>
              </a:r>
              <a:r>
                <a:rPr lang="en-US" altLang="en-US" sz="1600" dirty="0">
                  <a:solidFill>
                    <a:srgbClr val="00008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eval</a:t>
              </a:r>
              <a:r>
                <a:rPr lang="en-US" altLang="en-US" sz="160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(</a:t>
              </a:r>
              <a:r>
                <a:rPr lang="en-US" altLang="en-US" sz="1600" dirty="0">
                  <a:solidFill>
                    <a:srgbClr val="00008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input</a:t>
              </a:r>
              <a:r>
                <a:rPr lang="en-US" altLang="en-US" sz="160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(</a:t>
              </a:r>
              <a:r>
                <a:rPr lang="en-US" altLang="en-US" sz="1600" dirty="0">
                  <a:solidFill>
                    <a:srgbClr val="00808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"Enter your lottery pick (two digits): "</a:t>
              </a:r>
              <a:r>
                <a:rPr lang="en-US" altLang="en-US" sz="160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))</a:t>
              </a:r>
            </a:p>
            <a:p>
              <a:pPr lvl="0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pPr lvl="0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600" dirty="0">
                  <a:solidFill>
                    <a:srgbClr val="80808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# Get digits from lottery</a:t>
              </a:r>
            </a:p>
            <a:p>
              <a:pPr lvl="0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60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lotteryDigit1 = lottery // </a:t>
              </a:r>
              <a:r>
                <a:rPr lang="en-US" altLang="en-US" sz="1600" dirty="0">
                  <a:solidFill>
                    <a:srgbClr val="0000FF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10</a:t>
              </a:r>
            </a:p>
            <a:p>
              <a:pPr lvl="0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60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lotteryDigit2 = lottery % </a:t>
              </a:r>
              <a:r>
                <a:rPr lang="en-US" altLang="en-US" sz="1600" dirty="0">
                  <a:solidFill>
                    <a:srgbClr val="0000FF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10</a:t>
              </a:r>
            </a:p>
            <a:p>
              <a:pPr lvl="0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 sz="16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pPr lvl="0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600" dirty="0">
                  <a:solidFill>
                    <a:srgbClr val="80808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# Get digits from guess</a:t>
              </a:r>
            </a:p>
            <a:p>
              <a:pPr lvl="0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60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guessDigit1 = guess // </a:t>
              </a:r>
              <a:r>
                <a:rPr lang="en-US" altLang="en-US" sz="1600" dirty="0">
                  <a:solidFill>
                    <a:srgbClr val="0000FF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10</a:t>
              </a:r>
            </a:p>
            <a:p>
              <a:pPr lvl="0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60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guessDigit2 = guess % </a:t>
              </a:r>
              <a:r>
                <a:rPr lang="en-US" altLang="en-US" sz="1600" dirty="0">
                  <a:solidFill>
                    <a:srgbClr val="0000FF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10</a:t>
              </a:r>
            </a:p>
            <a:p>
              <a:pPr lvl="0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 sz="16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pPr lvl="0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600" dirty="0">
                  <a:solidFill>
                    <a:srgbClr val="00008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print</a:t>
              </a:r>
              <a:r>
                <a:rPr lang="en-US" altLang="en-US" sz="160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(</a:t>
              </a:r>
              <a:r>
                <a:rPr lang="en-US" altLang="en-US" sz="1600" dirty="0">
                  <a:solidFill>
                    <a:srgbClr val="00808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"The lottery number is"</a:t>
              </a:r>
              <a:r>
                <a:rPr lang="en-US" altLang="en-US" sz="160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, lottery)</a:t>
              </a:r>
              <a:endParaRPr lang="en-US" altLang="en-US" sz="1600" dirty="0">
                <a:latin typeface="Arial" panose="020B0604020202020204" pitchFamily="34" charset="0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7C2AB90-2FB0-4626-806C-AAFF0945B9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0238" y="3030453"/>
              <a:ext cx="475133" cy="4105914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lvl="0"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</a:p>
            <a:p>
              <a:pPr lvl="0"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2</a:t>
              </a:r>
            </a:p>
            <a:p>
              <a:pPr lvl="0"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3</a:t>
              </a:r>
            </a:p>
            <a:p>
              <a:pPr lvl="0"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4</a:t>
              </a:r>
            </a:p>
            <a:p>
              <a:pPr lvl="0"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5</a:t>
              </a:r>
            </a:p>
            <a:p>
              <a:pPr lvl="0"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6</a:t>
              </a:r>
            </a:p>
            <a:p>
              <a:pPr lvl="0"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7</a:t>
              </a:r>
            </a:p>
            <a:p>
              <a:pPr lvl="0"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8</a:t>
              </a:r>
            </a:p>
            <a:p>
              <a:pPr lvl="0"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9</a:t>
              </a:r>
            </a:p>
            <a:p>
              <a:pPr lvl="0"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10</a:t>
              </a:r>
            </a:p>
            <a:p>
              <a:pPr lvl="0"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11</a:t>
              </a:r>
            </a:p>
            <a:p>
              <a:pPr lvl="0"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12</a:t>
              </a:r>
            </a:p>
            <a:p>
              <a:pPr lvl="0"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13</a:t>
              </a:r>
            </a:p>
            <a:p>
              <a:pPr lvl="0"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14</a:t>
              </a:r>
            </a:p>
            <a:p>
              <a:pPr lvl="0"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15</a:t>
              </a:r>
            </a:p>
            <a:p>
              <a:pPr lvl="0"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16</a:t>
              </a:r>
            </a:p>
            <a:p>
              <a:pPr lvl="0"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17</a:t>
              </a:r>
            </a:p>
          </p:txBody>
        </p:sp>
      </p:grpSp>
      <p:pic>
        <p:nvPicPr>
          <p:cNvPr id="10" name="Picture 9">
            <a:hlinkClick r:id="rId3" action="ppaction://hlinksldjump"/>
            <a:extLst>
              <a:ext uri="{FF2B5EF4-FFF2-40B4-BE49-F238E27FC236}">
                <a16:creationId xmlns:a16="http://schemas.microsoft.com/office/drawing/2014/main" id="{039AF125-E024-4FF9-96FE-B6F31DE7B08E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09304" y="6629400"/>
            <a:ext cx="234696" cy="234696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73A6F47-4E24-4198-AAAF-07D294D9A6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Program 8</a:t>
            </a:r>
          </a:p>
        </p:txBody>
      </p:sp>
      <p:sp>
        <p:nvSpPr>
          <p:cNvPr id="11" name="Slide Number Placeholder 2">
            <a:hlinkClick r:id="rId5" action="ppaction://hlinksldjump"/>
            <a:extLst>
              <a:ext uri="{FF2B5EF4-FFF2-40B4-BE49-F238E27FC236}">
                <a16:creationId xmlns:a16="http://schemas.microsoft.com/office/drawing/2014/main" id="{38DFE501-D080-4531-8093-B220B79552B8}"/>
              </a:ext>
            </a:extLst>
          </p:cNvPr>
          <p:cNvSpPr txBox="1">
            <a:spLocks/>
          </p:cNvSpPr>
          <p:nvPr/>
        </p:nvSpPr>
        <p:spPr>
          <a:xfrm>
            <a:off x="0" y="6646272"/>
            <a:ext cx="2800350" cy="187517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5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0" dirty="0"/>
              <a:t>4.13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718375E-70CE-4106-85C3-F141D4783FE6}"/>
              </a:ext>
            </a:extLst>
          </p:cNvPr>
          <p:cNvGrpSpPr/>
          <p:nvPr/>
        </p:nvGrpSpPr>
        <p:grpSpPr>
          <a:xfrm>
            <a:off x="8167058" y="1661548"/>
            <a:ext cx="830638" cy="386966"/>
            <a:chOff x="8133802" y="1326921"/>
            <a:chExt cx="830638" cy="386966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7ED71BF-D757-405C-9D7A-3054724D018A}"/>
                </a:ext>
              </a:extLst>
            </p:cNvPr>
            <p:cNvSpPr txBox="1"/>
            <p:nvPr/>
          </p:nvSpPr>
          <p:spPr>
            <a:xfrm>
              <a:off x="8133802" y="1326921"/>
              <a:ext cx="830638" cy="386966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>
              <a:spAutoFit/>
            </a:bodyPr>
            <a:lstStyle/>
            <a:p>
              <a:pPr algn="r"/>
              <a:endParaRPr lang="en-US" sz="1200" b="1" dirty="0">
                <a:solidFill>
                  <a:schemeClr val="accent3"/>
                </a:solidFill>
              </a:endParaRPr>
            </a:p>
          </p:txBody>
        </p:sp>
        <p:sp>
          <p:nvSpPr>
            <p:cNvPr id="14" name="TextBox 13">
              <a:hlinkClick r:id="rId6"/>
              <a:extLst>
                <a:ext uri="{FF2B5EF4-FFF2-40B4-BE49-F238E27FC236}">
                  <a16:creationId xmlns:a16="http://schemas.microsoft.com/office/drawing/2014/main" id="{D1B51F29-4B75-45E9-96D0-F351A2ADA035}"/>
                </a:ext>
              </a:extLst>
            </p:cNvPr>
            <p:cNvSpPr txBox="1"/>
            <p:nvPr/>
          </p:nvSpPr>
          <p:spPr>
            <a:xfrm>
              <a:off x="8231494" y="1417955"/>
              <a:ext cx="633189" cy="276999"/>
            </a:xfrm>
            <a:prstGeom prst="rect">
              <a:avLst/>
            </a:prstGeom>
            <a:solidFill>
              <a:schemeClr val="accent1">
                <a:lumMod val="40000"/>
                <a:lumOff val="60000"/>
                <a:alpha val="5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r"/>
              <a:r>
                <a:rPr lang="en-US" sz="1200" b="1" u="sng" dirty="0">
                  <a:solidFill>
                    <a:schemeClr val="accent2">
                      <a:lumMod val="75000"/>
                    </a:schemeClr>
                  </a:solidFill>
                </a:rPr>
                <a:t>Run</a:t>
              </a:r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2811B3C6-DBCD-4827-BC76-25EB616F898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295151" y="1461809"/>
              <a:ext cx="193294" cy="19329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86495063"/>
      </p:ext>
    </p:extLst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189448-CB92-4953-BF9E-8452812B5F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Lottery</a:t>
            </a:r>
            <a:br>
              <a:rPr lang="en-US" dirty="0"/>
            </a:br>
            <a:r>
              <a:rPr lang="en-US" dirty="0">
                <a:solidFill>
                  <a:schemeClr val="accent3"/>
                </a:solidFill>
              </a:rPr>
              <a:t>Phase 2: Implementation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49BCB4-E349-409D-BEEF-9EFAD503A6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9C4B0-9109-4B6A-816F-B8FB191BD566}" type="slidenum">
              <a:rPr lang="en-US" smtClean="0"/>
              <a:t>137</a:t>
            </a:fld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E826072-5C23-46DA-9926-CED9ABD02CFF}"/>
              </a:ext>
            </a:extLst>
          </p:cNvPr>
          <p:cNvGrpSpPr/>
          <p:nvPr/>
        </p:nvGrpSpPr>
        <p:grpSpPr>
          <a:xfrm>
            <a:off x="146303" y="1384549"/>
            <a:ext cx="8851393" cy="3815200"/>
            <a:chOff x="160237" y="2805454"/>
            <a:chExt cx="8851393" cy="3208182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10B8D1C-BC00-474C-8D2F-D8D40D02D00A}"/>
                </a:ext>
              </a:extLst>
            </p:cNvPr>
            <p:cNvSpPr txBox="1"/>
            <p:nvPr/>
          </p:nvSpPr>
          <p:spPr>
            <a:xfrm>
              <a:off x="160237" y="2805454"/>
              <a:ext cx="2191544" cy="23292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accent3">
                      <a:lumMod val="50000"/>
                    </a:schemeClr>
                  </a:solidFill>
                </a:rPr>
                <a:t>LISTING 4.10 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Lottery.py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03AC8B9-2C0E-4A20-8BF2-71C143067C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5371" y="3030453"/>
              <a:ext cx="8376259" cy="298318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lvl="0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pPr lvl="0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600" dirty="0">
                  <a:solidFill>
                    <a:srgbClr val="80808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# Check the guess</a:t>
              </a:r>
            </a:p>
            <a:p>
              <a:pPr lvl="0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600" dirty="0">
                  <a:solidFill>
                    <a:srgbClr val="00008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if </a:t>
              </a:r>
              <a:r>
                <a:rPr lang="en-US" altLang="en-US" sz="160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guess == lottery:</a:t>
              </a:r>
            </a:p>
            <a:p>
              <a:pPr lvl="0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60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   </a:t>
              </a:r>
              <a:r>
                <a:rPr lang="en-US" altLang="en-US" sz="1600" dirty="0">
                  <a:solidFill>
                    <a:srgbClr val="00008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print</a:t>
              </a:r>
              <a:r>
                <a:rPr lang="en-US" altLang="en-US" sz="160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(</a:t>
              </a:r>
              <a:r>
                <a:rPr lang="en-US" altLang="en-US" sz="1600" dirty="0">
                  <a:solidFill>
                    <a:srgbClr val="00808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"Exact match: you win $10,000"</a:t>
              </a:r>
              <a:r>
                <a:rPr lang="en-US" altLang="en-US" sz="160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)</a:t>
              </a:r>
            </a:p>
            <a:p>
              <a:pPr lvl="0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600" dirty="0" err="1">
                  <a:solidFill>
                    <a:srgbClr val="00008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elif</a:t>
              </a:r>
              <a:r>
                <a:rPr lang="en-US" altLang="en-US" sz="1600" dirty="0">
                  <a:solidFill>
                    <a:srgbClr val="00008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altLang="en-US" sz="160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(guessDigit2 == lotteryDigit1 </a:t>
              </a:r>
              <a:r>
                <a:rPr lang="en-US" altLang="en-US" sz="1600" dirty="0">
                  <a:solidFill>
                    <a:srgbClr val="00008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and </a:t>
              </a:r>
              <a:r>
                <a:rPr lang="en-US" altLang="en-US" sz="160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\</a:t>
              </a:r>
            </a:p>
            <a:p>
              <a:pPr lvl="0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60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 guessDigit1 == lotteryDigit2):</a:t>
              </a:r>
            </a:p>
            <a:p>
              <a:pPr lvl="0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60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   </a:t>
              </a:r>
              <a:r>
                <a:rPr lang="en-US" altLang="en-US" sz="1600" dirty="0">
                  <a:solidFill>
                    <a:srgbClr val="00008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print</a:t>
              </a:r>
              <a:r>
                <a:rPr lang="en-US" altLang="en-US" sz="160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(</a:t>
              </a:r>
              <a:r>
                <a:rPr lang="en-US" altLang="en-US" sz="1600" dirty="0">
                  <a:solidFill>
                    <a:srgbClr val="00808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"Match all digits: you win $3,000"</a:t>
              </a:r>
              <a:r>
                <a:rPr lang="en-US" altLang="en-US" sz="160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)</a:t>
              </a:r>
            </a:p>
            <a:p>
              <a:pPr lvl="0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600" dirty="0" err="1">
                  <a:solidFill>
                    <a:srgbClr val="00008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elif</a:t>
              </a:r>
              <a:r>
                <a:rPr lang="en-US" altLang="en-US" sz="1600" dirty="0">
                  <a:solidFill>
                    <a:srgbClr val="00008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altLang="en-US" sz="160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(guessDigit1 == lotteryDigit1 </a:t>
              </a:r>
            </a:p>
            <a:p>
              <a:pPr lvl="0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60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       </a:t>
              </a:r>
              <a:r>
                <a:rPr lang="en-US" altLang="en-US" sz="1600" dirty="0">
                  <a:solidFill>
                    <a:srgbClr val="00008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or </a:t>
              </a:r>
              <a:r>
                <a:rPr lang="en-US" altLang="en-US" sz="160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guessDigit1 == lotteryDigit2 </a:t>
              </a:r>
            </a:p>
            <a:p>
              <a:pPr lvl="0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60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       </a:t>
              </a:r>
              <a:r>
                <a:rPr lang="en-US" altLang="en-US" sz="1600" dirty="0">
                  <a:solidFill>
                    <a:srgbClr val="00008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or </a:t>
              </a:r>
              <a:r>
                <a:rPr lang="en-US" altLang="en-US" sz="160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guessDigit2 == lotteryDigit1 </a:t>
              </a:r>
            </a:p>
            <a:p>
              <a:pPr lvl="0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60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       </a:t>
              </a:r>
              <a:r>
                <a:rPr lang="en-US" altLang="en-US" sz="1600" dirty="0">
                  <a:solidFill>
                    <a:srgbClr val="00008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or </a:t>
              </a:r>
              <a:r>
                <a:rPr lang="en-US" altLang="en-US" sz="160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guessDigit2 == lotteryDigit2):</a:t>
              </a:r>
            </a:p>
            <a:p>
              <a:pPr lvl="0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60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   </a:t>
              </a:r>
              <a:r>
                <a:rPr lang="en-US" altLang="en-US" sz="1600" dirty="0">
                  <a:solidFill>
                    <a:srgbClr val="00008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print</a:t>
              </a:r>
              <a:r>
                <a:rPr lang="en-US" altLang="en-US" sz="160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(</a:t>
              </a:r>
              <a:r>
                <a:rPr lang="en-US" altLang="en-US" sz="1600" dirty="0">
                  <a:solidFill>
                    <a:srgbClr val="00808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"Match one digit: you win $1,000"</a:t>
              </a:r>
              <a:r>
                <a:rPr lang="en-US" altLang="en-US" sz="160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)</a:t>
              </a:r>
            </a:p>
            <a:p>
              <a:pPr lvl="0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600" dirty="0">
                  <a:solidFill>
                    <a:srgbClr val="00008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else</a:t>
              </a:r>
              <a:r>
                <a:rPr lang="en-US" altLang="en-US" sz="160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:</a:t>
              </a:r>
            </a:p>
            <a:p>
              <a:pPr lvl="0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60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   </a:t>
              </a:r>
              <a:r>
                <a:rPr lang="en-US" altLang="en-US" sz="1600" dirty="0">
                  <a:solidFill>
                    <a:srgbClr val="00008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print</a:t>
              </a:r>
              <a:r>
                <a:rPr lang="en-US" altLang="en-US" sz="160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(</a:t>
              </a:r>
              <a:r>
                <a:rPr lang="en-US" altLang="en-US" sz="1600" dirty="0">
                  <a:solidFill>
                    <a:srgbClr val="00808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"Sorry, no match"</a:t>
              </a:r>
              <a:r>
                <a:rPr lang="en-US" altLang="en-US" sz="160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)</a:t>
              </a:r>
              <a:endParaRPr lang="en-US" altLang="en-US" sz="1600" dirty="0">
                <a:latin typeface="Arial" panose="020B0604020202020204" pitchFamily="34" charset="0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7C2AB90-2FB0-4626-806C-AAFF0945B9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0238" y="3030453"/>
              <a:ext cx="475133" cy="2983183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lvl="0"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18</a:t>
              </a:r>
            </a:p>
            <a:p>
              <a:pPr lvl="0"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19</a:t>
              </a:r>
            </a:p>
            <a:p>
              <a:pPr lvl="0"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20</a:t>
              </a:r>
            </a:p>
            <a:p>
              <a:pPr lvl="0"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21</a:t>
              </a:r>
            </a:p>
            <a:p>
              <a:pPr lvl="0"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22</a:t>
              </a:r>
            </a:p>
            <a:p>
              <a:pPr lvl="0"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23</a:t>
              </a:r>
            </a:p>
            <a:p>
              <a:pPr lvl="0"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24</a:t>
              </a:r>
            </a:p>
            <a:p>
              <a:pPr lvl="0"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25</a:t>
              </a:r>
            </a:p>
            <a:p>
              <a:pPr lvl="0"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26</a:t>
              </a:r>
            </a:p>
            <a:p>
              <a:pPr lvl="0"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27</a:t>
              </a:r>
            </a:p>
            <a:p>
              <a:pPr lvl="0"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28</a:t>
              </a:r>
            </a:p>
            <a:p>
              <a:pPr lvl="0"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29</a:t>
              </a:r>
            </a:p>
            <a:p>
              <a:pPr lvl="0"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30</a:t>
              </a:r>
            </a:p>
            <a:p>
              <a:pPr lvl="0"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31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D9C5F526-EA71-43B2-9C08-7B555A20D2CE}"/>
              </a:ext>
            </a:extLst>
          </p:cNvPr>
          <p:cNvGrpSpPr/>
          <p:nvPr/>
        </p:nvGrpSpPr>
        <p:grpSpPr>
          <a:xfrm>
            <a:off x="146304" y="5317121"/>
            <a:ext cx="8851392" cy="577081"/>
            <a:chOff x="4773387" y="5000262"/>
            <a:chExt cx="8851392" cy="577081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8754BE0-46E1-424A-B934-3E10E6134E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3172" y="5000262"/>
              <a:ext cx="8151607" cy="577081"/>
            </a:xfrm>
            <a:prstGeom prst="rect">
              <a:avLst/>
            </a:prstGeom>
            <a:solidFill>
              <a:schemeClr val="accent5">
                <a:alpha val="15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050" dirty="0">
                  <a:latin typeface="Courier New" panose="02070309020205020404" pitchFamily="49" charset="0"/>
                  <a:cs typeface="Courier New" panose="02070309020205020404" pitchFamily="49" charset="0"/>
                </a:rPr>
                <a:t>Enter your lottery pick (two digits): </a:t>
              </a:r>
              <a:r>
                <a:rPr lang="en-US" altLang="en-US" sz="1050" dirty="0">
                  <a:highlight>
                    <a:srgbClr val="B3E6FF"/>
                  </a:highlight>
                  <a:latin typeface="Courier New" panose="02070309020205020404" pitchFamily="49" charset="0"/>
                  <a:cs typeface="Courier New" panose="02070309020205020404" pitchFamily="49" charset="0"/>
                </a:rPr>
                <a:t>45</a:t>
              </a:r>
              <a:r>
                <a:rPr lang="en-US" altLang="en-US" sz="105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 </a:t>
              </a:r>
              <a:r>
                <a:rPr lang="en-US" altLang="en-US" sz="700" dirty="0">
                  <a:highlight>
                    <a:srgbClr val="C0C0C0"/>
                  </a:highlight>
                  <a:latin typeface="Courier New" panose="02070309020205020404" pitchFamily="49" charset="0"/>
                  <a:cs typeface="Courier New" panose="02070309020205020404" pitchFamily="49" charset="0"/>
                </a:rPr>
                <a:t>&lt;Enter&gt;</a:t>
              </a:r>
              <a:r>
                <a:rPr lang="en-US" altLang="en-US" sz="7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</a:p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050" dirty="0">
                  <a:latin typeface="Courier New" panose="02070309020205020404" pitchFamily="49" charset="0"/>
                  <a:cs typeface="Courier New" panose="02070309020205020404" pitchFamily="49" charset="0"/>
                </a:rPr>
                <a:t>The lottery number is 12</a:t>
              </a:r>
            </a:p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050" dirty="0">
                  <a:latin typeface="Courier New" panose="02070309020205020404" pitchFamily="49" charset="0"/>
                  <a:cs typeface="Courier New" panose="02070309020205020404" pitchFamily="49" charset="0"/>
                </a:rPr>
                <a:t>Sorry, no match</a:t>
              </a:r>
            </a:p>
          </p:txBody>
        </p:sp>
        <p:pic>
          <p:nvPicPr>
            <p:cNvPr id="12" name="Picture 11" descr="A flat screen monitor&#10;&#10;Description automatically generated">
              <a:extLst>
                <a:ext uri="{FF2B5EF4-FFF2-40B4-BE49-F238E27FC236}">
                  <a16:creationId xmlns:a16="http://schemas.microsoft.com/office/drawing/2014/main" id="{AAB6CE21-C9BB-4A78-A604-4B102F718E4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73387" y="5013122"/>
              <a:ext cx="572603" cy="551364"/>
            </a:xfrm>
            <a:prstGeom prst="rect">
              <a:avLst/>
            </a:prstGeom>
          </p:spPr>
        </p:pic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A2A83E1-0E5A-4E66-9A72-E59367B7973F}"/>
              </a:ext>
            </a:extLst>
          </p:cNvPr>
          <p:cNvGrpSpPr/>
          <p:nvPr/>
        </p:nvGrpSpPr>
        <p:grpSpPr>
          <a:xfrm>
            <a:off x="146303" y="5951819"/>
            <a:ext cx="8851392" cy="577081"/>
            <a:chOff x="4773387" y="5000262"/>
            <a:chExt cx="8851392" cy="577081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85225D79-3205-41A6-AFAB-29D2D7ECDD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3172" y="5000262"/>
              <a:ext cx="8151607" cy="577081"/>
            </a:xfrm>
            <a:prstGeom prst="rect">
              <a:avLst/>
            </a:prstGeom>
            <a:solidFill>
              <a:schemeClr val="accent5">
                <a:alpha val="15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050" dirty="0">
                  <a:latin typeface="Courier New" panose="02070309020205020404" pitchFamily="49" charset="0"/>
                  <a:cs typeface="Courier New" panose="02070309020205020404" pitchFamily="49" charset="0"/>
                </a:rPr>
                <a:t>Enter your lottery pick (two digits): </a:t>
              </a:r>
              <a:r>
                <a:rPr lang="en-US" altLang="en-US" sz="1050" dirty="0">
                  <a:highlight>
                    <a:srgbClr val="B3E6FF"/>
                  </a:highlight>
                  <a:latin typeface="Courier New" panose="02070309020205020404" pitchFamily="49" charset="0"/>
                  <a:cs typeface="Courier New" panose="02070309020205020404" pitchFamily="49" charset="0"/>
                </a:rPr>
                <a:t>23</a:t>
              </a:r>
              <a:r>
                <a:rPr lang="en-US" altLang="en-US" sz="105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 </a:t>
              </a:r>
              <a:r>
                <a:rPr lang="en-US" altLang="en-US" sz="700" dirty="0">
                  <a:highlight>
                    <a:srgbClr val="C0C0C0"/>
                  </a:highlight>
                  <a:latin typeface="Courier New" panose="02070309020205020404" pitchFamily="49" charset="0"/>
                  <a:cs typeface="Courier New" panose="02070309020205020404" pitchFamily="49" charset="0"/>
                </a:rPr>
                <a:t>&lt;Enter&gt;</a:t>
              </a:r>
              <a:r>
                <a:rPr lang="en-US" altLang="en-US" sz="7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</a:p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050" dirty="0">
                  <a:latin typeface="Courier New" panose="02070309020205020404" pitchFamily="49" charset="0"/>
                  <a:cs typeface="Courier New" panose="02070309020205020404" pitchFamily="49" charset="0"/>
                </a:rPr>
                <a:t>The lottery number is 34</a:t>
              </a:r>
            </a:p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050" dirty="0">
                  <a:latin typeface="Courier New" panose="02070309020205020404" pitchFamily="49" charset="0"/>
                  <a:cs typeface="Courier New" panose="02070309020205020404" pitchFamily="49" charset="0"/>
                </a:rPr>
                <a:t>Match one digit: you win $1,000</a:t>
              </a:r>
            </a:p>
          </p:txBody>
        </p:sp>
        <p:pic>
          <p:nvPicPr>
            <p:cNvPr id="15" name="Picture 14" descr="A flat screen monitor&#10;&#10;Description automatically generated">
              <a:extLst>
                <a:ext uri="{FF2B5EF4-FFF2-40B4-BE49-F238E27FC236}">
                  <a16:creationId xmlns:a16="http://schemas.microsoft.com/office/drawing/2014/main" id="{6A1B78F8-D1F4-44D8-823C-F4C4E79644E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73387" y="5013122"/>
              <a:ext cx="572603" cy="551364"/>
            </a:xfrm>
            <a:prstGeom prst="rect">
              <a:avLst/>
            </a:prstGeom>
          </p:spPr>
        </p:pic>
      </p:grpSp>
      <p:pic>
        <p:nvPicPr>
          <p:cNvPr id="16" name="Picture 15">
            <a:hlinkClick r:id="rId4" action="ppaction://hlinksldjump"/>
            <a:extLst>
              <a:ext uri="{FF2B5EF4-FFF2-40B4-BE49-F238E27FC236}">
                <a16:creationId xmlns:a16="http://schemas.microsoft.com/office/drawing/2014/main" id="{A3C100CE-08E0-4D6B-9869-7E77598FAE41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09304" y="6629400"/>
            <a:ext cx="234696" cy="234696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B616A9-352B-40C2-9BDF-6BD30D4D31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Program 8</a:t>
            </a:r>
          </a:p>
        </p:txBody>
      </p:sp>
      <p:sp>
        <p:nvSpPr>
          <p:cNvPr id="17" name="Slide Number Placeholder 2">
            <a:hlinkClick r:id="rId6" action="ppaction://hlinksldjump"/>
            <a:extLst>
              <a:ext uri="{FF2B5EF4-FFF2-40B4-BE49-F238E27FC236}">
                <a16:creationId xmlns:a16="http://schemas.microsoft.com/office/drawing/2014/main" id="{7A52BC06-C669-4CD4-9A94-04A450B83B27}"/>
              </a:ext>
            </a:extLst>
          </p:cNvPr>
          <p:cNvSpPr txBox="1">
            <a:spLocks/>
          </p:cNvSpPr>
          <p:nvPr/>
        </p:nvSpPr>
        <p:spPr>
          <a:xfrm>
            <a:off x="0" y="6646272"/>
            <a:ext cx="2800350" cy="187517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5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0" dirty="0"/>
              <a:t>4.13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159D5F2-124C-43CD-BB14-29A6EA947DAB}"/>
              </a:ext>
            </a:extLst>
          </p:cNvPr>
          <p:cNvGrpSpPr/>
          <p:nvPr/>
        </p:nvGrpSpPr>
        <p:grpSpPr>
          <a:xfrm>
            <a:off x="8167058" y="1661548"/>
            <a:ext cx="830638" cy="386966"/>
            <a:chOff x="8133802" y="1326921"/>
            <a:chExt cx="830638" cy="386966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52DB32C9-69DF-42F2-B1BF-80D334C0B6BB}"/>
                </a:ext>
              </a:extLst>
            </p:cNvPr>
            <p:cNvSpPr txBox="1"/>
            <p:nvPr/>
          </p:nvSpPr>
          <p:spPr>
            <a:xfrm>
              <a:off x="8133802" y="1326921"/>
              <a:ext cx="830638" cy="386966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>
              <a:spAutoFit/>
            </a:bodyPr>
            <a:lstStyle/>
            <a:p>
              <a:pPr algn="r"/>
              <a:endParaRPr lang="en-US" sz="1200" b="1" dirty="0">
                <a:solidFill>
                  <a:schemeClr val="accent3"/>
                </a:solidFill>
              </a:endParaRPr>
            </a:p>
          </p:txBody>
        </p:sp>
        <p:sp>
          <p:nvSpPr>
            <p:cNvPr id="20" name="TextBox 19">
              <a:hlinkClick r:id="rId7"/>
              <a:extLst>
                <a:ext uri="{FF2B5EF4-FFF2-40B4-BE49-F238E27FC236}">
                  <a16:creationId xmlns:a16="http://schemas.microsoft.com/office/drawing/2014/main" id="{F4CB35FF-E0B0-456E-95E2-127FFF7E5ACB}"/>
                </a:ext>
              </a:extLst>
            </p:cNvPr>
            <p:cNvSpPr txBox="1"/>
            <p:nvPr/>
          </p:nvSpPr>
          <p:spPr>
            <a:xfrm>
              <a:off x="8231494" y="1417955"/>
              <a:ext cx="633189" cy="276999"/>
            </a:xfrm>
            <a:prstGeom prst="rect">
              <a:avLst/>
            </a:prstGeom>
            <a:solidFill>
              <a:schemeClr val="accent1">
                <a:lumMod val="40000"/>
                <a:lumOff val="60000"/>
                <a:alpha val="5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r"/>
              <a:r>
                <a:rPr lang="en-US" sz="1200" b="1" u="sng" dirty="0">
                  <a:solidFill>
                    <a:schemeClr val="accent2">
                      <a:lumMod val="75000"/>
                    </a:schemeClr>
                  </a:solidFill>
                </a:rPr>
                <a:t>Run</a:t>
              </a:r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4DD76F74-113E-4397-9246-9DD7007C8EB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295151" y="1461809"/>
              <a:ext cx="193294" cy="19329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76316584"/>
      </p:ext>
    </p:extLst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189448-CB92-4953-BF9E-8452812B5F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Lottery</a:t>
            </a:r>
            <a:br>
              <a:rPr lang="en-US" dirty="0"/>
            </a:br>
            <a:r>
              <a:rPr lang="en-US" dirty="0">
                <a:solidFill>
                  <a:schemeClr val="accent3"/>
                </a:solidFill>
              </a:rPr>
              <a:t>Trace The Program Execution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49BCB4-E349-409D-BEEF-9EFAD503A6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9C4B0-9109-4B6A-816F-B8FB191BD566}" type="slidenum">
              <a:rPr lang="en-US" smtClean="0"/>
              <a:t>138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B6CD512-C4DA-4751-A9EE-4D97D38BF7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304" y="2378855"/>
            <a:ext cx="8851392" cy="4053267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23F78A42-51F4-4ADE-B499-21EFDC83D2D8}"/>
              </a:ext>
            </a:extLst>
          </p:cNvPr>
          <p:cNvGrpSpPr/>
          <p:nvPr/>
        </p:nvGrpSpPr>
        <p:grpSpPr>
          <a:xfrm>
            <a:off x="146304" y="1426041"/>
            <a:ext cx="8851392" cy="738664"/>
            <a:chOff x="4773387" y="4919472"/>
            <a:chExt cx="8851392" cy="738664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512EB1A-823B-4318-85A3-B889E26184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3172" y="4919472"/>
              <a:ext cx="8151607" cy="738664"/>
            </a:xfrm>
            <a:prstGeom prst="rect">
              <a:avLst/>
            </a:prstGeom>
            <a:solidFill>
              <a:schemeClr val="accent5">
                <a:alpha val="15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Enter your lottery pick (two digits): </a:t>
              </a:r>
              <a:r>
                <a:rPr lang="en-US" altLang="en-US" sz="1400" dirty="0">
                  <a:highlight>
                    <a:srgbClr val="B3E6FF"/>
                  </a:highlight>
                  <a:latin typeface="Courier New" panose="02070309020205020404" pitchFamily="49" charset="0"/>
                  <a:cs typeface="Courier New" panose="02070309020205020404" pitchFamily="49" charset="0"/>
                </a:rPr>
                <a:t>23</a:t>
              </a:r>
              <a:r>
                <a:rPr lang="en-US" alt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 </a:t>
              </a:r>
              <a:r>
                <a:rPr lang="en-US" altLang="en-US" sz="1000" dirty="0">
                  <a:highlight>
                    <a:srgbClr val="C0C0C0"/>
                  </a:highlight>
                  <a:latin typeface="Courier New" panose="02070309020205020404" pitchFamily="49" charset="0"/>
                  <a:cs typeface="Courier New" panose="02070309020205020404" pitchFamily="49" charset="0"/>
                </a:rPr>
                <a:t>&lt;Enter&gt;</a:t>
              </a:r>
              <a:r>
                <a:rPr lang="en-US" altLang="en-US" sz="1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</a:p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The lottery number is 34</a:t>
              </a:r>
            </a:p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Match one digit: you win $1,000</a:t>
              </a:r>
            </a:p>
          </p:txBody>
        </p:sp>
        <p:pic>
          <p:nvPicPr>
            <p:cNvPr id="11" name="Picture 10" descr="A flat screen monitor&#10;&#10;Description automatically generated">
              <a:extLst>
                <a:ext uri="{FF2B5EF4-FFF2-40B4-BE49-F238E27FC236}">
                  <a16:creationId xmlns:a16="http://schemas.microsoft.com/office/drawing/2014/main" id="{D5C5236C-65F3-4BE6-94E2-45F7ED7968E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73387" y="5013122"/>
              <a:ext cx="572603" cy="551364"/>
            </a:xfrm>
            <a:prstGeom prst="rect">
              <a:avLst/>
            </a:prstGeom>
          </p:spPr>
        </p:pic>
      </p:grpSp>
      <p:pic>
        <p:nvPicPr>
          <p:cNvPr id="8" name="Picture 7">
            <a:hlinkClick r:id="rId4" action="ppaction://hlinksldjump"/>
            <a:extLst>
              <a:ext uri="{FF2B5EF4-FFF2-40B4-BE49-F238E27FC236}">
                <a16:creationId xmlns:a16="http://schemas.microsoft.com/office/drawing/2014/main" id="{1DCE2FFF-21AB-4823-BC2D-8947ADA35671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09304" y="6629400"/>
            <a:ext cx="234696" cy="234696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6DF14E2-811D-49CC-ADF6-4F05405F55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Program 8</a:t>
            </a:r>
          </a:p>
        </p:txBody>
      </p:sp>
      <p:sp>
        <p:nvSpPr>
          <p:cNvPr id="12" name="Slide Number Placeholder 2">
            <a:hlinkClick r:id="rId6" action="ppaction://hlinksldjump"/>
            <a:extLst>
              <a:ext uri="{FF2B5EF4-FFF2-40B4-BE49-F238E27FC236}">
                <a16:creationId xmlns:a16="http://schemas.microsoft.com/office/drawing/2014/main" id="{5E18285D-67CD-4999-81CD-D41ACBDF3C28}"/>
              </a:ext>
            </a:extLst>
          </p:cNvPr>
          <p:cNvSpPr txBox="1">
            <a:spLocks/>
          </p:cNvSpPr>
          <p:nvPr/>
        </p:nvSpPr>
        <p:spPr>
          <a:xfrm>
            <a:off x="0" y="6646272"/>
            <a:ext cx="2800350" cy="187517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5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0" dirty="0"/>
              <a:t>4.13</a:t>
            </a:r>
          </a:p>
        </p:txBody>
      </p:sp>
    </p:spTree>
    <p:extLst>
      <p:ext uri="{BB962C8B-B14F-4D97-AF65-F5344CB8AC3E}">
        <p14:creationId xmlns:p14="http://schemas.microsoft.com/office/powerpoint/2010/main" val="1463514803"/>
      </p:ext>
    </p:extLst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CFB610A1-7ACF-4999-952E-A67500AAF1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4.14. </a:t>
            </a:r>
            <a:r>
              <a:rPr lang="en-US" dirty="0"/>
              <a:t>Conditional Expressions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23B2F44-BA46-4D7F-9B7C-9AFEECE347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9C4B0-9109-4B6A-816F-B8FB191BD566}" type="slidenum">
              <a:rPr lang="en-US" smtClean="0"/>
              <a:t>139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4278468-4F97-423D-99E7-DE97362819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 action="ppaction://hlinksldjump"/>
              </a:rPr>
              <a:t>Check Point #22 - #27</a:t>
            </a:r>
            <a:endParaRPr lang="en-US" dirty="0"/>
          </a:p>
        </p:txBody>
      </p:sp>
      <p:pic>
        <p:nvPicPr>
          <p:cNvPr id="5" name="Picture 4">
            <a:hlinkClick r:id="rId3" action="ppaction://hlinksldjump"/>
            <a:extLst>
              <a:ext uri="{FF2B5EF4-FFF2-40B4-BE49-F238E27FC236}">
                <a16:creationId xmlns:a16="http://schemas.microsoft.com/office/drawing/2014/main" id="{5E653EC6-10C1-460A-8939-02E87AE32FEC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88096" y="81280"/>
            <a:ext cx="609600" cy="609600"/>
          </a:xfrm>
          <a:prstGeom prst="rect">
            <a:avLst/>
          </a:prstGeom>
        </p:spPr>
      </p:pic>
      <p:pic>
        <p:nvPicPr>
          <p:cNvPr id="2" name="Picture 1" descr="A close up of a sign&#10;&#10;Description automatically generated">
            <a:hlinkClick r:id="rId5"/>
            <a:extLst>
              <a:ext uri="{FF2B5EF4-FFF2-40B4-BE49-F238E27FC236}">
                <a16:creationId xmlns:a16="http://schemas.microsoft.com/office/drawing/2014/main" id="{B29D985F-BFAF-4473-ADF4-27914D34D988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04" y="115350"/>
            <a:ext cx="536381" cy="536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8053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4374CA-5F2E-447C-B61D-B1A9302D18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Relational Operators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60FF3E-2DDF-4D46-AB02-D406D4680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9C4B0-9109-4B6A-816F-B8FB191BD566}" type="slidenum">
              <a:rPr lang="en-US" smtClean="0"/>
              <a:t>14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922DB7F-7CE8-48FD-99B3-91E078FE9F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303" y="1408171"/>
            <a:ext cx="8828125" cy="3783483"/>
          </a:xfrm>
          <a:prstGeom prst="rect">
            <a:avLst/>
          </a:prstGeom>
        </p:spPr>
      </p:pic>
      <p:pic>
        <p:nvPicPr>
          <p:cNvPr id="5" name="Picture 4">
            <a:hlinkClick r:id="rId3" action="ppaction://hlinksldjump"/>
            <a:extLst>
              <a:ext uri="{FF2B5EF4-FFF2-40B4-BE49-F238E27FC236}">
                <a16:creationId xmlns:a16="http://schemas.microsoft.com/office/drawing/2014/main" id="{554317A8-9D16-41B2-AE27-CA41F4592833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09304" y="6629400"/>
            <a:ext cx="234696" cy="234696"/>
          </a:xfrm>
          <a:prstGeom prst="rect">
            <a:avLst/>
          </a:prstGeom>
        </p:spPr>
      </p:pic>
      <p:sp>
        <p:nvSpPr>
          <p:cNvPr id="6" name="Slide Number Placeholder 2">
            <a:hlinkClick r:id="rId5" action="ppaction://hlinksldjump"/>
            <a:extLst>
              <a:ext uri="{FF2B5EF4-FFF2-40B4-BE49-F238E27FC236}">
                <a16:creationId xmlns:a16="http://schemas.microsoft.com/office/drawing/2014/main" id="{9C5AC121-A7C8-42A5-B15A-D420CECEED2E}"/>
              </a:ext>
            </a:extLst>
          </p:cNvPr>
          <p:cNvSpPr txBox="1">
            <a:spLocks/>
          </p:cNvSpPr>
          <p:nvPr/>
        </p:nvSpPr>
        <p:spPr>
          <a:xfrm>
            <a:off x="0" y="6646272"/>
            <a:ext cx="2800350" cy="187517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5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0" dirty="0"/>
              <a:t>4.2</a:t>
            </a:r>
          </a:p>
        </p:txBody>
      </p:sp>
    </p:spTree>
    <p:extLst>
      <p:ext uri="{BB962C8B-B14F-4D97-AF65-F5344CB8AC3E}">
        <p14:creationId xmlns:p14="http://schemas.microsoft.com/office/powerpoint/2010/main" val="1978682921"/>
      </p:ext>
    </p:extLst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5D8A3C-CB52-4398-AA16-AF64A9E06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Conditional Expressions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AD41F7B-FC6E-4AF0-9C4C-3AB14A2D86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9C4B0-9109-4B6A-816F-B8FB191BD566}" type="slidenum">
              <a:rPr lang="en-US" smtClean="0"/>
              <a:t>140</a:t>
            </a:fld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3148FF-3682-4AB0-BB29-0BCA16CFD0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might want to </a:t>
            </a:r>
            <a:r>
              <a:rPr lang="en-US" dirty="0">
                <a:solidFill>
                  <a:schemeClr val="accent2"/>
                </a:solidFill>
              </a:rPr>
              <a:t>assign a value </a:t>
            </a:r>
            <a:r>
              <a:rPr lang="en-US" dirty="0"/>
              <a:t>to a </a:t>
            </a:r>
            <a:r>
              <a:rPr lang="en-US" dirty="0">
                <a:solidFill>
                  <a:schemeClr val="accent2"/>
                </a:solidFill>
              </a:rPr>
              <a:t>variable</a:t>
            </a:r>
            <a:r>
              <a:rPr lang="en-US" dirty="0"/>
              <a:t> that is </a:t>
            </a:r>
            <a:r>
              <a:rPr lang="en-US" dirty="0">
                <a:solidFill>
                  <a:schemeClr val="accent2"/>
                </a:solidFill>
              </a:rPr>
              <a:t>restricted by certain conditions</a:t>
            </a:r>
            <a:r>
              <a:rPr lang="en-US" dirty="0"/>
              <a:t>. </a:t>
            </a:r>
          </a:p>
          <a:p>
            <a:r>
              <a:rPr lang="en-US" dirty="0"/>
              <a:t>For example, the following statement assigns </a:t>
            </a:r>
            <a:r>
              <a:rPr lang="en-US" b="1" dirty="0"/>
              <a:t>1</a:t>
            </a:r>
            <a:r>
              <a:rPr lang="en-US" dirty="0"/>
              <a:t> to </a:t>
            </a:r>
            <a:r>
              <a:rPr lang="en-US" dirty="0">
                <a:solidFill>
                  <a:srgbClr val="0070C0"/>
                </a:solidFill>
              </a:rPr>
              <a:t>y</a:t>
            </a:r>
            <a:r>
              <a:rPr lang="en-US" dirty="0"/>
              <a:t> if </a:t>
            </a:r>
            <a:r>
              <a:rPr lang="en-US" dirty="0">
                <a:solidFill>
                  <a:srgbClr val="0070C0"/>
                </a:solidFill>
              </a:rPr>
              <a:t>x</a:t>
            </a:r>
            <a:r>
              <a:rPr lang="en-US" dirty="0"/>
              <a:t> is </a:t>
            </a:r>
            <a:r>
              <a:rPr lang="en-US" dirty="0">
                <a:solidFill>
                  <a:schemeClr val="accent2"/>
                </a:solidFill>
              </a:rPr>
              <a:t>greater than </a:t>
            </a:r>
            <a:r>
              <a:rPr lang="en-US" b="1" dirty="0"/>
              <a:t>0</a:t>
            </a:r>
            <a:r>
              <a:rPr lang="en-US" dirty="0"/>
              <a:t>, and </a:t>
            </a:r>
            <a:r>
              <a:rPr lang="en-US" b="1" dirty="0"/>
              <a:t>-1</a:t>
            </a:r>
            <a:r>
              <a:rPr lang="en-US" dirty="0"/>
              <a:t> to </a:t>
            </a:r>
            <a:r>
              <a:rPr lang="en-US" dirty="0">
                <a:solidFill>
                  <a:srgbClr val="0070C0"/>
                </a:solidFill>
              </a:rPr>
              <a:t>y</a:t>
            </a:r>
            <a:r>
              <a:rPr lang="en-US" dirty="0"/>
              <a:t> if </a:t>
            </a:r>
            <a:r>
              <a:rPr lang="en-US" dirty="0">
                <a:solidFill>
                  <a:srgbClr val="0070C0"/>
                </a:solidFill>
              </a:rPr>
              <a:t>x</a:t>
            </a:r>
            <a:r>
              <a:rPr lang="en-US" dirty="0"/>
              <a:t> is </a:t>
            </a:r>
            <a:r>
              <a:rPr lang="en-US" dirty="0">
                <a:solidFill>
                  <a:schemeClr val="accent2"/>
                </a:solidFill>
              </a:rPr>
              <a:t>less than or equal </a:t>
            </a:r>
            <a:r>
              <a:rPr lang="en-US" dirty="0"/>
              <a:t>to </a:t>
            </a:r>
            <a:r>
              <a:rPr lang="en-US" b="1" dirty="0"/>
              <a:t>0</a:t>
            </a:r>
            <a:r>
              <a:rPr lang="en-US" dirty="0"/>
              <a:t>.</a:t>
            </a:r>
          </a:p>
          <a:p>
            <a:endParaRPr lang="en-US" sz="2400" dirty="0"/>
          </a:p>
          <a:p>
            <a:endParaRPr lang="en-US" sz="1600" dirty="0"/>
          </a:p>
          <a:p>
            <a:endParaRPr lang="en-US" dirty="0"/>
          </a:p>
          <a:p>
            <a:r>
              <a:rPr lang="en-US" dirty="0"/>
              <a:t>Alternatively, you can use a conditional expression to achieve the same result.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30E0FA1-7537-4151-88A5-AADBA13AD7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304" y="3154853"/>
            <a:ext cx="8851392" cy="139939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 </a:t>
            </a:r>
            <a:r>
              <a:rPr lang="en-US" altLang="en-US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 &gt; </a:t>
            </a:r>
            <a:r>
              <a:rPr lang="en-US" altLang="en-US" sz="20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altLang="en-US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y = </a:t>
            </a:r>
            <a:r>
              <a:rPr lang="en-US" altLang="en-US" sz="20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  <a:r>
              <a:rPr lang="en-US" altLang="en-US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y = -</a:t>
            </a:r>
            <a:r>
              <a:rPr lang="en-US" altLang="en-US" sz="20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endParaRPr lang="en-US" altLang="en-US" sz="2000" dirty="0">
              <a:latin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BC02AAE-CD06-4D3B-B688-6EC895C75D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303" y="5434649"/>
            <a:ext cx="8851392" cy="43629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 = </a:t>
            </a:r>
            <a:r>
              <a:rPr lang="en-US" altLang="en-US" sz="20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 </a:t>
            </a:r>
            <a:r>
              <a:rPr lang="en-US" altLang="en-US" sz="2000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 </a:t>
            </a:r>
            <a:r>
              <a:rPr lang="en-US" altLang="en-US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 &gt; </a:t>
            </a:r>
            <a:r>
              <a:rPr lang="en-US" altLang="en-US" sz="20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 </a:t>
            </a:r>
            <a:r>
              <a:rPr lang="en-US" altLang="en-US" sz="2000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else </a:t>
            </a:r>
            <a:r>
              <a:rPr lang="en-US" altLang="en-US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en-US" altLang="en-US" sz="20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endParaRPr lang="en-US" altLang="en-US" sz="2000" dirty="0">
              <a:latin typeface="Arial" panose="020B0604020202020204" pitchFamily="34" charset="0"/>
            </a:endParaRPr>
          </a:p>
        </p:txBody>
      </p:sp>
      <p:pic>
        <p:nvPicPr>
          <p:cNvPr id="8" name="Picture 7">
            <a:hlinkClick r:id="rId3" action="ppaction://hlinksldjump"/>
            <a:extLst>
              <a:ext uri="{FF2B5EF4-FFF2-40B4-BE49-F238E27FC236}">
                <a16:creationId xmlns:a16="http://schemas.microsoft.com/office/drawing/2014/main" id="{BA26BAAF-9225-402E-9C02-E35505A5F667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09304" y="6629400"/>
            <a:ext cx="234696" cy="234696"/>
          </a:xfrm>
          <a:prstGeom prst="rect">
            <a:avLst/>
          </a:prstGeom>
        </p:spPr>
      </p:pic>
      <p:sp>
        <p:nvSpPr>
          <p:cNvPr id="9" name="Slide Number Placeholder 2">
            <a:hlinkClick r:id="rId5" action="ppaction://hlinksldjump"/>
            <a:extLst>
              <a:ext uri="{FF2B5EF4-FFF2-40B4-BE49-F238E27FC236}">
                <a16:creationId xmlns:a16="http://schemas.microsoft.com/office/drawing/2014/main" id="{B23AAAC7-F426-482D-BF26-5D92D53D820A}"/>
              </a:ext>
            </a:extLst>
          </p:cNvPr>
          <p:cNvSpPr txBox="1">
            <a:spLocks/>
          </p:cNvSpPr>
          <p:nvPr/>
        </p:nvSpPr>
        <p:spPr>
          <a:xfrm>
            <a:off x="0" y="6646272"/>
            <a:ext cx="2800350" cy="187517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5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0" dirty="0"/>
              <a:t>4.14</a:t>
            </a:r>
          </a:p>
        </p:txBody>
      </p:sp>
    </p:spTree>
    <p:extLst>
      <p:ext uri="{BB962C8B-B14F-4D97-AF65-F5344CB8AC3E}">
        <p14:creationId xmlns:p14="http://schemas.microsoft.com/office/powerpoint/2010/main" val="2057988550"/>
      </p:ext>
    </p:extLst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014846-C621-4E9E-BA16-B6A059830A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Conditional Expressions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D5E5F53-415F-44E3-A086-B28FDF65E8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9C4B0-9109-4B6A-816F-B8FB191BD566}" type="slidenum">
              <a:rPr lang="en-US" smtClean="0"/>
              <a:t>141</a:t>
            </a:fld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97E2E9-E992-4E88-B966-230D4A2546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</a:t>
            </a:r>
            <a:r>
              <a:rPr lang="en-US" dirty="0">
                <a:solidFill>
                  <a:schemeClr val="accent2"/>
                </a:solidFill>
              </a:rPr>
              <a:t>conditional expression </a:t>
            </a:r>
            <a:r>
              <a:rPr lang="en-US" dirty="0"/>
              <a:t>evaluates an expression </a:t>
            </a:r>
            <a:r>
              <a:rPr lang="en-US" dirty="0">
                <a:solidFill>
                  <a:schemeClr val="accent2"/>
                </a:solidFill>
              </a:rPr>
              <a:t>based</a:t>
            </a:r>
            <a:r>
              <a:rPr lang="en-US" dirty="0"/>
              <a:t> on a </a:t>
            </a:r>
            <a:r>
              <a:rPr lang="en-US" dirty="0">
                <a:solidFill>
                  <a:schemeClr val="accent2"/>
                </a:solidFill>
              </a:rPr>
              <a:t>condition</a:t>
            </a:r>
            <a:r>
              <a:rPr lang="en-US" dirty="0"/>
              <a:t>.</a:t>
            </a:r>
          </a:p>
          <a:p>
            <a:r>
              <a:rPr lang="en-US" dirty="0"/>
              <a:t>Conditional expressions are in a </a:t>
            </a:r>
            <a:r>
              <a:rPr lang="en-US" dirty="0">
                <a:solidFill>
                  <a:schemeClr val="accent2"/>
                </a:solidFill>
              </a:rPr>
              <a:t>completely different style</a:t>
            </a:r>
            <a:r>
              <a:rPr lang="en-US" dirty="0"/>
              <a:t>. The </a:t>
            </a:r>
            <a:r>
              <a:rPr lang="en-US" dirty="0">
                <a:solidFill>
                  <a:schemeClr val="accent2"/>
                </a:solidFill>
              </a:rPr>
              <a:t>syntax</a:t>
            </a:r>
            <a:r>
              <a:rPr lang="en-US" dirty="0"/>
              <a:t> is:</a:t>
            </a:r>
          </a:p>
          <a:p>
            <a:endParaRPr lang="en-US" dirty="0"/>
          </a:p>
          <a:p>
            <a:r>
              <a:rPr lang="en-US" dirty="0"/>
              <a:t>The result of this conditional expression is </a:t>
            </a:r>
            <a:r>
              <a:rPr lang="en-US" dirty="0">
                <a:solidFill>
                  <a:srgbClr val="008000"/>
                </a:solidFill>
              </a:rPr>
              <a:t>expression1</a:t>
            </a:r>
            <a:r>
              <a:rPr lang="en-US" dirty="0"/>
              <a:t> if </a:t>
            </a:r>
            <a:r>
              <a:rPr lang="en-US" dirty="0" err="1">
                <a:solidFill>
                  <a:srgbClr val="7030A0"/>
                </a:solidFill>
              </a:rPr>
              <a:t>boolean</a:t>
            </a:r>
            <a:r>
              <a:rPr lang="en-US" dirty="0">
                <a:solidFill>
                  <a:srgbClr val="7030A0"/>
                </a:solidFill>
              </a:rPr>
              <a:t>-expression</a:t>
            </a:r>
            <a:r>
              <a:rPr lang="en-US" dirty="0"/>
              <a:t> is </a:t>
            </a:r>
            <a:r>
              <a:rPr lang="en-US" dirty="0">
                <a:solidFill>
                  <a:srgbClr val="3333FF"/>
                </a:solidFill>
              </a:rPr>
              <a:t>True</a:t>
            </a:r>
            <a:r>
              <a:rPr lang="en-US" dirty="0"/>
              <a:t>; otherwise, the result is </a:t>
            </a:r>
            <a:r>
              <a:rPr lang="en-US" dirty="0">
                <a:solidFill>
                  <a:srgbClr val="FF0000"/>
                </a:solidFill>
              </a:rPr>
              <a:t>expression2</a:t>
            </a:r>
            <a:r>
              <a:rPr lang="en-US" dirty="0"/>
              <a:t>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05FE2E6-D670-4EE7-9765-2DCC05B42C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304" y="3210855"/>
            <a:ext cx="8851392" cy="43629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expression1</a:t>
            </a:r>
            <a:r>
              <a:rPr lang="en-US" altLang="en-US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sz="20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 </a:t>
            </a:r>
            <a:r>
              <a:rPr lang="en-US" altLang="en-US" sz="20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boolean</a:t>
            </a:r>
            <a:r>
              <a:rPr lang="en-US" altLang="en-US" sz="20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-expression</a:t>
            </a:r>
            <a:r>
              <a:rPr lang="en-US" altLang="en-US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sz="20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else </a:t>
            </a:r>
            <a:r>
              <a:rPr lang="en-US" altLang="en-US" sz="20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expression2</a:t>
            </a:r>
            <a:endParaRPr lang="en-US" altLang="en-US" sz="20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pic>
        <p:nvPicPr>
          <p:cNvPr id="6" name="Picture 5">
            <a:hlinkClick r:id="rId2" action="ppaction://hlinksldjump"/>
            <a:extLst>
              <a:ext uri="{FF2B5EF4-FFF2-40B4-BE49-F238E27FC236}">
                <a16:creationId xmlns:a16="http://schemas.microsoft.com/office/drawing/2014/main" id="{83B2EE4D-97B1-4CE3-8E7F-4D82981FEA2A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09304" y="6629400"/>
            <a:ext cx="234696" cy="234696"/>
          </a:xfrm>
          <a:prstGeom prst="rect">
            <a:avLst/>
          </a:prstGeom>
        </p:spPr>
      </p:pic>
      <p:sp>
        <p:nvSpPr>
          <p:cNvPr id="7" name="Slide Number Placeholder 2">
            <a:hlinkClick r:id="rId4" action="ppaction://hlinksldjump"/>
            <a:extLst>
              <a:ext uri="{FF2B5EF4-FFF2-40B4-BE49-F238E27FC236}">
                <a16:creationId xmlns:a16="http://schemas.microsoft.com/office/drawing/2014/main" id="{8234F48B-F307-4E94-BA77-7E387B17E5EF}"/>
              </a:ext>
            </a:extLst>
          </p:cNvPr>
          <p:cNvSpPr txBox="1">
            <a:spLocks/>
          </p:cNvSpPr>
          <p:nvPr/>
        </p:nvSpPr>
        <p:spPr>
          <a:xfrm>
            <a:off x="0" y="6646272"/>
            <a:ext cx="2800350" cy="187517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5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0" dirty="0"/>
              <a:t>4.14</a:t>
            </a:r>
          </a:p>
        </p:txBody>
      </p:sp>
    </p:spTree>
    <p:extLst>
      <p:ext uri="{BB962C8B-B14F-4D97-AF65-F5344CB8AC3E}">
        <p14:creationId xmlns:p14="http://schemas.microsoft.com/office/powerpoint/2010/main" val="3602524117"/>
      </p:ext>
    </p:extLst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014846-C621-4E9E-BA16-B6A059830A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Conditional Expressions</a:t>
            </a:r>
            <a:br>
              <a:rPr lang="en-US" dirty="0"/>
            </a:br>
            <a:r>
              <a:rPr lang="en-US" dirty="0">
                <a:solidFill>
                  <a:schemeClr val="accent3"/>
                </a:solidFill>
              </a:rPr>
              <a:t>Example 1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D5E5F53-415F-44E3-A086-B28FDF65E8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9C4B0-9109-4B6A-816F-B8FB191BD566}" type="slidenum">
              <a:rPr lang="en-US" smtClean="0"/>
              <a:t>142</a:t>
            </a:fld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97E2E9-E992-4E88-B966-230D4A2546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Given </a:t>
            </a:r>
            <a:r>
              <a:rPr lang="en-US" dirty="0">
                <a:solidFill>
                  <a:schemeClr val="accent2"/>
                </a:solidFill>
              </a:rPr>
              <a:t>two numbers</a:t>
            </a:r>
            <a:r>
              <a:rPr lang="en-US" dirty="0"/>
              <a:t>, </a:t>
            </a:r>
            <a:r>
              <a:rPr lang="en-US" dirty="0">
                <a:solidFill>
                  <a:srgbClr val="0070C0"/>
                </a:solidFill>
              </a:rPr>
              <a:t>number1</a:t>
            </a:r>
            <a:r>
              <a:rPr lang="en-US" dirty="0"/>
              <a:t> and </a:t>
            </a:r>
            <a:r>
              <a:rPr lang="en-US" dirty="0">
                <a:solidFill>
                  <a:srgbClr val="0070C0"/>
                </a:solidFill>
              </a:rPr>
              <a:t>number2</a:t>
            </a:r>
            <a:r>
              <a:rPr lang="en-US" dirty="0"/>
              <a:t>, </a:t>
            </a:r>
            <a:r>
              <a:rPr lang="en-US" dirty="0">
                <a:solidFill>
                  <a:schemeClr val="accent2"/>
                </a:solidFill>
              </a:rPr>
              <a:t>save the larger </a:t>
            </a:r>
            <a:r>
              <a:rPr lang="en-US" dirty="0"/>
              <a:t>into a </a:t>
            </a:r>
            <a:r>
              <a:rPr lang="en-US" dirty="0">
                <a:solidFill>
                  <a:schemeClr val="accent2"/>
                </a:solidFill>
              </a:rPr>
              <a:t>variable</a:t>
            </a:r>
            <a:r>
              <a:rPr lang="en-US" dirty="0"/>
              <a:t> called </a:t>
            </a:r>
            <a:r>
              <a:rPr lang="en-US" dirty="0">
                <a:solidFill>
                  <a:srgbClr val="0070C0"/>
                </a:solidFill>
              </a:rPr>
              <a:t>max</a:t>
            </a:r>
            <a:r>
              <a:rPr lang="en-US" dirty="0"/>
              <a:t>.</a:t>
            </a:r>
          </a:p>
          <a:p>
            <a:r>
              <a:rPr lang="en-US" dirty="0"/>
              <a:t>You can do this with an </a:t>
            </a:r>
            <a:r>
              <a:rPr lang="en-US" dirty="0">
                <a:solidFill>
                  <a:schemeClr val="accent2"/>
                </a:solidFill>
              </a:rPr>
              <a:t>if/else statement</a:t>
            </a:r>
          </a:p>
          <a:p>
            <a:endParaRPr lang="en-US" sz="1000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Or you can use </a:t>
            </a:r>
            <a:r>
              <a:rPr lang="en-US" dirty="0">
                <a:solidFill>
                  <a:schemeClr val="accent2"/>
                </a:solidFill>
              </a:rPr>
              <a:t>one conditional expression </a:t>
            </a:r>
            <a:r>
              <a:rPr lang="en-US" dirty="0"/>
              <a:t>as follows: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05FE2E6-D670-4EE7-9765-2DCC05B42C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304" y="2804700"/>
            <a:ext cx="8851392" cy="129234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 </a:t>
            </a:r>
            <a:r>
              <a:rPr lang="en-US" altLang="en-US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number1 &gt; number2: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max = number1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  <a:r>
              <a:rPr lang="en-US" altLang="en-US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max = number2</a:t>
            </a:r>
            <a:endParaRPr lang="en-US" altLang="en-US" sz="2000" dirty="0">
              <a:latin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AC250C0-D847-4B83-AFA5-CF6852A25B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304" y="4704869"/>
            <a:ext cx="8851392" cy="43435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max = number1 </a:t>
            </a:r>
            <a:r>
              <a:rPr lang="en-US" altLang="en-US" sz="20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 </a:t>
            </a:r>
            <a:r>
              <a:rPr lang="en-US" altLang="en-US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number1 &gt; number2 </a:t>
            </a:r>
            <a:r>
              <a:rPr lang="en-US" altLang="en-US" sz="20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else </a:t>
            </a:r>
            <a:r>
              <a:rPr lang="en-US" altLang="en-US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number2</a:t>
            </a:r>
            <a:endParaRPr lang="en-US" altLang="en-US" sz="2000" dirty="0">
              <a:latin typeface="Arial" panose="020B0604020202020204" pitchFamily="34" charset="0"/>
            </a:endParaRPr>
          </a:p>
        </p:txBody>
      </p:sp>
      <p:pic>
        <p:nvPicPr>
          <p:cNvPr id="8" name="Picture 7">
            <a:hlinkClick r:id="rId3" action="ppaction://hlinksldjump"/>
            <a:extLst>
              <a:ext uri="{FF2B5EF4-FFF2-40B4-BE49-F238E27FC236}">
                <a16:creationId xmlns:a16="http://schemas.microsoft.com/office/drawing/2014/main" id="{929B6076-0EBB-45F6-BBCE-6A9729A0956A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09304" y="6629400"/>
            <a:ext cx="234696" cy="234696"/>
          </a:xfrm>
          <a:prstGeom prst="rect">
            <a:avLst/>
          </a:prstGeom>
        </p:spPr>
      </p:pic>
      <p:sp>
        <p:nvSpPr>
          <p:cNvPr id="9" name="Slide Number Placeholder 2">
            <a:hlinkClick r:id="rId5" action="ppaction://hlinksldjump"/>
            <a:extLst>
              <a:ext uri="{FF2B5EF4-FFF2-40B4-BE49-F238E27FC236}">
                <a16:creationId xmlns:a16="http://schemas.microsoft.com/office/drawing/2014/main" id="{0C299FB7-EC78-4435-B2F9-C5A29DD8E80E}"/>
              </a:ext>
            </a:extLst>
          </p:cNvPr>
          <p:cNvSpPr txBox="1">
            <a:spLocks/>
          </p:cNvSpPr>
          <p:nvPr/>
        </p:nvSpPr>
        <p:spPr>
          <a:xfrm>
            <a:off x="0" y="6646272"/>
            <a:ext cx="2800350" cy="187517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5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0" dirty="0"/>
              <a:t>4.14</a:t>
            </a:r>
          </a:p>
        </p:txBody>
      </p:sp>
    </p:spTree>
    <p:extLst>
      <p:ext uri="{BB962C8B-B14F-4D97-AF65-F5344CB8AC3E}">
        <p14:creationId xmlns:p14="http://schemas.microsoft.com/office/powerpoint/2010/main" val="3237593242"/>
      </p:ext>
    </p:extLst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014846-C621-4E9E-BA16-B6A059830A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Conditional Expressions</a:t>
            </a:r>
            <a:br>
              <a:rPr lang="en-US" dirty="0"/>
            </a:br>
            <a:r>
              <a:rPr lang="en-US" dirty="0">
                <a:solidFill>
                  <a:schemeClr val="accent3"/>
                </a:solidFill>
              </a:rPr>
              <a:t>Example 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D5E5F53-415F-44E3-A086-B28FDF65E8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9C4B0-9109-4B6A-816F-B8FB191BD566}" type="slidenum">
              <a:rPr lang="en-US" smtClean="0"/>
              <a:t>143</a:t>
            </a:fld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97E2E9-E992-4E88-B966-230D4A2546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Given a variable, </a:t>
            </a:r>
            <a:r>
              <a:rPr lang="en-US" dirty="0">
                <a:solidFill>
                  <a:srgbClr val="0070C0"/>
                </a:solidFill>
              </a:rPr>
              <a:t>number</a:t>
            </a:r>
            <a:r>
              <a:rPr lang="en-US" dirty="0"/>
              <a:t>, display the message </a:t>
            </a:r>
            <a:r>
              <a:rPr lang="en-US" dirty="0">
                <a:highlight>
                  <a:srgbClr val="D9ECFF"/>
                </a:highlight>
              </a:rPr>
              <a:t>“</a:t>
            </a:r>
            <a:r>
              <a:rPr lang="en-US" dirty="0">
                <a:solidFill>
                  <a:srgbClr val="0070C0"/>
                </a:solidFill>
                <a:highlight>
                  <a:srgbClr val="D9ECFF"/>
                </a:highlight>
              </a:rPr>
              <a:t>number</a:t>
            </a:r>
            <a:r>
              <a:rPr lang="en-US" dirty="0">
                <a:highlight>
                  <a:srgbClr val="D9ECFF"/>
                </a:highlight>
              </a:rPr>
              <a:t> is even”</a:t>
            </a:r>
            <a:r>
              <a:rPr lang="en-US" dirty="0"/>
              <a:t> if </a:t>
            </a:r>
            <a:r>
              <a:rPr lang="en-US" dirty="0">
                <a:solidFill>
                  <a:srgbClr val="0070C0"/>
                </a:solidFill>
              </a:rPr>
              <a:t>number</a:t>
            </a:r>
            <a:r>
              <a:rPr lang="en-US" dirty="0"/>
              <a:t> is </a:t>
            </a:r>
            <a:r>
              <a:rPr lang="en-US" dirty="0">
                <a:solidFill>
                  <a:schemeClr val="accent2"/>
                </a:solidFill>
              </a:rPr>
              <a:t>even</a:t>
            </a:r>
            <a:r>
              <a:rPr lang="en-US" dirty="0"/>
              <a:t>; </a:t>
            </a:r>
            <a:r>
              <a:rPr lang="en-US" dirty="0">
                <a:solidFill>
                  <a:schemeClr val="accent2"/>
                </a:solidFill>
              </a:rPr>
              <a:t>otherwise</a:t>
            </a:r>
            <a:r>
              <a:rPr lang="en-US" dirty="0"/>
              <a:t>, display </a:t>
            </a:r>
            <a:r>
              <a:rPr lang="en-US" dirty="0">
                <a:highlight>
                  <a:srgbClr val="D9ECFF"/>
                </a:highlight>
              </a:rPr>
              <a:t>“</a:t>
            </a:r>
            <a:r>
              <a:rPr lang="en-US" dirty="0">
                <a:solidFill>
                  <a:srgbClr val="0070C0"/>
                </a:solidFill>
                <a:highlight>
                  <a:srgbClr val="D9ECFF"/>
                </a:highlight>
              </a:rPr>
              <a:t>number</a:t>
            </a:r>
            <a:r>
              <a:rPr lang="en-US" dirty="0">
                <a:highlight>
                  <a:srgbClr val="D9ECFF"/>
                </a:highlight>
              </a:rPr>
              <a:t> is odd”</a:t>
            </a:r>
            <a:r>
              <a:rPr lang="en-US" dirty="0"/>
              <a:t>.</a:t>
            </a:r>
          </a:p>
          <a:p>
            <a:r>
              <a:rPr lang="en-US" dirty="0"/>
              <a:t>You can do this with an </a:t>
            </a:r>
            <a:r>
              <a:rPr lang="en-US" dirty="0">
                <a:solidFill>
                  <a:schemeClr val="accent2"/>
                </a:solidFill>
              </a:rPr>
              <a:t>if/else statement</a:t>
            </a:r>
          </a:p>
          <a:p>
            <a:endParaRPr lang="en-US" sz="1000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Or you can use </a:t>
            </a:r>
            <a:r>
              <a:rPr lang="en-US" dirty="0">
                <a:solidFill>
                  <a:schemeClr val="accent2"/>
                </a:solidFill>
              </a:rPr>
              <a:t>one conditional expression </a:t>
            </a:r>
            <a:r>
              <a:rPr lang="en-US" dirty="0"/>
              <a:t>as follows: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05FE2E6-D670-4EE7-9765-2DCC05B42C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304" y="2804700"/>
            <a:ext cx="8851392" cy="129234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 </a:t>
            </a:r>
            <a:r>
              <a:rPr lang="en-US" altLang="en-US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number % </a:t>
            </a:r>
            <a:r>
              <a:rPr lang="en-US" altLang="en-US" sz="20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 </a:t>
            </a:r>
            <a:r>
              <a:rPr lang="en-US" altLang="en-US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== </a:t>
            </a:r>
            <a:r>
              <a:rPr lang="en-US" altLang="en-US" sz="20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altLang="en-US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altLang="en-US" sz="2000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altLang="en-US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(number, </a:t>
            </a:r>
            <a:r>
              <a:rPr lang="en-US" altLang="en-US" sz="2000" dirty="0">
                <a:solidFill>
                  <a:srgbClr val="0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"is even"</a:t>
            </a:r>
            <a:r>
              <a:rPr lang="en-US" altLang="en-US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  <a:r>
              <a:rPr lang="en-US" altLang="en-US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altLang="en-US" sz="2000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altLang="en-US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(number, </a:t>
            </a:r>
            <a:r>
              <a:rPr lang="en-US" altLang="en-US" sz="2000" dirty="0">
                <a:solidFill>
                  <a:srgbClr val="0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"is odd"</a:t>
            </a:r>
            <a:r>
              <a:rPr lang="en-US" altLang="en-US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altLang="en-US" sz="2000" dirty="0">
              <a:latin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AC250C0-D847-4B83-AFA5-CF6852A25B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304" y="4704869"/>
            <a:ext cx="8851392" cy="43435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950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altLang="en-US" sz="195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(number, </a:t>
            </a:r>
            <a:r>
              <a:rPr lang="en-US" altLang="en-US" sz="1950" dirty="0">
                <a:solidFill>
                  <a:srgbClr val="0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"is even" </a:t>
            </a:r>
            <a:r>
              <a:rPr lang="en-US" altLang="en-US" sz="1950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 </a:t>
            </a:r>
            <a:r>
              <a:rPr lang="en-US" altLang="en-US" sz="195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number % </a:t>
            </a:r>
            <a:r>
              <a:rPr lang="en-US" altLang="en-US" sz="195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 </a:t>
            </a:r>
            <a:r>
              <a:rPr lang="en-US" altLang="en-US" sz="195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== </a:t>
            </a:r>
            <a:r>
              <a:rPr lang="en-US" altLang="en-US" sz="195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 </a:t>
            </a:r>
            <a:r>
              <a:rPr lang="en-US" altLang="en-US" sz="1950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else </a:t>
            </a:r>
            <a:r>
              <a:rPr lang="en-US" altLang="en-US" sz="1950" dirty="0">
                <a:solidFill>
                  <a:srgbClr val="0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"is odd"</a:t>
            </a:r>
            <a:r>
              <a:rPr lang="en-US" altLang="en-US" sz="195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altLang="en-US" sz="1950" dirty="0">
              <a:latin typeface="Arial" panose="020B0604020202020204" pitchFamily="34" charset="0"/>
            </a:endParaRPr>
          </a:p>
        </p:txBody>
      </p:sp>
      <p:pic>
        <p:nvPicPr>
          <p:cNvPr id="8" name="Picture 7">
            <a:hlinkClick r:id="rId3" action="ppaction://hlinksldjump"/>
            <a:extLst>
              <a:ext uri="{FF2B5EF4-FFF2-40B4-BE49-F238E27FC236}">
                <a16:creationId xmlns:a16="http://schemas.microsoft.com/office/drawing/2014/main" id="{E3D5D918-243A-4DB8-96BC-823D1FB73752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09304" y="6629400"/>
            <a:ext cx="234696" cy="234696"/>
          </a:xfrm>
          <a:prstGeom prst="rect">
            <a:avLst/>
          </a:prstGeom>
        </p:spPr>
      </p:pic>
      <p:sp>
        <p:nvSpPr>
          <p:cNvPr id="9" name="Slide Number Placeholder 2">
            <a:hlinkClick r:id="rId5" action="ppaction://hlinksldjump"/>
            <a:extLst>
              <a:ext uri="{FF2B5EF4-FFF2-40B4-BE49-F238E27FC236}">
                <a16:creationId xmlns:a16="http://schemas.microsoft.com/office/drawing/2014/main" id="{F98B621B-A73A-49C9-8136-4F081B123955}"/>
              </a:ext>
            </a:extLst>
          </p:cNvPr>
          <p:cNvSpPr txBox="1">
            <a:spLocks/>
          </p:cNvSpPr>
          <p:nvPr/>
        </p:nvSpPr>
        <p:spPr>
          <a:xfrm>
            <a:off x="0" y="6646272"/>
            <a:ext cx="2800350" cy="187517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5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0" dirty="0"/>
              <a:t>4.14</a:t>
            </a:r>
          </a:p>
        </p:txBody>
      </p:sp>
    </p:spTree>
    <p:extLst>
      <p:ext uri="{BB962C8B-B14F-4D97-AF65-F5344CB8AC3E}">
        <p14:creationId xmlns:p14="http://schemas.microsoft.com/office/powerpoint/2010/main" val="587517169"/>
      </p:ext>
    </p:extLst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794A5D-945F-4053-8B66-53F4EE20D2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Check Point</a:t>
            </a:r>
            <a:br>
              <a:rPr lang="en-US" dirty="0"/>
            </a:br>
            <a:r>
              <a:rPr lang="en-US" dirty="0">
                <a:solidFill>
                  <a:schemeClr val="accent3"/>
                </a:solidFill>
              </a:rPr>
              <a:t>#22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64E0129-DD5C-4894-A93E-1E655F820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9C4B0-9109-4B6A-816F-B8FB191BD566}" type="slidenum">
              <a:rPr lang="en-US" smtClean="0"/>
              <a:t>144</a:t>
            </a:fld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413171-BE62-40E0-8A51-1A5D727EA4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91440" indent="0">
              <a:buNone/>
            </a:pPr>
            <a:r>
              <a:rPr lang="en-US" dirty="0">
                <a:solidFill>
                  <a:schemeClr val="accent2"/>
                </a:solidFill>
              </a:rPr>
              <a:t>Suppose</a:t>
            </a:r>
            <a:r>
              <a:rPr lang="en-US" dirty="0"/>
              <a:t> that when you run the following program, </a:t>
            </a:r>
            <a:r>
              <a:rPr lang="en-US" dirty="0">
                <a:solidFill>
                  <a:schemeClr val="accent2"/>
                </a:solidFill>
              </a:rPr>
              <a:t>you enter</a:t>
            </a:r>
            <a:r>
              <a:rPr lang="en-US" dirty="0"/>
              <a:t> the input </a:t>
            </a:r>
            <a:r>
              <a:rPr lang="en-US" b="1" dirty="0">
                <a:highlight>
                  <a:srgbClr val="D9ECFF"/>
                </a:highlight>
              </a:rPr>
              <a:t>2</a:t>
            </a:r>
            <a:r>
              <a:rPr lang="en-US" dirty="0">
                <a:highlight>
                  <a:srgbClr val="D9ECFF"/>
                </a:highlight>
              </a:rPr>
              <a:t>, </a:t>
            </a:r>
            <a:r>
              <a:rPr lang="en-US" b="1" dirty="0">
                <a:highlight>
                  <a:srgbClr val="D9ECFF"/>
                </a:highlight>
              </a:rPr>
              <a:t>3</a:t>
            </a:r>
            <a:r>
              <a:rPr lang="en-US" dirty="0">
                <a:highlight>
                  <a:srgbClr val="D9ECFF"/>
                </a:highlight>
              </a:rPr>
              <a:t>, </a:t>
            </a:r>
            <a:r>
              <a:rPr lang="en-US" b="1" dirty="0">
                <a:highlight>
                  <a:srgbClr val="D9ECFF"/>
                </a:highlight>
              </a:rPr>
              <a:t>6</a:t>
            </a:r>
            <a:r>
              <a:rPr lang="en-US" dirty="0"/>
              <a:t> from the console. </a:t>
            </a:r>
            <a:r>
              <a:rPr lang="en-US" dirty="0">
                <a:solidFill>
                  <a:schemeClr val="accent2"/>
                </a:solidFill>
              </a:rPr>
              <a:t>What is the output</a:t>
            </a:r>
            <a:r>
              <a:rPr lang="en-US" dirty="0"/>
              <a:t>?</a:t>
            </a:r>
          </a:p>
          <a:p>
            <a:endParaRPr lang="en-US" sz="1200" dirty="0"/>
          </a:p>
          <a:p>
            <a:endParaRPr lang="en-US" dirty="0"/>
          </a:p>
          <a:p>
            <a:pPr indent="-36576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accent2"/>
                </a:solidFill>
              </a:rPr>
              <a:t>The output is: </a:t>
            </a:r>
            <a:r>
              <a:rPr lang="en-US" dirty="0">
                <a:highlight>
                  <a:srgbClr val="D9ECFF"/>
                </a:highlight>
              </a:rPr>
              <a:t>sorted</a:t>
            </a:r>
          </a:p>
          <a:p>
            <a:pPr indent="-365760">
              <a:buFont typeface="Wingdings" panose="05000000000000000000" pitchFamily="2" charset="2"/>
              <a:buChar char="Ø"/>
            </a:pPr>
            <a:r>
              <a:rPr lang="en-US" dirty="0"/>
              <a:t>It is equivalent to: </a:t>
            </a:r>
          </a:p>
          <a:p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D94695E-2ABB-44B0-8028-1F0F120990E5}"/>
              </a:ext>
            </a:extLst>
          </p:cNvPr>
          <p:cNvGrpSpPr/>
          <p:nvPr/>
        </p:nvGrpSpPr>
        <p:grpSpPr>
          <a:xfrm>
            <a:off x="146303" y="2388968"/>
            <a:ext cx="8851392" cy="709341"/>
            <a:chOff x="160238" y="3030453"/>
            <a:chExt cx="8851392" cy="596481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15C97BE8-6C25-40EE-BD36-A8A74FD73B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6595" y="3030453"/>
              <a:ext cx="8465035" cy="59648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no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00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x, y, z = </a:t>
              </a:r>
              <a:r>
                <a:rPr lang="en-US" altLang="en-US" sz="2000" dirty="0">
                  <a:solidFill>
                    <a:srgbClr val="00008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eval</a:t>
              </a:r>
              <a:r>
                <a:rPr lang="en-US" altLang="en-US" sz="200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(</a:t>
              </a:r>
              <a:r>
                <a:rPr lang="en-US" altLang="en-US" sz="2000" dirty="0">
                  <a:solidFill>
                    <a:srgbClr val="00008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input</a:t>
              </a:r>
              <a:r>
                <a:rPr lang="en-US" altLang="en-US" sz="200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(</a:t>
              </a:r>
              <a:r>
                <a:rPr lang="en-US" altLang="en-US" sz="2000" dirty="0">
                  <a:solidFill>
                    <a:srgbClr val="00808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"Enter three numbers: "</a:t>
              </a:r>
              <a:r>
                <a:rPr lang="en-US" altLang="en-US" sz="200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))</a:t>
              </a:r>
            </a:p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000" dirty="0">
                  <a:solidFill>
                    <a:srgbClr val="00008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print</a:t>
              </a:r>
              <a:r>
                <a:rPr lang="en-US" altLang="en-US" sz="200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(</a:t>
              </a:r>
              <a:r>
                <a:rPr lang="en-US" altLang="en-US" sz="2000" dirty="0">
                  <a:solidFill>
                    <a:srgbClr val="00808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"sorted" </a:t>
              </a:r>
              <a:r>
                <a:rPr lang="en-US" altLang="en-US" sz="2000" dirty="0">
                  <a:solidFill>
                    <a:srgbClr val="00008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if </a:t>
              </a:r>
              <a:r>
                <a:rPr lang="en-US" altLang="en-US" sz="200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x &lt; y </a:t>
              </a:r>
              <a:r>
                <a:rPr lang="en-US" altLang="en-US" sz="2000" dirty="0">
                  <a:solidFill>
                    <a:srgbClr val="00008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and </a:t>
              </a:r>
              <a:r>
                <a:rPr lang="en-US" altLang="en-US" sz="200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y &lt; z </a:t>
              </a:r>
              <a:r>
                <a:rPr lang="en-US" altLang="en-US" sz="2000" dirty="0">
                  <a:solidFill>
                    <a:srgbClr val="00008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else </a:t>
              </a:r>
              <a:r>
                <a:rPr lang="en-US" altLang="en-US" sz="2000" dirty="0">
                  <a:solidFill>
                    <a:srgbClr val="00808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"not sorted"</a:t>
              </a:r>
              <a:r>
                <a:rPr lang="en-US" altLang="en-US" sz="200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)</a:t>
              </a:r>
              <a:endParaRPr lang="en-US" altLang="en-US" sz="2000" dirty="0">
                <a:latin typeface="Arial" panose="020B0604020202020204" pitchFamily="34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95FF14F-4696-4B72-85B7-32A0B46228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0238" y="3030454"/>
              <a:ext cx="386357" cy="59648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noAutofit/>
            </a:bodyPr>
            <a:lstStyle/>
            <a:p>
              <a:pPr lvl="0"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</a:p>
            <a:p>
              <a:pPr lvl="0"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2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4E78949-91CC-415E-896D-F75FF5DF07A8}"/>
              </a:ext>
            </a:extLst>
          </p:cNvPr>
          <p:cNvGrpSpPr/>
          <p:nvPr/>
        </p:nvGrpSpPr>
        <p:grpSpPr>
          <a:xfrm>
            <a:off x="146303" y="4217768"/>
            <a:ext cx="8851392" cy="1641495"/>
            <a:chOff x="160238" y="3030452"/>
            <a:chExt cx="8851392" cy="1380324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7502E555-6709-49F0-9546-89EB8D9781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6595" y="3030452"/>
              <a:ext cx="8465035" cy="138032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no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00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x, y, z = </a:t>
              </a:r>
              <a:r>
                <a:rPr lang="en-US" altLang="en-US" sz="2000" dirty="0">
                  <a:solidFill>
                    <a:srgbClr val="00008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eval</a:t>
              </a:r>
              <a:r>
                <a:rPr lang="en-US" altLang="en-US" sz="200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(</a:t>
              </a:r>
              <a:r>
                <a:rPr lang="en-US" altLang="en-US" sz="2000" dirty="0">
                  <a:solidFill>
                    <a:srgbClr val="00008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input</a:t>
              </a:r>
              <a:r>
                <a:rPr lang="en-US" altLang="en-US" sz="200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(</a:t>
              </a:r>
              <a:r>
                <a:rPr lang="en-US" altLang="en-US" sz="2000" dirty="0">
                  <a:solidFill>
                    <a:srgbClr val="00808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"Enter three numbers: "</a:t>
              </a:r>
              <a:r>
                <a:rPr lang="en-US" altLang="en-US" sz="200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))</a:t>
              </a:r>
              <a:endParaRPr lang="en-US" altLang="en-US" sz="2000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pPr lvl="0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000" dirty="0">
                  <a:solidFill>
                    <a:srgbClr val="00008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if </a:t>
              </a:r>
              <a:r>
                <a:rPr lang="en-US" altLang="en-US" sz="200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x &lt; y </a:t>
              </a:r>
              <a:r>
                <a:rPr lang="en-US" altLang="en-US" sz="2000" dirty="0">
                  <a:solidFill>
                    <a:srgbClr val="00008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and </a:t>
              </a:r>
              <a:r>
                <a:rPr lang="en-US" altLang="en-US" sz="200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y &lt; z:</a:t>
              </a:r>
            </a:p>
            <a:p>
              <a:pPr lvl="0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00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   </a:t>
              </a:r>
              <a:r>
                <a:rPr lang="en-US" altLang="en-US" sz="2000" dirty="0">
                  <a:solidFill>
                    <a:srgbClr val="00008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print</a:t>
              </a:r>
              <a:r>
                <a:rPr lang="en-US" altLang="en-US" sz="200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(</a:t>
              </a:r>
              <a:r>
                <a:rPr lang="en-US" altLang="en-US" sz="2000" dirty="0">
                  <a:solidFill>
                    <a:srgbClr val="00808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"sorted"</a:t>
              </a:r>
              <a:r>
                <a:rPr lang="en-US" altLang="en-US" sz="200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)</a:t>
              </a:r>
            </a:p>
            <a:p>
              <a:pPr lvl="0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000" dirty="0">
                  <a:solidFill>
                    <a:srgbClr val="00008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else</a:t>
              </a:r>
              <a:r>
                <a:rPr lang="en-US" altLang="en-US" sz="200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:</a:t>
              </a:r>
            </a:p>
            <a:p>
              <a:pPr lvl="0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00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   </a:t>
              </a:r>
              <a:r>
                <a:rPr lang="en-US" altLang="en-US" sz="2000" dirty="0">
                  <a:solidFill>
                    <a:srgbClr val="00008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print</a:t>
              </a:r>
              <a:r>
                <a:rPr lang="en-US" altLang="en-US" sz="200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(</a:t>
              </a:r>
              <a:r>
                <a:rPr lang="en-US" altLang="en-US" sz="2000" dirty="0">
                  <a:solidFill>
                    <a:srgbClr val="00808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"not sorted"</a:t>
              </a:r>
              <a:r>
                <a:rPr lang="en-US" altLang="en-US" sz="200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)</a:t>
              </a:r>
              <a:endParaRPr lang="en-US" altLang="en-US" sz="2000" dirty="0">
                <a:latin typeface="Arial" panose="020B0604020202020204" pitchFamily="34" charset="0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1202702-C51C-48A8-B903-AC5C7C3C80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0238" y="3030453"/>
              <a:ext cx="386357" cy="1380323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noAutofit/>
            </a:bodyPr>
            <a:lstStyle/>
            <a:p>
              <a:pPr lvl="0"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</a:p>
            <a:p>
              <a:pPr lvl="0"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2</a:t>
              </a:r>
            </a:p>
            <a:p>
              <a:pPr lvl="0"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3</a:t>
              </a:r>
            </a:p>
            <a:p>
              <a:pPr lvl="0"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4</a:t>
              </a:r>
            </a:p>
            <a:p>
              <a:pPr lvl="0"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5</a:t>
              </a:r>
            </a:p>
          </p:txBody>
        </p:sp>
      </p:grpSp>
      <p:pic>
        <p:nvPicPr>
          <p:cNvPr id="11" name="Picture 10">
            <a:hlinkClick r:id="rId3" action="ppaction://hlinksldjump"/>
            <a:extLst>
              <a:ext uri="{FF2B5EF4-FFF2-40B4-BE49-F238E27FC236}">
                <a16:creationId xmlns:a16="http://schemas.microsoft.com/office/drawing/2014/main" id="{85608F33-1651-4919-A837-3665C683B5D0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09304" y="6629400"/>
            <a:ext cx="234696" cy="234696"/>
          </a:xfrm>
          <a:prstGeom prst="rect">
            <a:avLst/>
          </a:prstGeom>
        </p:spPr>
      </p:pic>
      <p:sp>
        <p:nvSpPr>
          <p:cNvPr id="12" name="Slide Number Placeholder 2">
            <a:hlinkClick r:id="rId5" action="ppaction://hlinksldjump"/>
            <a:extLst>
              <a:ext uri="{FF2B5EF4-FFF2-40B4-BE49-F238E27FC236}">
                <a16:creationId xmlns:a16="http://schemas.microsoft.com/office/drawing/2014/main" id="{1803A4DC-5F72-41F0-9B8D-6B59B2599D50}"/>
              </a:ext>
            </a:extLst>
          </p:cNvPr>
          <p:cNvSpPr txBox="1">
            <a:spLocks/>
          </p:cNvSpPr>
          <p:nvPr/>
        </p:nvSpPr>
        <p:spPr>
          <a:xfrm>
            <a:off x="0" y="6646272"/>
            <a:ext cx="2800350" cy="187517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5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0" dirty="0"/>
              <a:t>4.14</a:t>
            </a:r>
          </a:p>
        </p:txBody>
      </p:sp>
    </p:spTree>
    <p:extLst>
      <p:ext uri="{BB962C8B-B14F-4D97-AF65-F5344CB8AC3E}">
        <p14:creationId xmlns:p14="http://schemas.microsoft.com/office/powerpoint/2010/main" val="4272738302"/>
      </p:ext>
    </p:extLst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F3C395-BEE2-40AC-A66A-0608BA60E1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Check Point</a:t>
            </a:r>
            <a:br>
              <a:rPr lang="en-US" dirty="0"/>
            </a:br>
            <a:r>
              <a:rPr lang="en-US" dirty="0">
                <a:solidFill>
                  <a:schemeClr val="accent3"/>
                </a:solidFill>
              </a:rPr>
              <a:t>#23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EAA82A0-7E7E-4C92-ACC4-2B71FD5856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9C4B0-9109-4B6A-816F-B8FB191BD566}" type="slidenum">
              <a:rPr lang="en-US" smtClean="0"/>
              <a:t>145</a:t>
            </a:fld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627108-4323-4946-9CE0-36F9911EC0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91440" indent="0">
              <a:buNone/>
            </a:pPr>
            <a:r>
              <a:rPr lang="en-US" dirty="0">
                <a:solidFill>
                  <a:schemeClr val="accent2"/>
                </a:solidFill>
              </a:rPr>
              <a:t>Rewrite</a:t>
            </a:r>
            <a:r>
              <a:rPr lang="en-US" dirty="0"/>
              <a:t> the following </a:t>
            </a:r>
            <a:r>
              <a:rPr lang="en-US" dirty="0">
                <a:solidFill>
                  <a:schemeClr val="accent2"/>
                </a:solidFill>
              </a:rPr>
              <a:t>if statement </a:t>
            </a:r>
            <a:r>
              <a:rPr lang="en-US" dirty="0"/>
              <a:t>using a </a:t>
            </a:r>
            <a:r>
              <a:rPr lang="en-US" dirty="0">
                <a:solidFill>
                  <a:schemeClr val="accent2"/>
                </a:solidFill>
              </a:rPr>
              <a:t>conditional expression</a:t>
            </a:r>
            <a:r>
              <a:rPr lang="en-US" dirty="0"/>
              <a:t>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dirty="0"/>
              <a:t>Solution:</a:t>
            </a:r>
          </a:p>
          <a:p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BE20413-FC1D-4406-B9AC-C05DD2117F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304" y="2024980"/>
            <a:ext cx="8851392" cy="136628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 </a:t>
            </a:r>
            <a:r>
              <a:rPr lang="en-US" altLang="en-US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ages &gt;= </a:t>
            </a:r>
            <a:r>
              <a:rPr lang="en-US" altLang="en-US" sz="20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16</a:t>
            </a:r>
            <a:r>
              <a:rPr lang="en-US" altLang="en-US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ticketPrice = </a:t>
            </a:r>
            <a:r>
              <a:rPr lang="en-US" altLang="en-US" sz="20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20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  <a:r>
              <a:rPr lang="en-US" altLang="en-US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ticketPrice = </a:t>
            </a:r>
            <a:r>
              <a:rPr lang="en-US" altLang="en-US" sz="20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</a:t>
            </a:r>
            <a:endParaRPr lang="en-US" altLang="en-US" sz="2000" dirty="0">
              <a:latin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80C14C2-1391-4AB4-B630-01EFC38155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304" y="4056798"/>
            <a:ext cx="8851392" cy="43435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ticketPrice = </a:t>
            </a:r>
            <a:r>
              <a:rPr lang="en-US" altLang="en-US" sz="20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20 </a:t>
            </a:r>
            <a:r>
              <a:rPr lang="en-US" altLang="en-US" sz="2000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 </a:t>
            </a:r>
            <a:r>
              <a:rPr lang="en-US" altLang="en-US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ages &gt;= </a:t>
            </a:r>
            <a:r>
              <a:rPr lang="en-US" altLang="en-US" sz="20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16 </a:t>
            </a:r>
            <a:r>
              <a:rPr lang="en-US" altLang="en-US" sz="2000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else </a:t>
            </a:r>
            <a:r>
              <a:rPr lang="en-US" altLang="en-US" sz="20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</a:t>
            </a:r>
            <a:endParaRPr lang="en-US" altLang="en-US" sz="2000" dirty="0">
              <a:latin typeface="Arial" panose="020B0604020202020204" pitchFamily="34" charset="0"/>
            </a:endParaRPr>
          </a:p>
        </p:txBody>
      </p:sp>
      <p:pic>
        <p:nvPicPr>
          <p:cNvPr id="7" name="Picture 6">
            <a:hlinkClick r:id="rId3" action="ppaction://hlinksldjump"/>
            <a:extLst>
              <a:ext uri="{FF2B5EF4-FFF2-40B4-BE49-F238E27FC236}">
                <a16:creationId xmlns:a16="http://schemas.microsoft.com/office/drawing/2014/main" id="{D2759CA5-B336-45F4-8350-5110F73B3A8D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09304" y="6629400"/>
            <a:ext cx="234696" cy="234696"/>
          </a:xfrm>
          <a:prstGeom prst="rect">
            <a:avLst/>
          </a:prstGeom>
        </p:spPr>
      </p:pic>
      <p:sp>
        <p:nvSpPr>
          <p:cNvPr id="8" name="Slide Number Placeholder 2">
            <a:hlinkClick r:id="rId5" action="ppaction://hlinksldjump"/>
            <a:extLst>
              <a:ext uri="{FF2B5EF4-FFF2-40B4-BE49-F238E27FC236}">
                <a16:creationId xmlns:a16="http://schemas.microsoft.com/office/drawing/2014/main" id="{5C73D41A-39F5-4128-8F44-711EE3DEBBDC}"/>
              </a:ext>
            </a:extLst>
          </p:cNvPr>
          <p:cNvSpPr txBox="1">
            <a:spLocks/>
          </p:cNvSpPr>
          <p:nvPr/>
        </p:nvSpPr>
        <p:spPr>
          <a:xfrm>
            <a:off x="0" y="6646272"/>
            <a:ext cx="2800350" cy="187517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5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0" dirty="0"/>
              <a:t>4.14</a:t>
            </a:r>
          </a:p>
        </p:txBody>
      </p:sp>
    </p:spTree>
    <p:extLst>
      <p:ext uri="{BB962C8B-B14F-4D97-AF65-F5344CB8AC3E}">
        <p14:creationId xmlns:p14="http://schemas.microsoft.com/office/powerpoint/2010/main" val="1376000451"/>
      </p:ext>
    </p:extLst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F3C395-BEE2-40AC-A66A-0608BA60E1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Check Point</a:t>
            </a:r>
            <a:br>
              <a:rPr lang="en-US" dirty="0"/>
            </a:br>
            <a:r>
              <a:rPr lang="en-US" dirty="0">
                <a:solidFill>
                  <a:schemeClr val="accent3"/>
                </a:solidFill>
              </a:rPr>
              <a:t>#24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EAA82A0-7E7E-4C92-ACC4-2B71FD5856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9C4B0-9109-4B6A-816F-B8FB191BD566}" type="slidenum">
              <a:rPr lang="en-US" smtClean="0"/>
              <a:t>146</a:t>
            </a:fld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627108-4323-4946-9CE0-36F9911EC0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91440" indent="0">
              <a:buNone/>
            </a:pPr>
            <a:r>
              <a:rPr lang="en-US" dirty="0">
                <a:solidFill>
                  <a:schemeClr val="accent2"/>
                </a:solidFill>
              </a:rPr>
              <a:t>Rewrite</a:t>
            </a:r>
            <a:r>
              <a:rPr lang="en-US" dirty="0"/>
              <a:t> the following </a:t>
            </a:r>
            <a:r>
              <a:rPr lang="en-US" dirty="0">
                <a:solidFill>
                  <a:schemeClr val="accent2"/>
                </a:solidFill>
              </a:rPr>
              <a:t>if statement </a:t>
            </a:r>
            <a:r>
              <a:rPr lang="en-US" dirty="0"/>
              <a:t>using a </a:t>
            </a:r>
            <a:r>
              <a:rPr lang="en-US" dirty="0">
                <a:solidFill>
                  <a:schemeClr val="accent2"/>
                </a:solidFill>
              </a:rPr>
              <a:t>conditional expression</a:t>
            </a:r>
            <a:r>
              <a:rPr lang="en-US" dirty="0"/>
              <a:t>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indent="-365760">
              <a:buFont typeface="Wingdings" panose="05000000000000000000" pitchFamily="2" charset="2"/>
              <a:buChar char="Ø"/>
            </a:pPr>
            <a:r>
              <a:rPr lang="en-US" dirty="0"/>
              <a:t>Solution:</a:t>
            </a:r>
          </a:p>
          <a:p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BE20413-FC1D-4406-B9AC-C05DD2117F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304" y="2016106"/>
            <a:ext cx="8851392" cy="136628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 </a:t>
            </a:r>
            <a:r>
              <a:rPr lang="en-US" altLang="en-US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count % </a:t>
            </a:r>
            <a:r>
              <a:rPr lang="en-US" altLang="en-US" sz="20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 </a:t>
            </a:r>
            <a:r>
              <a:rPr lang="en-US" altLang="en-US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== </a:t>
            </a:r>
            <a:r>
              <a:rPr lang="en-US" altLang="en-US" sz="20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altLang="en-US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altLang="en-US" sz="2000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altLang="en-US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(count)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  <a:r>
              <a:rPr lang="en-US" altLang="en-US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altLang="en-US" sz="2000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altLang="en-US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(count, </a:t>
            </a:r>
            <a:r>
              <a:rPr lang="en-US" altLang="en-US" sz="2000" dirty="0">
                <a:solidFill>
                  <a:srgbClr val="6600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end </a:t>
            </a:r>
            <a:r>
              <a:rPr lang="en-US" altLang="en-US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  <a:r>
              <a:rPr lang="en-US" altLang="en-US" sz="2000" dirty="0">
                <a:solidFill>
                  <a:srgbClr val="0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 "</a:t>
            </a:r>
            <a:r>
              <a:rPr lang="en-US" altLang="en-US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altLang="en-US" sz="2000" dirty="0">
              <a:latin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80C14C2-1391-4AB4-B630-01EFC38155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304" y="4003534"/>
            <a:ext cx="8851392" cy="43435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altLang="en-US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(count, </a:t>
            </a:r>
            <a:r>
              <a:rPr lang="en-US" altLang="en-US" sz="2000" dirty="0">
                <a:solidFill>
                  <a:srgbClr val="6600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end </a:t>
            </a:r>
            <a:r>
              <a:rPr lang="en-US" altLang="en-US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  <a:r>
              <a:rPr lang="en-US" altLang="en-US" sz="2000" dirty="0">
                <a:solidFill>
                  <a:srgbClr val="0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altLang="en-US" sz="2000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\n</a:t>
            </a:r>
            <a:r>
              <a:rPr lang="en-US" altLang="en-US" sz="2000" dirty="0">
                <a:solidFill>
                  <a:srgbClr val="0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 </a:t>
            </a:r>
            <a:r>
              <a:rPr lang="en-US" altLang="en-US" sz="2000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 </a:t>
            </a:r>
            <a:r>
              <a:rPr lang="en-US" altLang="en-US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count % </a:t>
            </a:r>
            <a:r>
              <a:rPr lang="en-US" altLang="en-US" sz="20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 </a:t>
            </a:r>
            <a:r>
              <a:rPr lang="en-US" altLang="en-US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== </a:t>
            </a:r>
            <a:r>
              <a:rPr lang="en-US" altLang="en-US" sz="20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 </a:t>
            </a:r>
            <a:r>
              <a:rPr lang="en-US" altLang="en-US" sz="2000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else </a:t>
            </a:r>
            <a:r>
              <a:rPr lang="en-US" altLang="en-US" sz="2000" dirty="0">
                <a:solidFill>
                  <a:srgbClr val="0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 "</a:t>
            </a:r>
            <a:r>
              <a:rPr lang="en-US" altLang="en-US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altLang="en-US" sz="2000" dirty="0">
              <a:latin typeface="Arial" panose="020B0604020202020204" pitchFamily="34" charset="0"/>
            </a:endParaRPr>
          </a:p>
        </p:txBody>
      </p:sp>
      <p:pic>
        <p:nvPicPr>
          <p:cNvPr id="7" name="Picture 6">
            <a:hlinkClick r:id="rId3" action="ppaction://hlinksldjump"/>
            <a:extLst>
              <a:ext uri="{FF2B5EF4-FFF2-40B4-BE49-F238E27FC236}">
                <a16:creationId xmlns:a16="http://schemas.microsoft.com/office/drawing/2014/main" id="{CE3BCFD6-DE7A-4BBA-957E-DF31AB676252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09304" y="6629400"/>
            <a:ext cx="234696" cy="234696"/>
          </a:xfrm>
          <a:prstGeom prst="rect">
            <a:avLst/>
          </a:prstGeom>
        </p:spPr>
      </p:pic>
      <p:sp>
        <p:nvSpPr>
          <p:cNvPr id="8" name="Slide Number Placeholder 2">
            <a:hlinkClick r:id="rId5" action="ppaction://hlinksldjump"/>
            <a:extLst>
              <a:ext uri="{FF2B5EF4-FFF2-40B4-BE49-F238E27FC236}">
                <a16:creationId xmlns:a16="http://schemas.microsoft.com/office/drawing/2014/main" id="{56231447-4576-4990-ABFA-1BD49DD1E26C}"/>
              </a:ext>
            </a:extLst>
          </p:cNvPr>
          <p:cNvSpPr txBox="1">
            <a:spLocks/>
          </p:cNvSpPr>
          <p:nvPr/>
        </p:nvSpPr>
        <p:spPr>
          <a:xfrm>
            <a:off x="0" y="6646272"/>
            <a:ext cx="2800350" cy="187517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5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0" dirty="0"/>
              <a:t>4.14</a:t>
            </a:r>
          </a:p>
        </p:txBody>
      </p:sp>
    </p:spTree>
    <p:extLst>
      <p:ext uri="{BB962C8B-B14F-4D97-AF65-F5344CB8AC3E}">
        <p14:creationId xmlns:p14="http://schemas.microsoft.com/office/powerpoint/2010/main" val="3926509329"/>
      </p:ext>
    </p:extLst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C95771-7C72-4F5F-A471-20D555EF18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Check Point</a:t>
            </a:r>
            <a:br>
              <a:rPr lang="en-US" dirty="0"/>
            </a:br>
            <a:r>
              <a:rPr lang="en-US" dirty="0">
                <a:solidFill>
                  <a:schemeClr val="accent3"/>
                </a:solidFill>
              </a:rPr>
              <a:t>#25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3BEE9E8-51FD-468E-BB0A-27D7FB167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9C4B0-9109-4B6A-816F-B8FB191BD566}" type="slidenum">
              <a:rPr lang="en-US" smtClean="0"/>
              <a:t>147</a:t>
            </a:fld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2921D1-8598-44FF-A23D-720E0D720E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91440" indent="0">
              <a:buNone/>
            </a:pPr>
            <a:r>
              <a:rPr lang="en-US" dirty="0"/>
              <a:t>Rewrite the following </a:t>
            </a:r>
            <a:r>
              <a:rPr lang="en-US" dirty="0">
                <a:solidFill>
                  <a:schemeClr val="accent2"/>
                </a:solidFill>
              </a:rPr>
              <a:t>conditional expressions </a:t>
            </a:r>
            <a:r>
              <a:rPr lang="en-US" dirty="0"/>
              <a:t>using </a:t>
            </a:r>
            <a:r>
              <a:rPr lang="en-US" dirty="0">
                <a:solidFill>
                  <a:schemeClr val="accent2"/>
                </a:solidFill>
              </a:rPr>
              <a:t>if/else statements</a:t>
            </a:r>
            <a:r>
              <a:rPr lang="en-US" dirty="0"/>
              <a:t>:</a:t>
            </a:r>
          </a:p>
          <a:p>
            <a:endParaRPr lang="en-US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dirty="0"/>
              <a:t>Solution: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098C25E-5C03-4E35-9BEA-C440D1B79E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303" y="2299020"/>
            <a:ext cx="8851392" cy="43435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score = </a:t>
            </a:r>
            <a:r>
              <a:rPr lang="en-US" altLang="en-US" sz="20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 </a:t>
            </a:r>
            <a:r>
              <a:rPr lang="en-US" altLang="en-US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 scale </a:t>
            </a:r>
            <a:r>
              <a:rPr lang="en-US" altLang="en-US" sz="2000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 </a:t>
            </a:r>
            <a:r>
              <a:rPr lang="en-US" altLang="en-US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 &gt; </a:t>
            </a:r>
            <a:r>
              <a:rPr lang="en-US" altLang="en-US" sz="20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 </a:t>
            </a:r>
            <a:r>
              <a:rPr lang="en-US" altLang="en-US" sz="2000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else </a:t>
            </a:r>
            <a:r>
              <a:rPr lang="en-US" altLang="en-US" sz="20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 </a:t>
            </a:r>
            <a:r>
              <a:rPr lang="en-US" altLang="en-US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 scale</a:t>
            </a:r>
            <a:endParaRPr lang="en-US" altLang="en-US" sz="2000" dirty="0">
              <a:latin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C932DEC-2236-415C-BE14-A3D30C8E8C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303" y="3323094"/>
            <a:ext cx="8851392" cy="136628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 </a:t>
            </a:r>
            <a:r>
              <a:rPr lang="en-US" altLang="en-US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 &gt; </a:t>
            </a:r>
            <a:r>
              <a:rPr lang="en-US" altLang="en-US" sz="20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</a:t>
            </a:r>
            <a:r>
              <a:rPr lang="en-US" altLang="en-US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score = </a:t>
            </a:r>
            <a:r>
              <a:rPr lang="en-US" altLang="en-US" sz="20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 </a:t>
            </a:r>
            <a:r>
              <a:rPr lang="en-US" altLang="en-US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 scale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  <a:r>
              <a:rPr lang="en-US" altLang="en-US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score = </a:t>
            </a:r>
            <a:r>
              <a:rPr lang="en-US" altLang="en-US" sz="20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 </a:t>
            </a:r>
            <a:r>
              <a:rPr lang="en-US" altLang="en-US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 scale</a:t>
            </a:r>
            <a:endParaRPr lang="en-US" altLang="en-US" sz="2000" dirty="0">
              <a:latin typeface="Arial" panose="020B0604020202020204" pitchFamily="34" charset="0"/>
            </a:endParaRPr>
          </a:p>
        </p:txBody>
      </p:sp>
      <p:pic>
        <p:nvPicPr>
          <p:cNvPr id="7" name="Picture 6">
            <a:hlinkClick r:id="rId3" action="ppaction://hlinksldjump"/>
            <a:extLst>
              <a:ext uri="{FF2B5EF4-FFF2-40B4-BE49-F238E27FC236}">
                <a16:creationId xmlns:a16="http://schemas.microsoft.com/office/drawing/2014/main" id="{1BFABFD7-8F18-4515-BF9B-1C4B43F6E23A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09304" y="6629400"/>
            <a:ext cx="234696" cy="234696"/>
          </a:xfrm>
          <a:prstGeom prst="rect">
            <a:avLst/>
          </a:prstGeom>
        </p:spPr>
      </p:pic>
      <p:sp>
        <p:nvSpPr>
          <p:cNvPr id="8" name="Slide Number Placeholder 2">
            <a:hlinkClick r:id="rId5" action="ppaction://hlinksldjump"/>
            <a:extLst>
              <a:ext uri="{FF2B5EF4-FFF2-40B4-BE49-F238E27FC236}">
                <a16:creationId xmlns:a16="http://schemas.microsoft.com/office/drawing/2014/main" id="{AF11E470-9398-4F83-95CC-6154EBA05B3F}"/>
              </a:ext>
            </a:extLst>
          </p:cNvPr>
          <p:cNvSpPr txBox="1">
            <a:spLocks/>
          </p:cNvSpPr>
          <p:nvPr/>
        </p:nvSpPr>
        <p:spPr>
          <a:xfrm>
            <a:off x="0" y="6646272"/>
            <a:ext cx="2800350" cy="187517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5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0" dirty="0"/>
              <a:t>4.14</a:t>
            </a:r>
          </a:p>
        </p:txBody>
      </p:sp>
    </p:spTree>
    <p:extLst>
      <p:ext uri="{BB962C8B-B14F-4D97-AF65-F5344CB8AC3E}">
        <p14:creationId xmlns:p14="http://schemas.microsoft.com/office/powerpoint/2010/main" val="2925596268"/>
      </p:ext>
    </p:extLst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C95771-7C72-4F5F-A471-20D555EF18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Check Point</a:t>
            </a:r>
            <a:br>
              <a:rPr lang="en-US" dirty="0"/>
            </a:br>
            <a:r>
              <a:rPr lang="en-US" dirty="0">
                <a:solidFill>
                  <a:schemeClr val="accent3"/>
                </a:solidFill>
              </a:rPr>
              <a:t>#26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3BEE9E8-51FD-468E-BB0A-27D7FB167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9C4B0-9109-4B6A-816F-B8FB191BD566}" type="slidenum">
              <a:rPr lang="en-US" smtClean="0"/>
              <a:t>148</a:t>
            </a:fld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2921D1-8598-44FF-A23D-720E0D720E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91440" indent="0">
              <a:buNone/>
            </a:pPr>
            <a:r>
              <a:rPr lang="en-US" dirty="0"/>
              <a:t>Rewrite the following </a:t>
            </a:r>
            <a:r>
              <a:rPr lang="en-US" dirty="0">
                <a:solidFill>
                  <a:schemeClr val="accent2"/>
                </a:solidFill>
              </a:rPr>
              <a:t>conditional expressions </a:t>
            </a:r>
            <a:r>
              <a:rPr lang="en-US" dirty="0"/>
              <a:t>using </a:t>
            </a:r>
            <a:r>
              <a:rPr lang="en-US" dirty="0">
                <a:solidFill>
                  <a:schemeClr val="accent2"/>
                </a:solidFill>
              </a:rPr>
              <a:t>if/else statements</a:t>
            </a:r>
            <a:r>
              <a:rPr lang="en-US" dirty="0"/>
              <a:t>:</a:t>
            </a:r>
          </a:p>
          <a:p>
            <a:endParaRPr lang="en-US" dirty="0"/>
          </a:p>
          <a:p>
            <a:pPr indent="-365760">
              <a:buFont typeface="Wingdings" panose="05000000000000000000" pitchFamily="2" charset="2"/>
              <a:buChar char="Ø"/>
            </a:pPr>
            <a:r>
              <a:rPr lang="en-US" dirty="0"/>
              <a:t>Solution: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098C25E-5C03-4E35-9BEA-C440D1B79E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303" y="2299020"/>
            <a:ext cx="8851392" cy="43435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84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tax = income * </a:t>
            </a:r>
            <a:r>
              <a:rPr lang="en-US" altLang="en-US" sz="184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0.2 </a:t>
            </a:r>
            <a:r>
              <a:rPr lang="en-US" altLang="en-US" sz="1840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 </a:t>
            </a:r>
            <a:r>
              <a:rPr lang="en-US" altLang="en-US" sz="184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income &gt; </a:t>
            </a:r>
            <a:r>
              <a:rPr lang="en-US" altLang="en-US" sz="184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10000 </a:t>
            </a:r>
            <a:r>
              <a:rPr lang="en-US" altLang="en-US" sz="1840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else </a:t>
            </a:r>
            <a:r>
              <a:rPr lang="en-US" altLang="en-US" sz="184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income * </a:t>
            </a:r>
            <a:r>
              <a:rPr lang="en-US" altLang="en-US" sz="184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0.17 </a:t>
            </a:r>
            <a:r>
              <a:rPr lang="en-US" altLang="en-US" sz="184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 </a:t>
            </a:r>
            <a:r>
              <a:rPr lang="en-US" altLang="en-US" sz="184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1000</a:t>
            </a:r>
            <a:endParaRPr lang="en-US" altLang="en-US" sz="1840" dirty="0">
              <a:latin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C932DEC-2236-415C-BE14-A3D30C8E8C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303" y="3323094"/>
            <a:ext cx="8851392" cy="136628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 </a:t>
            </a:r>
            <a:r>
              <a:rPr lang="en-US" altLang="en-US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income &gt; </a:t>
            </a:r>
            <a:r>
              <a:rPr lang="en-US" altLang="en-US" sz="20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10000</a:t>
            </a:r>
            <a:r>
              <a:rPr lang="en-US" altLang="en-US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tax = income * </a:t>
            </a:r>
            <a:r>
              <a:rPr lang="en-US" altLang="en-US" sz="20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0.2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  <a:r>
              <a:rPr lang="en-US" altLang="en-US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tax = income * </a:t>
            </a:r>
            <a:r>
              <a:rPr lang="en-US" altLang="en-US" sz="20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0.17 </a:t>
            </a:r>
            <a:r>
              <a:rPr lang="en-US" altLang="en-US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 </a:t>
            </a:r>
            <a:r>
              <a:rPr lang="en-US" altLang="en-US" sz="20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1000</a:t>
            </a:r>
            <a:endParaRPr lang="en-US" altLang="en-US" sz="2000" dirty="0">
              <a:latin typeface="Arial" panose="020B0604020202020204" pitchFamily="34" charset="0"/>
            </a:endParaRPr>
          </a:p>
        </p:txBody>
      </p:sp>
      <p:pic>
        <p:nvPicPr>
          <p:cNvPr id="7" name="Picture 6">
            <a:hlinkClick r:id="rId3" action="ppaction://hlinksldjump"/>
            <a:extLst>
              <a:ext uri="{FF2B5EF4-FFF2-40B4-BE49-F238E27FC236}">
                <a16:creationId xmlns:a16="http://schemas.microsoft.com/office/drawing/2014/main" id="{8B1223B1-31E6-4585-9474-DB88650DEEF4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09304" y="6629400"/>
            <a:ext cx="234696" cy="234696"/>
          </a:xfrm>
          <a:prstGeom prst="rect">
            <a:avLst/>
          </a:prstGeom>
        </p:spPr>
      </p:pic>
      <p:sp>
        <p:nvSpPr>
          <p:cNvPr id="8" name="Slide Number Placeholder 2">
            <a:hlinkClick r:id="rId5" action="ppaction://hlinksldjump"/>
            <a:extLst>
              <a:ext uri="{FF2B5EF4-FFF2-40B4-BE49-F238E27FC236}">
                <a16:creationId xmlns:a16="http://schemas.microsoft.com/office/drawing/2014/main" id="{B7F6D833-0AF9-4F41-BB8F-71119EE93BA1}"/>
              </a:ext>
            </a:extLst>
          </p:cNvPr>
          <p:cNvSpPr txBox="1">
            <a:spLocks/>
          </p:cNvSpPr>
          <p:nvPr/>
        </p:nvSpPr>
        <p:spPr>
          <a:xfrm>
            <a:off x="0" y="6646272"/>
            <a:ext cx="2800350" cy="187517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5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0" dirty="0"/>
              <a:t>4.14</a:t>
            </a:r>
          </a:p>
        </p:txBody>
      </p:sp>
    </p:spTree>
    <p:extLst>
      <p:ext uri="{BB962C8B-B14F-4D97-AF65-F5344CB8AC3E}">
        <p14:creationId xmlns:p14="http://schemas.microsoft.com/office/powerpoint/2010/main" val="1629540580"/>
      </p:ext>
    </p:extLst>
  </p:cSld>
  <p:clrMapOvr>
    <a:masterClrMapping/>
  </p:clrMapOvr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C95771-7C72-4F5F-A471-20D555EF18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Check Point</a:t>
            </a:r>
            <a:br>
              <a:rPr lang="en-US" dirty="0"/>
            </a:br>
            <a:r>
              <a:rPr lang="en-US" dirty="0">
                <a:solidFill>
                  <a:schemeClr val="accent3"/>
                </a:solidFill>
              </a:rPr>
              <a:t>#27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3BEE9E8-51FD-468E-BB0A-27D7FB167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9C4B0-9109-4B6A-816F-B8FB191BD566}" type="slidenum">
              <a:rPr lang="en-US" smtClean="0"/>
              <a:t>149</a:t>
            </a:fld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2921D1-8598-44FF-A23D-720E0D720E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91440" indent="0">
              <a:buNone/>
            </a:pPr>
            <a:r>
              <a:rPr lang="en-US" dirty="0"/>
              <a:t>Rewrite the following </a:t>
            </a:r>
            <a:r>
              <a:rPr lang="en-US" dirty="0">
                <a:solidFill>
                  <a:schemeClr val="accent2"/>
                </a:solidFill>
              </a:rPr>
              <a:t>conditional expressions </a:t>
            </a:r>
            <a:r>
              <a:rPr lang="en-US" dirty="0"/>
              <a:t>using </a:t>
            </a:r>
            <a:r>
              <a:rPr lang="en-US" dirty="0">
                <a:solidFill>
                  <a:schemeClr val="accent2"/>
                </a:solidFill>
              </a:rPr>
              <a:t>if/else statements</a:t>
            </a:r>
            <a:r>
              <a:rPr lang="en-US" dirty="0"/>
              <a:t>:</a:t>
            </a:r>
          </a:p>
          <a:p>
            <a:endParaRPr lang="en-US" dirty="0"/>
          </a:p>
          <a:p>
            <a:pPr indent="-365760">
              <a:buFont typeface="Wingdings" panose="05000000000000000000" pitchFamily="2" charset="2"/>
              <a:buChar char="Ø"/>
            </a:pPr>
            <a:r>
              <a:rPr lang="en-US" dirty="0"/>
              <a:t>Solution: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098C25E-5C03-4E35-9BEA-C440D1B79E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303" y="2299020"/>
            <a:ext cx="8851392" cy="43435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altLang="en-US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altLang="en-US" sz="20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altLang="en-US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sz="2000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 </a:t>
            </a:r>
            <a:r>
              <a:rPr lang="en-US" altLang="en-US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number % </a:t>
            </a:r>
            <a:r>
              <a:rPr lang="en-US" altLang="en-US" sz="20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 </a:t>
            </a:r>
            <a:r>
              <a:rPr lang="en-US" altLang="en-US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== </a:t>
            </a:r>
            <a:r>
              <a:rPr lang="en-US" altLang="en-US" sz="20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 </a:t>
            </a:r>
            <a:r>
              <a:rPr lang="en-US" altLang="en-US" sz="2000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else </a:t>
            </a:r>
            <a:r>
              <a:rPr lang="en-US" altLang="en-US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j)</a:t>
            </a:r>
            <a:endParaRPr lang="en-US" altLang="en-US" sz="2000" dirty="0">
              <a:latin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C932DEC-2236-415C-BE14-A3D30C8E8C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303" y="3323094"/>
            <a:ext cx="8851392" cy="136628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 </a:t>
            </a:r>
            <a:r>
              <a:rPr lang="en-US" altLang="en-US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number % </a:t>
            </a:r>
            <a:r>
              <a:rPr lang="en-US" altLang="en-US" sz="20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 </a:t>
            </a:r>
            <a:r>
              <a:rPr lang="en-US" altLang="en-US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== </a:t>
            </a:r>
            <a:r>
              <a:rPr lang="en-US" altLang="en-US" sz="20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altLang="en-US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altLang="en-US" sz="2000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altLang="en-US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altLang="en-US" sz="20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altLang="en-US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  <a:r>
              <a:rPr lang="en-US" altLang="en-US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altLang="en-US" sz="2000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altLang="en-US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(j)</a:t>
            </a:r>
            <a:endParaRPr lang="en-US" altLang="en-US" sz="2000" dirty="0">
              <a:latin typeface="Arial" panose="020B0604020202020204" pitchFamily="34" charset="0"/>
            </a:endParaRPr>
          </a:p>
        </p:txBody>
      </p:sp>
      <p:pic>
        <p:nvPicPr>
          <p:cNvPr id="7" name="Picture 6">
            <a:hlinkClick r:id="rId3" action="ppaction://hlinksldjump"/>
            <a:extLst>
              <a:ext uri="{FF2B5EF4-FFF2-40B4-BE49-F238E27FC236}">
                <a16:creationId xmlns:a16="http://schemas.microsoft.com/office/drawing/2014/main" id="{B9845EAC-CF57-4056-BD6C-8A1296B37E9E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09304" y="6629400"/>
            <a:ext cx="234696" cy="234696"/>
          </a:xfrm>
          <a:prstGeom prst="rect">
            <a:avLst/>
          </a:prstGeom>
        </p:spPr>
      </p:pic>
      <p:sp>
        <p:nvSpPr>
          <p:cNvPr id="8" name="Slide Number Placeholder 2">
            <a:hlinkClick r:id="rId5" action="ppaction://hlinksldjump"/>
            <a:extLst>
              <a:ext uri="{FF2B5EF4-FFF2-40B4-BE49-F238E27FC236}">
                <a16:creationId xmlns:a16="http://schemas.microsoft.com/office/drawing/2014/main" id="{B714EAC9-490C-4F1D-B1A2-93F0365BD413}"/>
              </a:ext>
            </a:extLst>
          </p:cNvPr>
          <p:cNvSpPr txBox="1">
            <a:spLocks/>
          </p:cNvSpPr>
          <p:nvPr/>
        </p:nvSpPr>
        <p:spPr>
          <a:xfrm>
            <a:off x="0" y="6646272"/>
            <a:ext cx="2800350" cy="187517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5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0" dirty="0"/>
              <a:t>4.14</a:t>
            </a:r>
          </a:p>
        </p:txBody>
      </p:sp>
    </p:spTree>
    <p:extLst>
      <p:ext uri="{BB962C8B-B14F-4D97-AF65-F5344CB8AC3E}">
        <p14:creationId xmlns:p14="http://schemas.microsoft.com/office/powerpoint/2010/main" val="20175890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4374CA-5F2E-447C-B61D-B1A9302D18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Caution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60FF3E-2DDF-4D46-AB02-D406D4680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9C4B0-9109-4B6A-816F-B8FB191BD566}" type="slidenum">
              <a:rPr lang="en-US" smtClean="0"/>
              <a:t>15</a:t>
            </a:fld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9F43C03-F6E7-4E9B-9514-F23D0A4784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equal to comparison operator is </a:t>
            </a:r>
            <a:r>
              <a:rPr lang="en-US" dirty="0">
                <a:solidFill>
                  <a:schemeClr val="accent2"/>
                </a:solidFill>
              </a:rPr>
              <a:t>two equal signs </a:t>
            </a:r>
            <a:r>
              <a:rPr lang="en-US" dirty="0"/>
              <a:t>(</a:t>
            </a:r>
            <a:r>
              <a:rPr lang="en-US" dirty="0">
                <a:solidFill>
                  <a:srgbClr val="0033CC"/>
                </a:solidFill>
              </a:rPr>
              <a:t>==</a:t>
            </a:r>
            <a:r>
              <a:rPr lang="en-US" dirty="0"/>
              <a:t>), </a:t>
            </a:r>
            <a:r>
              <a:rPr lang="en-US" dirty="0">
                <a:solidFill>
                  <a:srgbClr val="C00000"/>
                </a:solidFill>
              </a:rPr>
              <a:t>not a single equal sign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dirty="0"/>
              <a:t>(</a:t>
            </a:r>
            <a:r>
              <a:rPr lang="en-US" dirty="0">
                <a:solidFill>
                  <a:srgbClr val="0033CC"/>
                </a:solidFill>
              </a:rPr>
              <a:t>=</a:t>
            </a:r>
            <a:r>
              <a:rPr lang="en-US" dirty="0"/>
              <a:t>). The </a:t>
            </a:r>
            <a:r>
              <a:rPr lang="en-US" dirty="0">
                <a:solidFill>
                  <a:schemeClr val="accent2"/>
                </a:solidFill>
              </a:rPr>
              <a:t>latter symbol </a:t>
            </a:r>
            <a:r>
              <a:rPr lang="en-US" dirty="0"/>
              <a:t>is for </a:t>
            </a:r>
            <a:r>
              <a:rPr lang="en-US" dirty="0">
                <a:solidFill>
                  <a:schemeClr val="accent2"/>
                </a:solidFill>
              </a:rPr>
              <a:t>assignment</a:t>
            </a:r>
            <a:r>
              <a:rPr lang="en-US" dirty="0"/>
              <a:t>.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06C2546-66C1-40F9-8C02-7106FF56C36C}"/>
              </a:ext>
            </a:extLst>
          </p:cNvPr>
          <p:cNvGrpSpPr/>
          <p:nvPr/>
        </p:nvGrpSpPr>
        <p:grpSpPr>
          <a:xfrm>
            <a:off x="146303" y="2642300"/>
            <a:ext cx="8851392" cy="3170099"/>
            <a:chOff x="769637" y="3511228"/>
            <a:chExt cx="8851392" cy="3170099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4E89EF3E-35E5-4E29-98DF-D564AD5A6A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7040" y="3511228"/>
              <a:ext cx="8173989" cy="3170099"/>
            </a:xfrm>
            <a:prstGeom prst="rect">
              <a:avLst/>
            </a:prstGeom>
            <a:solidFill>
              <a:schemeClr val="bg1">
                <a:lumMod val="75000"/>
                <a:alpha val="15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000" dirty="0">
                  <a:solidFill>
                    <a:srgbClr val="C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&gt;&gt;&gt;</a:t>
              </a:r>
              <a:r>
                <a:rPr lang="en-US" alt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20 == 30</a:t>
              </a:r>
            </a:p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000" dirty="0">
                  <a:solidFill>
                    <a:srgbClr val="3333FF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False</a:t>
              </a:r>
            </a:p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000" dirty="0">
                  <a:solidFill>
                    <a:srgbClr val="C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&gt;&gt;&gt;</a:t>
              </a:r>
              <a:r>
                <a:rPr lang="en-US" alt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50 == 50</a:t>
              </a:r>
            </a:p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000" dirty="0">
                  <a:solidFill>
                    <a:srgbClr val="3333FF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True</a:t>
              </a:r>
            </a:p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000" dirty="0">
                  <a:solidFill>
                    <a:srgbClr val="C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&gt;&gt;&gt;</a:t>
              </a:r>
              <a:r>
                <a:rPr lang="en-US" alt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50.0 == 50</a:t>
              </a:r>
            </a:p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000" dirty="0">
                  <a:solidFill>
                    <a:srgbClr val="3333FF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True</a:t>
              </a:r>
            </a:p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000" dirty="0">
                  <a:solidFill>
                    <a:srgbClr val="C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&gt;&gt;&gt;</a:t>
              </a:r>
              <a:r>
                <a:rPr lang="en-US" alt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50 </a:t>
              </a:r>
              <a:r>
                <a:rPr lang="en-US" altLang="en-US" sz="20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=</a:t>
              </a:r>
              <a:r>
                <a:rPr lang="en-US" alt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30</a:t>
              </a:r>
            </a:p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000" dirty="0" err="1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SyntaxError</a:t>
              </a:r>
              <a:r>
                <a:rPr lang="en-US" altLang="en-US" sz="2000" dirty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: can't assign to literal</a:t>
              </a:r>
            </a:p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000" dirty="0">
                  <a:solidFill>
                    <a:srgbClr val="C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&gt;&gt;&gt;</a:t>
              </a:r>
              <a:r>
                <a:rPr lang="en-US" alt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60.0001 == 60</a:t>
              </a:r>
            </a:p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000" dirty="0">
                  <a:solidFill>
                    <a:srgbClr val="3333FF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False</a:t>
              </a: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0ED7CBCE-A89C-45C7-A35F-2626447178B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69637" y="4818959"/>
              <a:ext cx="551364" cy="551364"/>
            </a:xfrm>
            <a:prstGeom prst="rect">
              <a:avLst/>
            </a:prstGeom>
          </p:spPr>
        </p:pic>
      </p:grpSp>
      <p:pic>
        <p:nvPicPr>
          <p:cNvPr id="9" name="Picture 8">
            <a:hlinkClick r:id="rId4" action="ppaction://hlinksldjump"/>
            <a:extLst>
              <a:ext uri="{FF2B5EF4-FFF2-40B4-BE49-F238E27FC236}">
                <a16:creationId xmlns:a16="http://schemas.microsoft.com/office/drawing/2014/main" id="{28A3CA58-3BFF-4154-8C38-280E9DA9013C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09304" y="6629400"/>
            <a:ext cx="234696" cy="234696"/>
          </a:xfrm>
          <a:prstGeom prst="rect">
            <a:avLst/>
          </a:prstGeom>
        </p:spPr>
      </p:pic>
      <p:sp>
        <p:nvSpPr>
          <p:cNvPr id="11" name="Slide Number Placeholder 2">
            <a:hlinkClick r:id="rId6" action="ppaction://hlinksldjump"/>
            <a:extLst>
              <a:ext uri="{FF2B5EF4-FFF2-40B4-BE49-F238E27FC236}">
                <a16:creationId xmlns:a16="http://schemas.microsoft.com/office/drawing/2014/main" id="{9FC1BECC-446D-422D-B15F-7124124632E8}"/>
              </a:ext>
            </a:extLst>
          </p:cNvPr>
          <p:cNvSpPr txBox="1">
            <a:spLocks/>
          </p:cNvSpPr>
          <p:nvPr/>
        </p:nvSpPr>
        <p:spPr>
          <a:xfrm>
            <a:off x="0" y="6646272"/>
            <a:ext cx="2800350" cy="187517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5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0" dirty="0"/>
              <a:t>4.2</a:t>
            </a:r>
          </a:p>
        </p:txBody>
      </p:sp>
    </p:spTree>
    <p:extLst>
      <p:ext uri="{BB962C8B-B14F-4D97-AF65-F5344CB8AC3E}">
        <p14:creationId xmlns:p14="http://schemas.microsoft.com/office/powerpoint/2010/main" val="2996065031"/>
      </p:ext>
    </p:extLst>
  </p:cSld>
  <p:clrMapOvr>
    <a:masterClrMapping/>
  </p:clrMapOvr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E038490-745A-4258-9D0D-A186D45D1C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4.15.</a:t>
            </a:r>
            <a:r>
              <a:rPr lang="en-US" dirty="0"/>
              <a:t> Operator Precedence and Associativity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B45CE05-1A70-447B-B5A2-EE746A1707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9C4B0-9109-4B6A-816F-B8FB191BD566}" type="slidenum">
              <a:rPr lang="en-US" smtClean="0"/>
              <a:t>150</a:t>
            </a:fld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3EBE592-FDB7-4274-B41F-1F4C18FF7D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 action="ppaction://hlinksldjump"/>
              </a:rPr>
              <a:t>Operator Precedence </a:t>
            </a:r>
            <a:endParaRPr lang="en-US" dirty="0">
              <a:hlinkClick r:id="rId3" action="ppaction://hlinksldjump"/>
            </a:endParaRPr>
          </a:p>
          <a:p>
            <a:r>
              <a:rPr lang="en-US" dirty="0">
                <a:hlinkClick r:id="rId4" action="ppaction://hlinksldjump"/>
              </a:rPr>
              <a:t>Associativity</a:t>
            </a:r>
            <a:endParaRPr lang="en-US" dirty="0">
              <a:hlinkClick r:id="rId3" action="ppaction://hlinksldjump"/>
            </a:endParaRPr>
          </a:p>
          <a:p>
            <a:r>
              <a:rPr lang="en-US" dirty="0">
                <a:hlinkClick r:id="rId3" action="ppaction://hlinksldjump"/>
              </a:rPr>
              <a:t>Check Point #28 - #29</a:t>
            </a:r>
            <a:endParaRPr lang="en-US" dirty="0"/>
          </a:p>
        </p:txBody>
      </p:sp>
      <p:pic>
        <p:nvPicPr>
          <p:cNvPr id="7" name="Picture 6">
            <a:hlinkClick r:id="rId5" action="ppaction://hlinksldjump"/>
            <a:extLst>
              <a:ext uri="{FF2B5EF4-FFF2-40B4-BE49-F238E27FC236}">
                <a16:creationId xmlns:a16="http://schemas.microsoft.com/office/drawing/2014/main" id="{A70A50D8-4899-4622-9094-3245894E0292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88096" y="81280"/>
            <a:ext cx="609600" cy="609600"/>
          </a:xfrm>
          <a:prstGeom prst="rect">
            <a:avLst/>
          </a:prstGeom>
        </p:spPr>
      </p:pic>
      <p:pic>
        <p:nvPicPr>
          <p:cNvPr id="2" name="Picture 1" descr="A close up of a sign&#10;&#10;Description automatically generated">
            <a:hlinkClick r:id="rId7"/>
            <a:extLst>
              <a:ext uri="{FF2B5EF4-FFF2-40B4-BE49-F238E27FC236}">
                <a16:creationId xmlns:a16="http://schemas.microsoft.com/office/drawing/2014/main" id="{8270562F-3E95-4031-B259-DE1F5C02785A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04" y="115350"/>
            <a:ext cx="536381" cy="536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551281"/>
      </p:ext>
    </p:extLst>
  </p:cSld>
  <p:clrMapOvr>
    <a:masterClrMapping/>
  </p:clrMapOvr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CB3A6F-9C11-45F4-AC22-9582599856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Operator Precedence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497463B-E9DC-4E53-A1CE-569A0055A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9C4B0-9109-4B6A-816F-B8FB191BD566}" type="slidenum">
              <a:rPr lang="en-US" smtClean="0"/>
              <a:t>151</a:t>
            </a:fld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1697BF-A519-4501-B2A8-5F751DB859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CC6600"/>
                </a:solidFill>
              </a:rPr>
              <a:t>Chapter 2 </a:t>
            </a:r>
            <a:r>
              <a:rPr lang="en-US" dirty="0"/>
              <a:t>introduced </a:t>
            </a:r>
            <a:r>
              <a:rPr lang="en-US" dirty="0">
                <a:solidFill>
                  <a:schemeClr val="accent2"/>
                </a:solidFill>
              </a:rPr>
              <a:t>operator precedence </a:t>
            </a:r>
            <a:r>
              <a:rPr lang="en-US" dirty="0"/>
              <a:t>involving </a:t>
            </a:r>
            <a:r>
              <a:rPr lang="en-US" dirty="0">
                <a:solidFill>
                  <a:schemeClr val="accent2"/>
                </a:solidFill>
              </a:rPr>
              <a:t>arithmetic operators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Example:</a:t>
            </a:r>
          </a:p>
          <a:p>
            <a:pPr lvl="2"/>
            <a:r>
              <a:rPr lang="en-US" dirty="0">
                <a:solidFill>
                  <a:srgbClr val="C00000"/>
                </a:solidFill>
              </a:rPr>
              <a:t>*</a:t>
            </a:r>
            <a:r>
              <a:rPr lang="en-US" dirty="0"/>
              <a:t> and </a:t>
            </a:r>
            <a:r>
              <a:rPr lang="en-US" dirty="0">
                <a:solidFill>
                  <a:srgbClr val="C00000"/>
                </a:solidFill>
              </a:rPr>
              <a:t>/</a:t>
            </a:r>
            <a:r>
              <a:rPr lang="en-US" dirty="0"/>
              <a:t> has </a:t>
            </a:r>
            <a:r>
              <a:rPr lang="en-US" dirty="0">
                <a:solidFill>
                  <a:schemeClr val="accent2"/>
                </a:solidFill>
              </a:rPr>
              <a:t>higher precedence </a:t>
            </a:r>
            <a:r>
              <a:rPr lang="en-US" dirty="0"/>
              <a:t>than </a:t>
            </a:r>
            <a:r>
              <a:rPr lang="en-US" dirty="0">
                <a:solidFill>
                  <a:srgbClr val="C00000"/>
                </a:solidFill>
              </a:rPr>
              <a:t>+</a:t>
            </a:r>
            <a:r>
              <a:rPr lang="en-US" dirty="0"/>
              <a:t> and </a:t>
            </a:r>
            <a:r>
              <a:rPr lang="en-US" dirty="0">
                <a:solidFill>
                  <a:srgbClr val="C00000"/>
                </a:solidFill>
              </a:rPr>
              <a:t>–</a:t>
            </a:r>
          </a:p>
          <a:p>
            <a:r>
              <a:rPr lang="en-US" dirty="0"/>
              <a:t>But what about </a:t>
            </a:r>
            <a:r>
              <a:rPr lang="en-US" dirty="0">
                <a:solidFill>
                  <a:schemeClr val="accent2"/>
                </a:solidFill>
              </a:rPr>
              <a:t>expressions</a:t>
            </a:r>
            <a:r>
              <a:rPr lang="en-US" dirty="0"/>
              <a:t> with </a:t>
            </a:r>
            <a:r>
              <a:rPr lang="en-US" dirty="0">
                <a:solidFill>
                  <a:schemeClr val="accent2"/>
                </a:solidFill>
              </a:rPr>
              <a:t>other operators</a:t>
            </a:r>
          </a:p>
          <a:p>
            <a:pPr lvl="1"/>
            <a:r>
              <a:rPr lang="en-US" dirty="0"/>
              <a:t>Example:</a:t>
            </a:r>
          </a:p>
          <a:p>
            <a:pPr lvl="2"/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3 </a:t>
            </a:r>
            <a:r>
              <a:rPr lang="en-US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4 </a:t>
            </a:r>
            <a:r>
              <a:rPr lang="en-US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4 </a:t>
            </a:r>
            <a:r>
              <a:rPr lang="en-US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5 </a:t>
            </a:r>
            <a:r>
              <a:rPr lang="en-US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4 </a:t>
            </a:r>
            <a:r>
              <a:rPr lang="en-US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3</a:t>
            </a:r>
            <a:r>
              <a:rPr lang="en-US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–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1</a:t>
            </a:r>
          </a:p>
          <a:p>
            <a:pPr lvl="1"/>
            <a:r>
              <a:rPr lang="en-US" dirty="0"/>
              <a:t>What is the value? What is the </a:t>
            </a:r>
            <a:r>
              <a:rPr lang="en-US" dirty="0">
                <a:solidFill>
                  <a:schemeClr val="accent2"/>
                </a:solidFill>
              </a:rPr>
              <a:t>execution order </a:t>
            </a:r>
            <a:r>
              <a:rPr lang="en-US" dirty="0"/>
              <a:t>of the above example?</a:t>
            </a:r>
          </a:p>
          <a:p>
            <a:pPr lvl="1"/>
            <a:r>
              <a:rPr lang="en-US" dirty="0"/>
              <a:t>We need to know the </a:t>
            </a:r>
            <a:r>
              <a:rPr lang="en-US" dirty="0">
                <a:solidFill>
                  <a:schemeClr val="accent2"/>
                </a:solidFill>
              </a:rPr>
              <a:t>precedence rules </a:t>
            </a:r>
            <a:r>
              <a:rPr lang="en-US" dirty="0"/>
              <a:t>for this!</a:t>
            </a:r>
          </a:p>
        </p:txBody>
      </p:sp>
      <p:pic>
        <p:nvPicPr>
          <p:cNvPr id="5" name="Picture 4">
            <a:hlinkClick r:id="rId2" action="ppaction://hlinksldjump"/>
            <a:extLst>
              <a:ext uri="{FF2B5EF4-FFF2-40B4-BE49-F238E27FC236}">
                <a16:creationId xmlns:a16="http://schemas.microsoft.com/office/drawing/2014/main" id="{A413CAEC-AA38-4CCE-A561-CD9DD623F977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09304" y="6629400"/>
            <a:ext cx="234696" cy="234696"/>
          </a:xfrm>
          <a:prstGeom prst="rect">
            <a:avLst/>
          </a:prstGeom>
        </p:spPr>
      </p:pic>
      <p:sp>
        <p:nvSpPr>
          <p:cNvPr id="6" name="Slide Number Placeholder 2">
            <a:hlinkClick r:id="rId4" action="ppaction://hlinksldjump"/>
            <a:extLst>
              <a:ext uri="{FF2B5EF4-FFF2-40B4-BE49-F238E27FC236}">
                <a16:creationId xmlns:a16="http://schemas.microsoft.com/office/drawing/2014/main" id="{C8393374-D085-4B81-B0C3-633995AB7688}"/>
              </a:ext>
            </a:extLst>
          </p:cNvPr>
          <p:cNvSpPr txBox="1">
            <a:spLocks/>
          </p:cNvSpPr>
          <p:nvPr/>
        </p:nvSpPr>
        <p:spPr>
          <a:xfrm>
            <a:off x="0" y="6646272"/>
            <a:ext cx="2800350" cy="187517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5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0" dirty="0"/>
              <a:t>4.15</a:t>
            </a:r>
          </a:p>
        </p:txBody>
      </p:sp>
    </p:spTree>
    <p:extLst>
      <p:ext uri="{BB962C8B-B14F-4D97-AF65-F5344CB8AC3E}">
        <p14:creationId xmlns:p14="http://schemas.microsoft.com/office/powerpoint/2010/main" val="907406670"/>
      </p:ext>
    </p:extLst>
  </p:cSld>
  <p:clrMapOvr>
    <a:masterClrMapping/>
  </p:clrMapOvr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CB3A6F-9C11-45F4-AC22-9582599856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Operator Precedence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497463B-E9DC-4E53-A1CE-569A0055A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9C4B0-9109-4B6A-816F-B8FB191BD566}" type="slidenum">
              <a:rPr lang="en-US" smtClean="0"/>
              <a:t>152</a:t>
            </a:fld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1697BF-A519-4501-B2A8-5F751DB859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Operator precedence </a:t>
            </a:r>
            <a:r>
              <a:rPr lang="en-US" dirty="0"/>
              <a:t>and </a:t>
            </a:r>
            <a:r>
              <a:rPr lang="en-US" dirty="0">
                <a:solidFill>
                  <a:schemeClr val="accent2"/>
                </a:solidFill>
              </a:rPr>
              <a:t>operator associativity </a:t>
            </a:r>
            <a:r>
              <a:rPr lang="en-US" dirty="0"/>
              <a:t>determine the </a:t>
            </a:r>
            <a:r>
              <a:rPr lang="en-US" dirty="0">
                <a:solidFill>
                  <a:schemeClr val="accent2"/>
                </a:solidFill>
              </a:rPr>
              <a:t>order</a:t>
            </a:r>
            <a:r>
              <a:rPr lang="en-US" dirty="0"/>
              <a:t> in which Python </a:t>
            </a:r>
            <a:r>
              <a:rPr lang="en-US" dirty="0">
                <a:solidFill>
                  <a:schemeClr val="accent2"/>
                </a:solidFill>
              </a:rPr>
              <a:t>evaluates operators</a:t>
            </a:r>
            <a:r>
              <a:rPr lang="en-US" dirty="0"/>
              <a:t>. </a:t>
            </a:r>
          </a:p>
          <a:p>
            <a:r>
              <a:rPr lang="en-US" dirty="0"/>
              <a:t>The expression in the </a:t>
            </a:r>
            <a:r>
              <a:rPr lang="en-US" dirty="0">
                <a:solidFill>
                  <a:schemeClr val="accent2"/>
                </a:solidFill>
              </a:rPr>
              <a:t>parentheses</a:t>
            </a:r>
            <a:r>
              <a:rPr lang="en-US" dirty="0"/>
              <a:t> is </a:t>
            </a:r>
            <a:r>
              <a:rPr lang="en-US" dirty="0">
                <a:solidFill>
                  <a:schemeClr val="accent2"/>
                </a:solidFill>
              </a:rPr>
              <a:t>evaluated first</a:t>
            </a:r>
            <a:r>
              <a:rPr lang="en-US" dirty="0"/>
              <a:t>. </a:t>
            </a:r>
          </a:p>
          <a:p>
            <a:pPr lvl="1"/>
            <a:r>
              <a:rPr lang="en-US" dirty="0"/>
              <a:t>Parentheses can be </a:t>
            </a:r>
            <a:r>
              <a:rPr lang="en-US" dirty="0">
                <a:solidFill>
                  <a:schemeClr val="accent2"/>
                </a:solidFill>
              </a:rPr>
              <a:t>nested</a:t>
            </a:r>
            <a:r>
              <a:rPr lang="en-US" dirty="0"/>
              <a:t>, in which case the expression in the </a:t>
            </a:r>
            <a:r>
              <a:rPr lang="en-US" dirty="0">
                <a:solidFill>
                  <a:schemeClr val="accent2"/>
                </a:solidFill>
              </a:rPr>
              <a:t>inner parentheses </a:t>
            </a:r>
            <a:r>
              <a:rPr lang="en-US" dirty="0"/>
              <a:t>is </a:t>
            </a:r>
            <a:r>
              <a:rPr lang="en-US" dirty="0">
                <a:solidFill>
                  <a:schemeClr val="accent2"/>
                </a:solidFill>
              </a:rPr>
              <a:t>executed first</a:t>
            </a:r>
            <a:r>
              <a:rPr lang="en-US" dirty="0"/>
              <a:t>. </a:t>
            </a:r>
          </a:p>
          <a:p>
            <a:r>
              <a:rPr lang="en-US" dirty="0"/>
              <a:t>When evaluating an expression </a:t>
            </a:r>
            <a:r>
              <a:rPr lang="en-US" dirty="0">
                <a:solidFill>
                  <a:schemeClr val="accent2"/>
                </a:solidFill>
              </a:rPr>
              <a:t>without parentheses</a:t>
            </a:r>
            <a:r>
              <a:rPr lang="en-US" dirty="0"/>
              <a:t>, the operators are applied according to the </a:t>
            </a:r>
            <a:r>
              <a:rPr lang="en-US" dirty="0">
                <a:solidFill>
                  <a:schemeClr val="accent2"/>
                </a:solidFill>
              </a:rPr>
              <a:t>precedence rule</a:t>
            </a:r>
            <a:r>
              <a:rPr lang="en-US" dirty="0"/>
              <a:t> and the </a:t>
            </a:r>
            <a:r>
              <a:rPr lang="en-US" dirty="0">
                <a:solidFill>
                  <a:schemeClr val="accent2"/>
                </a:solidFill>
              </a:rPr>
              <a:t>associativity rule</a:t>
            </a:r>
            <a:r>
              <a:rPr lang="en-US" dirty="0"/>
              <a:t>.</a:t>
            </a:r>
          </a:p>
          <a:p>
            <a:r>
              <a:rPr lang="en-US" dirty="0"/>
              <a:t>The </a:t>
            </a:r>
            <a:r>
              <a:rPr lang="en-US" dirty="0">
                <a:solidFill>
                  <a:schemeClr val="accent2"/>
                </a:solidFill>
              </a:rPr>
              <a:t>precedence rule </a:t>
            </a:r>
            <a:r>
              <a:rPr lang="en-US" dirty="0"/>
              <a:t>defines </a:t>
            </a:r>
            <a:r>
              <a:rPr lang="en-US" dirty="0">
                <a:solidFill>
                  <a:schemeClr val="accent2"/>
                </a:solidFill>
              </a:rPr>
              <a:t>precedence for operators</a:t>
            </a:r>
            <a:r>
              <a:rPr lang="en-US" dirty="0"/>
              <a:t>. </a:t>
            </a:r>
          </a:p>
          <a:p>
            <a:pPr lvl="1"/>
            <a:r>
              <a:rPr lang="en-US" dirty="0"/>
              <a:t>In the next slide, </a:t>
            </a:r>
            <a:r>
              <a:rPr lang="en-US" dirty="0">
                <a:solidFill>
                  <a:schemeClr val="accent2"/>
                </a:solidFill>
              </a:rPr>
              <a:t>Table 4.7 </a:t>
            </a:r>
            <a:r>
              <a:rPr lang="en-US" dirty="0"/>
              <a:t>contains the </a:t>
            </a:r>
            <a:r>
              <a:rPr lang="en-US" dirty="0">
                <a:solidFill>
                  <a:schemeClr val="accent2"/>
                </a:solidFill>
              </a:rPr>
              <a:t>operators</a:t>
            </a:r>
            <a:r>
              <a:rPr lang="en-US" dirty="0"/>
              <a:t> you have learned so far, with the operators listed in </a:t>
            </a:r>
            <a:r>
              <a:rPr lang="en-US" dirty="0">
                <a:solidFill>
                  <a:schemeClr val="accent2"/>
                </a:solidFill>
              </a:rPr>
              <a:t>decreasing order </a:t>
            </a:r>
            <a:r>
              <a:rPr lang="en-US" dirty="0"/>
              <a:t>of precedence </a:t>
            </a:r>
            <a:r>
              <a:rPr lang="en-US" dirty="0">
                <a:solidFill>
                  <a:schemeClr val="accent2"/>
                </a:solidFill>
              </a:rPr>
              <a:t>from top to bottom</a:t>
            </a:r>
            <a:r>
              <a:rPr lang="en-US" dirty="0"/>
              <a:t>.</a:t>
            </a:r>
          </a:p>
        </p:txBody>
      </p:sp>
      <p:pic>
        <p:nvPicPr>
          <p:cNvPr id="5" name="Picture 4">
            <a:hlinkClick r:id="rId2" action="ppaction://hlinksldjump"/>
            <a:extLst>
              <a:ext uri="{FF2B5EF4-FFF2-40B4-BE49-F238E27FC236}">
                <a16:creationId xmlns:a16="http://schemas.microsoft.com/office/drawing/2014/main" id="{DCD121E1-E5A6-4A18-8EC0-521ABDFA6BA0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09304" y="6629400"/>
            <a:ext cx="234696" cy="234696"/>
          </a:xfrm>
          <a:prstGeom prst="rect">
            <a:avLst/>
          </a:prstGeom>
        </p:spPr>
      </p:pic>
      <p:sp>
        <p:nvSpPr>
          <p:cNvPr id="6" name="Slide Number Placeholder 2">
            <a:hlinkClick r:id="rId4" action="ppaction://hlinksldjump"/>
            <a:extLst>
              <a:ext uri="{FF2B5EF4-FFF2-40B4-BE49-F238E27FC236}">
                <a16:creationId xmlns:a16="http://schemas.microsoft.com/office/drawing/2014/main" id="{2D4471F7-8D16-4DC7-AF05-14DFAFE75A57}"/>
              </a:ext>
            </a:extLst>
          </p:cNvPr>
          <p:cNvSpPr txBox="1">
            <a:spLocks/>
          </p:cNvSpPr>
          <p:nvPr/>
        </p:nvSpPr>
        <p:spPr>
          <a:xfrm>
            <a:off x="0" y="6646272"/>
            <a:ext cx="2800350" cy="187517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5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0" dirty="0"/>
              <a:t>4.15</a:t>
            </a:r>
          </a:p>
        </p:txBody>
      </p:sp>
    </p:spTree>
    <p:extLst>
      <p:ext uri="{BB962C8B-B14F-4D97-AF65-F5344CB8AC3E}">
        <p14:creationId xmlns:p14="http://schemas.microsoft.com/office/powerpoint/2010/main" val="4207587757"/>
      </p:ext>
    </p:extLst>
  </p:cSld>
  <p:clrMapOvr>
    <a:masterClrMapping/>
  </p:clrMapOvr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DF5676-9104-4B62-BE84-BB163FCC0F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Operator Precedence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ECA5206-4261-4CBE-8ACE-FB77C61042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9C4B0-9109-4B6A-816F-B8FB191BD566}" type="slidenum">
              <a:rPr lang="en-US" smtClean="0"/>
              <a:t>153</a:t>
            </a:fld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868077A-EB10-4301-935B-8680D15A30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6304" y="1412011"/>
            <a:ext cx="8851900" cy="4968485"/>
          </a:xfrm>
          <a:prstGeom prst="rect">
            <a:avLst/>
          </a:prstGeom>
        </p:spPr>
      </p:pic>
      <p:pic>
        <p:nvPicPr>
          <p:cNvPr id="6" name="Picture 5">
            <a:hlinkClick r:id="rId3" action="ppaction://hlinksldjump"/>
            <a:extLst>
              <a:ext uri="{FF2B5EF4-FFF2-40B4-BE49-F238E27FC236}">
                <a16:creationId xmlns:a16="http://schemas.microsoft.com/office/drawing/2014/main" id="{E934A832-5ABA-4D45-AB68-D6A9CF4988D5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09304" y="6629400"/>
            <a:ext cx="234696" cy="234696"/>
          </a:xfrm>
          <a:prstGeom prst="rect">
            <a:avLst/>
          </a:prstGeom>
        </p:spPr>
      </p:pic>
      <p:sp>
        <p:nvSpPr>
          <p:cNvPr id="7" name="Slide Number Placeholder 2">
            <a:hlinkClick r:id="rId5" action="ppaction://hlinksldjump"/>
            <a:extLst>
              <a:ext uri="{FF2B5EF4-FFF2-40B4-BE49-F238E27FC236}">
                <a16:creationId xmlns:a16="http://schemas.microsoft.com/office/drawing/2014/main" id="{3DBA2378-CD1E-4D8E-9FF4-71A2BE8D1187}"/>
              </a:ext>
            </a:extLst>
          </p:cNvPr>
          <p:cNvSpPr txBox="1">
            <a:spLocks/>
          </p:cNvSpPr>
          <p:nvPr/>
        </p:nvSpPr>
        <p:spPr>
          <a:xfrm>
            <a:off x="0" y="6646272"/>
            <a:ext cx="2800350" cy="187517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5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0" dirty="0"/>
              <a:t>4.15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97E1A70-5093-4BEC-B4D3-BB896A3F68F5}"/>
              </a:ext>
            </a:extLst>
          </p:cNvPr>
          <p:cNvSpPr txBox="1">
            <a:spLocks/>
          </p:cNvSpPr>
          <p:nvPr/>
        </p:nvSpPr>
        <p:spPr>
          <a:xfrm>
            <a:off x="3985845" y="1408171"/>
            <a:ext cx="2461847" cy="3676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400" b="0" kern="1200" spc="-5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008000"/>
                </a:solidFill>
                <a:latin typeface="+mn-lt"/>
              </a:rPr>
              <a:t>(Corrected)</a:t>
            </a:r>
            <a:endParaRPr lang="en-US" b="1" dirty="0">
              <a:solidFill>
                <a:srgbClr val="008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15165007"/>
      </p:ext>
    </p:extLst>
  </p:cSld>
  <p:clrMapOvr>
    <a:masterClrMapping/>
  </p:clrMapOvr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B82431-CD28-487A-B9CB-4F38627581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Associativity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CA6ADB7-695E-4B30-B8B7-750AC9FBE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9C4B0-9109-4B6A-816F-B8FB191BD566}" type="slidenum">
              <a:rPr lang="en-US" smtClean="0"/>
              <a:t>154</a:t>
            </a:fld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A99CC8-B03B-45A0-AD48-210BEE8534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operators with </a:t>
            </a:r>
            <a:r>
              <a:rPr lang="en-US" dirty="0">
                <a:solidFill>
                  <a:schemeClr val="accent2"/>
                </a:solidFill>
              </a:rPr>
              <a:t>the same precedence </a:t>
            </a:r>
            <a:r>
              <a:rPr lang="en-US" dirty="0"/>
              <a:t>are </a:t>
            </a:r>
            <a:r>
              <a:rPr lang="en-US" dirty="0">
                <a:solidFill>
                  <a:schemeClr val="accent2"/>
                </a:solidFill>
              </a:rPr>
              <a:t>next to each other</a:t>
            </a:r>
            <a:r>
              <a:rPr lang="en-US" dirty="0"/>
              <a:t>, </a:t>
            </a:r>
            <a:r>
              <a:rPr lang="en-US" dirty="0">
                <a:solidFill>
                  <a:schemeClr val="accent2"/>
                </a:solidFill>
              </a:rPr>
              <a:t>their associativity </a:t>
            </a:r>
            <a:r>
              <a:rPr lang="en-US" dirty="0"/>
              <a:t>determines </a:t>
            </a:r>
            <a:r>
              <a:rPr lang="en-US" dirty="0">
                <a:solidFill>
                  <a:schemeClr val="accent2"/>
                </a:solidFill>
              </a:rPr>
              <a:t>the order of evaluation</a:t>
            </a:r>
            <a:r>
              <a:rPr lang="en-US" dirty="0"/>
              <a:t>. </a:t>
            </a:r>
          </a:p>
          <a:p>
            <a:r>
              <a:rPr lang="en-US" dirty="0">
                <a:solidFill>
                  <a:schemeClr val="accent2"/>
                </a:solidFill>
              </a:rPr>
              <a:t>All binary operators </a:t>
            </a:r>
            <a:r>
              <a:rPr lang="en-US" dirty="0"/>
              <a:t>except assignment operators are </a:t>
            </a:r>
            <a:r>
              <a:rPr lang="en-US" dirty="0">
                <a:solidFill>
                  <a:schemeClr val="accent2"/>
                </a:solidFill>
              </a:rPr>
              <a:t>left-associative</a:t>
            </a:r>
            <a:r>
              <a:rPr lang="en-US" dirty="0"/>
              <a:t>. </a:t>
            </a:r>
          </a:p>
          <a:p>
            <a:r>
              <a:rPr lang="en-US" dirty="0"/>
              <a:t>Example: </a:t>
            </a:r>
          </a:p>
          <a:p>
            <a:pPr marL="274320" lvl="1" indent="0" algn="ctr">
              <a:buNone/>
            </a:pPr>
            <a:r>
              <a:rPr lang="en-US" b="1" dirty="0">
                <a:highlight>
                  <a:srgbClr val="FFFFCC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a – b + c – d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/>
              <a:t>is equivalent to  </a:t>
            </a:r>
            <a:r>
              <a:rPr lang="en-US" b="1" dirty="0">
                <a:highlight>
                  <a:srgbClr val="FFFFCC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((a – b) + c) – d </a:t>
            </a:r>
          </a:p>
          <a:p>
            <a:r>
              <a:rPr lang="en-US" dirty="0">
                <a:solidFill>
                  <a:schemeClr val="accent2"/>
                </a:solidFill>
              </a:rPr>
              <a:t>Assignment operators </a:t>
            </a:r>
            <a:r>
              <a:rPr lang="en-US" dirty="0"/>
              <a:t>are </a:t>
            </a:r>
            <a:r>
              <a:rPr lang="en-US" dirty="0">
                <a:solidFill>
                  <a:schemeClr val="accent2"/>
                </a:solidFill>
              </a:rPr>
              <a:t>right-associative</a:t>
            </a:r>
            <a:r>
              <a:rPr lang="en-US" dirty="0"/>
              <a:t>. </a:t>
            </a:r>
          </a:p>
          <a:p>
            <a:r>
              <a:rPr lang="en-US" dirty="0"/>
              <a:t>Example:</a:t>
            </a:r>
          </a:p>
          <a:p>
            <a:pPr marL="274320" lvl="1" indent="0" algn="ctr">
              <a:buNone/>
            </a:pPr>
            <a:r>
              <a:rPr lang="en-US" b="1" dirty="0">
                <a:highlight>
                  <a:srgbClr val="FFFFCC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a = b += c = 5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/>
              <a:t>is equivalent to  </a:t>
            </a:r>
            <a:r>
              <a:rPr lang="en-US" b="1" dirty="0">
                <a:highlight>
                  <a:srgbClr val="FFFFCC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a = (b += (c = 5))</a:t>
            </a:r>
          </a:p>
          <a:p>
            <a:pPr lvl="1"/>
            <a:endParaRPr lang="en-US" b="1" dirty="0">
              <a:highlight>
                <a:srgbClr val="FFFFCC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5" name="Picture 4">
            <a:hlinkClick r:id="rId2" action="ppaction://hlinksldjump"/>
            <a:extLst>
              <a:ext uri="{FF2B5EF4-FFF2-40B4-BE49-F238E27FC236}">
                <a16:creationId xmlns:a16="http://schemas.microsoft.com/office/drawing/2014/main" id="{F8D3AD5F-907E-4602-AAAD-AC589848193C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09304" y="6629400"/>
            <a:ext cx="234696" cy="234696"/>
          </a:xfrm>
          <a:prstGeom prst="rect">
            <a:avLst/>
          </a:prstGeom>
        </p:spPr>
      </p:pic>
      <p:sp>
        <p:nvSpPr>
          <p:cNvPr id="6" name="Slide Number Placeholder 2">
            <a:hlinkClick r:id="rId4" action="ppaction://hlinksldjump"/>
            <a:extLst>
              <a:ext uri="{FF2B5EF4-FFF2-40B4-BE49-F238E27FC236}">
                <a16:creationId xmlns:a16="http://schemas.microsoft.com/office/drawing/2014/main" id="{065916B7-6E3E-4DF7-AACB-F95C0B14BCB0}"/>
              </a:ext>
            </a:extLst>
          </p:cNvPr>
          <p:cNvSpPr txBox="1">
            <a:spLocks/>
          </p:cNvSpPr>
          <p:nvPr/>
        </p:nvSpPr>
        <p:spPr>
          <a:xfrm>
            <a:off x="0" y="6646272"/>
            <a:ext cx="2800350" cy="187517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5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0" dirty="0"/>
              <a:t>4.15</a:t>
            </a:r>
          </a:p>
        </p:txBody>
      </p:sp>
    </p:spTree>
    <p:extLst>
      <p:ext uri="{BB962C8B-B14F-4D97-AF65-F5344CB8AC3E}">
        <p14:creationId xmlns:p14="http://schemas.microsoft.com/office/powerpoint/2010/main" val="2406645802"/>
      </p:ext>
    </p:extLst>
  </p:cSld>
  <p:clrMapOvr>
    <a:masterClrMapping/>
  </p:clrMapOvr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E2D990-087E-4006-9E2A-F54C5A28F3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Check Point</a:t>
            </a:r>
            <a:br>
              <a:rPr lang="en-US" dirty="0"/>
            </a:br>
            <a:r>
              <a:rPr lang="en-US" dirty="0">
                <a:solidFill>
                  <a:schemeClr val="accent3"/>
                </a:solidFill>
              </a:rPr>
              <a:t>#28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DE58DA7-5B3A-4CA6-85BB-CDCC8E30E5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9C4B0-9109-4B6A-816F-B8FB191BD566}" type="slidenum">
              <a:rPr lang="en-US" smtClean="0"/>
              <a:t>155</a:t>
            </a:fld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831D27-E029-433F-87F9-45D3202C8C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91440" indent="0">
              <a:buNone/>
            </a:pPr>
            <a:r>
              <a:rPr lang="en-US" dirty="0"/>
              <a:t>List the precedence order of the Boolean operators.</a:t>
            </a:r>
          </a:p>
          <a:p>
            <a:pPr indent="-365760">
              <a:buFont typeface="Wingdings" panose="05000000000000000000" pitchFamily="2" charset="2"/>
              <a:buChar char="Ø"/>
            </a:pPr>
            <a:r>
              <a:rPr lang="en-US" dirty="0"/>
              <a:t>Solution:</a:t>
            </a:r>
          </a:p>
          <a:p>
            <a:pPr lvl="1"/>
            <a:r>
              <a:rPr lang="en-US" dirty="0"/>
              <a:t>The decreasing order of precedence order of the Boolean operators:</a:t>
            </a:r>
          </a:p>
          <a:p>
            <a:pPr marL="914400" lvl="2" indent="-457200">
              <a:buFont typeface="+mj-lt"/>
              <a:buAutoNum type="arabicPeriod"/>
            </a:pPr>
            <a:r>
              <a:rPr lang="en-US" sz="2400" dirty="0"/>
              <a:t>not</a:t>
            </a:r>
          </a:p>
          <a:p>
            <a:pPr marL="914400" lvl="2" indent="-457200">
              <a:buFont typeface="+mj-lt"/>
              <a:buAutoNum type="arabicPeriod"/>
            </a:pPr>
            <a:r>
              <a:rPr lang="en-US" sz="2400" dirty="0"/>
              <a:t>and</a:t>
            </a:r>
          </a:p>
          <a:p>
            <a:pPr marL="914400" lvl="2" indent="-457200">
              <a:buFont typeface="+mj-lt"/>
              <a:buAutoNum type="arabicPeriod"/>
            </a:pPr>
            <a:r>
              <a:rPr lang="en-US" sz="2400" dirty="0"/>
              <a:t>or</a:t>
            </a:r>
          </a:p>
          <a:p>
            <a:pPr marL="914400" lvl="2" indent="-457200">
              <a:buFont typeface="+mj-lt"/>
              <a:buAutoNum type="arabicPeriod"/>
            </a:pPr>
            <a:endParaRPr lang="en-US" dirty="0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53D73DF6-DDA7-4AC3-AE4E-F32C21466A78}"/>
              </a:ext>
            </a:extLst>
          </p:cNvPr>
          <p:cNvCxnSpPr/>
          <p:nvPr/>
        </p:nvCxnSpPr>
        <p:spPr>
          <a:xfrm>
            <a:off x="2112885" y="3222594"/>
            <a:ext cx="0" cy="1038688"/>
          </a:xfrm>
          <a:prstGeom prst="straightConnector1">
            <a:avLst/>
          </a:prstGeom>
          <a:ln w="3810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hlinkClick r:id="rId2" action="ppaction://hlinksldjump"/>
            <a:extLst>
              <a:ext uri="{FF2B5EF4-FFF2-40B4-BE49-F238E27FC236}">
                <a16:creationId xmlns:a16="http://schemas.microsoft.com/office/drawing/2014/main" id="{DB9894AC-ED99-4997-A20D-768526DCF537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09304" y="6629400"/>
            <a:ext cx="234696" cy="234696"/>
          </a:xfrm>
          <a:prstGeom prst="rect">
            <a:avLst/>
          </a:prstGeom>
        </p:spPr>
      </p:pic>
      <p:sp>
        <p:nvSpPr>
          <p:cNvPr id="8" name="Slide Number Placeholder 2">
            <a:hlinkClick r:id="rId4" action="ppaction://hlinksldjump"/>
            <a:extLst>
              <a:ext uri="{FF2B5EF4-FFF2-40B4-BE49-F238E27FC236}">
                <a16:creationId xmlns:a16="http://schemas.microsoft.com/office/drawing/2014/main" id="{455F1720-C40E-4809-98A0-62F5F587D36F}"/>
              </a:ext>
            </a:extLst>
          </p:cNvPr>
          <p:cNvSpPr txBox="1">
            <a:spLocks/>
          </p:cNvSpPr>
          <p:nvPr/>
        </p:nvSpPr>
        <p:spPr>
          <a:xfrm>
            <a:off x="0" y="6646272"/>
            <a:ext cx="2800350" cy="187517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5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0" dirty="0"/>
              <a:t>4.15</a:t>
            </a:r>
          </a:p>
        </p:txBody>
      </p:sp>
    </p:spTree>
    <p:extLst>
      <p:ext uri="{BB962C8B-B14F-4D97-AF65-F5344CB8AC3E}">
        <p14:creationId xmlns:p14="http://schemas.microsoft.com/office/powerpoint/2010/main" val="3464083044"/>
      </p:ext>
    </p:extLst>
  </p:cSld>
  <p:clrMapOvr>
    <a:masterClrMapping/>
  </p:clrMapOvr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E6665D-72EC-4C72-B605-48DBC82130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Check Point</a:t>
            </a:r>
            <a:br>
              <a:rPr lang="en-US" dirty="0"/>
            </a:br>
            <a:r>
              <a:rPr lang="en-US" dirty="0">
                <a:solidFill>
                  <a:schemeClr val="accent3"/>
                </a:solidFill>
              </a:rPr>
              <a:t>#29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65A970A-4596-49EC-BDB0-D8FD1BD564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9C4B0-9109-4B6A-816F-B8FB191BD566}" type="slidenum">
              <a:rPr lang="en-US" smtClean="0"/>
              <a:t>156</a:t>
            </a:fld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162DFB-6F43-4ACA-A479-01F505BDA6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91440" indent="0">
              <a:buNone/>
            </a:pPr>
            <a:r>
              <a:rPr lang="en-US" dirty="0"/>
              <a:t>Evaluate the following expressions:</a:t>
            </a:r>
          </a:p>
          <a:p>
            <a:endParaRPr lang="en-US" dirty="0"/>
          </a:p>
          <a:p>
            <a:pPr marL="605790" indent="-514350">
              <a:buFont typeface="+mj-lt"/>
              <a:buAutoNum type="arabicPeriod"/>
            </a:pPr>
            <a:r>
              <a:rPr lang="en-US" dirty="0"/>
              <a:t> </a:t>
            </a:r>
          </a:p>
          <a:p>
            <a:pPr marL="605790" indent="-514350">
              <a:buFont typeface="+mj-lt"/>
              <a:buAutoNum type="arabicPeriod"/>
            </a:pPr>
            <a:endParaRPr lang="en-US" dirty="0"/>
          </a:p>
          <a:p>
            <a:pPr marL="605790" indent="-514350">
              <a:buFont typeface="+mj-lt"/>
              <a:buAutoNum type="arabicPeriod"/>
            </a:pPr>
            <a:r>
              <a:rPr lang="en-US" dirty="0"/>
              <a:t> </a:t>
            </a:r>
          </a:p>
          <a:p>
            <a:pPr marL="605790" indent="-514350">
              <a:buFont typeface="+mj-lt"/>
              <a:buAutoNum type="arabicPeriod"/>
            </a:pPr>
            <a:endParaRPr lang="en-US" dirty="0"/>
          </a:p>
          <a:p>
            <a:pPr marL="605790" indent="-514350">
              <a:buFont typeface="+mj-lt"/>
              <a:buAutoNum type="arabicPeriod"/>
            </a:pPr>
            <a:r>
              <a:rPr lang="en-US" dirty="0"/>
              <a:t> </a:t>
            </a:r>
          </a:p>
          <a:p>
            <a:pPr marL="605790" indent="-514350">
              <a:buFont typeface="+mj-lt"/>
              <a:buAutoNum type="arabicPeriod"/>
            </a:pPr>
            <a:endParaRPr lang="en-US" dirty="0"/>
          </a:p>
          <a:p>
            <a:pPr marL="605790" indent="-514350">
              <a:buFont typeface="+mj-lt"/>
              <a:buAutoNum type="arabicPeriod"/>
            </a:pPr>
            <a:r>
              <a:rPr lang="en-US" dirty="0"/>
              <a:t>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FB886A0-364C-4B0E-BCAF-6C5F06C63B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1880" y="2281560"/>
            <a:ext cx="6091781" cy="97654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True</a:t>
            </a:r>
            <a:r>
              <a:rPr lang="en-US" altLang="en-US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or</a:t>
            </a:r>
            <a:r>
              <a:rPr lang="en-US" altLang="en-US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True</a:t>
            </a:r>
            <a:r>
              <a:rPr lang="en-US" altLang="en-US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and</a:t>
            </a:r>
            <a:r>
              <a:rPr lang="en-US" altLang="en-US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False</a:t>
            </a:r>
            <a:endParaRPr lang="en-US" altLang="en-US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D6B5DC7-D9E0-460B-80E7-37FB9355B6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86730" y="2569776"/>
            <a:ext cx="1655863" cy="400110"/>
          </a:xfrm>
          <a:prstGeom prst="rect">
            <a:avLst/>
          </a:prstGeom>
          <a:solidFill>
            <a:schemeClr val="accent5">
              <a:alpha val="15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True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77CA2F4-2D81-44D8-9442-1397839155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1881" y="3364636"/>
            <a:ext cx="6091780" cy="97654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True</a:t>
            </a:r>
            <a:r>
              <a:rPr lang="en-US" altLang="en-US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and</a:t>
            </a:r>
            <a:r>
              <a:rPr lang="en-US" altLang="en-US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True</a:t>
            </a:r>
            <a:r>
              <a:rPr lang="en-US" altLang="en-US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or</a:t>
            </a:r>
            <a:r>
              <a:rPr lang="en-US" altLang="en-US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False</a:t>
            </a:r>
            <a:endParaRPr lang="en-US" altLang="en-US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14DE320-EE59-4E2F-A493-C1FB3722D6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86729" y="3654055"/>
            <a:ext cx="1655863" cy="400110"/>
          </a:xfrm>
          <a:prstGeom prst="rect">
            <a:avLst/>
          </a:prstGeom>
          <a:solidFill>
            <a:schemeClr val="accent5">
              <a:alpha val="15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True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54FFF25-0692-47BF-8B1B-0B5624F2C79A}"/>
              </a:ext>
            </a:extLst>
          </p:cNvPr>
          <p:cNvSpPr/>
          <p:nvPr/>
        </p:nvSpPr>
        <p:spPr>
          <a:xfrm>
            <a:off x="1952122" y="2621951"/>
            <a:ext cx="2016198" cy="312423"/>
          </a:xfrm>
          <a:prstGeom prst="rect">
            <a:avLst/>
          </a:prstGeom>
          <a:noFill/>
          <a:ln w="6350">
            <a:solidFill>
              <a:srgbClr val="FF0000">
                <a:alpha val="50000"/>
              </a:srgb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4E50C9B-29F0-4BFF-BDC5-E74FE322B157}"/>
              </a:ext>
            </a:extLst>
          </p:cNvPr>
          <p:cNvSpPr/>
          <p:nvPr/>
        </p:nvSpPr>
        <p:spPr>
          <a:xfrm>
            <a:off x="825624" y="2525385"/>
            <a:ext cx="3222596" cy="519655"/>
          </a:xfrm>
          <a:prstGeom prst="rect">
            <a:avLst/>
          </a:prstGeom>
          <a:noFill/>
          <a:ln w="6350">
            <a:solidFill>
              <a:srgbClr val="008000">
                <a:alpha val="50000"/>
              </a:srgb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C5714F0-7E5E-4D20-8DCE-F922F3B52E89}"/>
              </a:ext>
            </a:extLst>
          </p:cNvPr>
          <p:cNvSpPr/>
          <p:nvPr/>
        </p:nvSpPr>
        <p:spPr>
          <a:xfrm>
            <a:off x="881390" y="3683188"/>
            <a:ext cx="1843522" cy="312423"/>
          </a:xfrm>
          <a:prstGeom prst="rect">
            <a:avLst/>
          </a:prstGeom>
          <a:noFill/>
          <a:ln w="6350">
            <a:solidFill>
              <a:srgbClr val="008000">
                <a:alpha val="50000"/>
              </a:srgb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9F71910-45BD-4BBB-93C2-224348C68575}"/>
              </a:ext>
            </a:extLst>
          </p:cNvPr>
          <p:cNvSpPr/>
          <p:nvPr/>
        </p:nvSpPr>
        <p:spPr>
          <a:xfrm>
            <a:off x="825624" y="3578901"/>
            <a:ext cx="3222596" cy="519655"/>
          </a:xfrm>
          <a:prstGeom prst="rect">
            <a:avLst/>
          </a:prstGeom>
          <a:noFill/>
          <a:ln w="6350">
            <a:solidFill>
              <a:srgbClr val="008000">
                <a:alpha val="50000"/>
              </a:srgb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6DEB930-1412-4918-BBFB-F22D9C9E47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1881" y="4447712"/>
            <a:ext cx="6091780" cy="97654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 </a:t>
            </a:r>
            <a:r>
              <a:rPr lang="en-US" altLang="en-US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True</a:t>
            </a:r>
            <a:r>
              <a:rPr lang="en-US" altLang="en-US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and not</a:t>
            </a:r>
            <a:r>
              <a:rPr lang="en-US" altLang="en-US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True )</a:t>
            </a:r>
            <a:r>
              <a:rPr lang="en-US" altLang="en-US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or</a:t>
            </a:r>
            <a:r>
              <a:rPr lang="en-US" altLang="en-US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False </a:t>
            </a:r>
            <a:r>
              <a:rPr lang="en-US" alt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or</a:t>
            </a:r>
            <a:r>
              <a:rPr lang="en-US" altLang="en-US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 &lt; 3</a:t>
            </a:r>
            <a:endParaRPr lang="en-US" altLang="en-US" b="1" dirty="0">
              <a:solidFill>
                <a:srgbClr val="008000"/>
              </a:solidFill>
              <a:latin typeface="Arial" panose="020B06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A0A0792-C7FE-4281-B313-2A45F11F83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86729" y="4737131"/>
            <a:ext cx="1655863" cy="400110"/>
          </a:xfrm>
          <a:prstGeom prst="rect">
            <a:avLst/>
          </a:prstGeom>
          <a:solidFill>
            <a:schemeClr val="accent5">
              <a:alpha val="15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False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F3984A4-D6F6-4015-94C3-A0DA80BE11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1880" y="5530788"/>
            <a:ext cx="6091779" cy="97654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not</a:t>
            </a:r>
            <a:r>
              <a:rPr lang="en-US" altLang="en-US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 </a:t>
            </a:r>
            <a:r>
              <a:rPr lang="en-US" altLang="en-US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20 &gt; 40 </a:t>
            </a:r>
            <a:r>
              <a:rPr lang="en-US" alt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and not </a:t>
            </a:r>
            <a:r>
              <a:rPr lang="en-US" altLang="en-US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40 &gt; 20 </a:t>
            </a:r>
            <a:r>
              <a:rPr lang="en-US" alt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) and</a:t>
            </a:r>
            <a:r>
              <a:rPr lang="en-US" altLang="en-US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True</a:t>
            </a:r>
            <a:endParaRPr lang="en-US" altLang="en-US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0A32FE0-F67F-4E86-94D5-0B00EFF946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86729" y="5820207"/>
            <a:ext cx="1655863" cy="400110"/>
          </a:xfrm>
          <a:prstGeom prst="rect">
            <a:avLst/>
          </a:prstGeom>
          <a:solidFill>
            <a:schemeClr val="accent5">
              <a:alpha val="15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True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052D7D4-B67A-45EA-8DD7-F382773A9DD3}"/>
              </a:ext>
            </a:extLst>
          </p:cNvPr>
          <p:cNvSpPr/>
          <p:nvPr/>
        </p:nvSpPr>
        <p:spPr>
          <a:xfrm>
            <a:off x="2356540" y="4779771"/>
            <a:ext cx="1207362" cy="312423"/>
          </a:xfrm>
          <a:prstGeom prst="rect">
            <a:avLst/>
          </a:prstGeom>
          <a:noFill/>
          <a:ln w="6350">
            <a:solidFill>
              <a:srgbClr val="FF0000">
                <a:alpha val="50000"/>
              </a:srgb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A0AB748-DBC6-49E8-A2A1-7A9E9A3AD23F}"/>
              </a:ext>
            </a:extLst>
          </p:cNvPr>
          <p:cNvSpPr/>
          <p:nvPr/>
        </p:nvSpPr>
        <p:spPr>
          <a:xfrm>
            <a:off x="881390" y="4718304"/>
            <a:ext cx="2882742" cy="443321"/>
          </a:xfrm>
          <a:prstGeom prst="rect">
            <a:avLst/>
          </a:prstGeom>
          <a:noFill/>
          <a:ln w="6350">
            <a:solidFill>
              <a:srgbClr val="FF0000">
                <a:alpha val="50000"/>
              </a:srgb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AAE97EF-DFCE-4BDC-8F09-FD2364FC4EAE}"/>
              </a:ext>
            </a:extLst>
          </p:cNvPr>
          <p:cNvSpPr/>
          <p:nvPr/>
        </p:nvSpPr>
        <p:spPr>
          <a:xfrm>
            <a:off x="825624" y="4611771"/>
            <a:ext cx="4227960" cy="676394"/>
          </a:xfrm>
          <a:prstGeom prst="rect">
            <a:avLst/>
          </a:prstGeom>
          <a:noFill/>
          <a:ln w="6350">
            <a:solidFill>
              <a:srgbClr val="FF0000">
                <a:alpha val="50000"/>
              </a:srgb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2917C7A-0D4E-4876-8056-EB674D61667C}"/>
              </a:ext>
            </a:extLst>
          </p:cNvPr>
          <p:cNvSpPr/>
          <p:nvPr/>
        </p:nvSpPr>
        <p:spPr>
          <a:xfrm>
            <a:off x="746376" y="4528826"/>
            <a:ext cx="5703192" cy="835654"/>
          </a:xfrm>
          <a:prstGeom prst="rect">
            <a:avLst/>
          </a:prstGeom>
          <a:noFill/>
          <a:ln w="6350">
            <a:solidFill>
              <a:srgbClr val="FF0000">
                <a:alpha val="50000"/>
              </a:srgb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B9C900C-B120-4A33-8A57-003E6BD27946}"/>
              </a:ext>
            </a:extLst>
          </p:cNvPr>
          <p:cNvSpPr/>
          <p:nvPr/>
        </p:nvSpPr>
        <p:spPr>
          <a:xfrm>
            <a:off x="3319708" y="5862847"/>
            <a:ext cx="1587572" cy="312423"/>
          </a:xfrm>
          <a:prstGeom prst="rect">
            <a:avLst/>
          </a:prstGeom>
          <a:noFill/>
          <a:ln w="6350">
            <a:solidFill>
              <a:srgbClr val="FF0000">
                <a:alpha val="50000"/>
              </a:srgb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27E321D-5E35-447E-8A44-FE55E6074135}"/>
              </a:ext>
            </a:extLst>
          </p:cNvPr>
          <p:cNvSpPr/>
          <p:nvPr/>
        </p:nvSpPr>
        <p:spPr>
          <a:xfrm>
            <a:off x="1453328" y="5794075"/>
            <a:ext cx="3709983" cy="443321"/>
          </a:xfrm>
          <a:prstGeom prst="rect">
            <a:avLst/>
          </a:prstGeom>
          <a:noFill/>
          <a:ln w="6350">
            <a:solidFill>
              <a:srgbClr val="FF0000">
                <a:alpha val="50000"/>
              </a:srgb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849ED4F-3C92-46B6-81A4-099B4828A197}"/>
              </a:ext>
            </a:extLst>
          </p:cNvPr>
          <p:cNvSpPr/>
          <p:nvPr/>
        </p:nvSpPr>
        <p:spPr>
          <a:xfrm>
            <a:off x="825624" y="5726337"/>
            <a:ext cx="4410840" cy="580247"/>
          </a:xfrm>
          <a:prstGeom prst="rect">
            <a:avLst/>
          </a:prstGeom>
          <a:noFill/>
          <a:ln w="6350">
            <a:solidFill>
              <a:srgbClr val="008000">
                <a:alpha val="50000"/>
              </a:srgb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8000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676661B-A946-4664-B4A8-D99AF885466F}"/>
              </a:ext>
            </a:extLst>
          </p:cNvPr>
          <p:cNvSpPr/>
          <p:nvPr/>
        </p:nvSpPr>
        <p:spPr>
          <a:xfrm>
            <a:off x="746376" y="5637294"/>
            <a:ext cx="5703192" cy="787890"/>
          </a:xfrm>
          <a:prstGeom prst="rect">
            <a:avLst/>
          </a:prstGeom>
          <a:noFill/>
          <a:ln w="6350">
            <a:solidFill>
              <a:srgbClr val="008000">
                <a:alpha val="50000"/>
              </a:srgb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8000"/>
              </a:solidFill>
            </a:endParaRPr>
          </a:p>
        </p:txBody>
      </p:sp>
      <p:pic>
        <p:nvPicPr>
          <p:cNvPr id="25" name="Picture 24">
            <a:hlinkClick r:id="rId3" action="ppaction://hlinksldjump"/>
            <a:extLst>
              <a:ext uri="{FF2B5EF4-FFF2-40B4-BE49-F238E27FC236}">
                <a16:creationId xmlns:a16="http://schemas.microsoft.com/office/drawing/2014/main" id="{2B2E1F79-59A8-4661-B835-CEE25BDA621B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09304" y="6629400"/>
            <a:ext cx="234696" cy="234696"/>
          </a:xfrm>
          <a:prstGeom prst="rect">
            <a:avLst/>
          </a:prstGeom>
        </p:spPr>
      </p:pic>
      <p:sp>
        <p:nvSpPr>
          <p:cNvPr id="26" name="Slide Number Placeholder 2">
            <a:hlinkClick r:id="rId5" action="ppaction://hlinksldjump"/>
            <a:extLst>
              <a:ext uri="{FF2B5EF4-FFF2-40B4-BE49-F238E27FC236}">
                <a16:creationId xmlns:a16="http://schemas.microsoft.com/office/drawing/2014/main" id="{9955D159-FDB4-43DB-8DC1-D2C8E957262C}"/>
              </a:ext>
            </a:extLst>
          </p:cNvPr>
          <p:cNvSpPr txBox="1">
            <a:spLocks/>
          </p:cNvSpPr>
          <p:nvPr/>
        </p:nvSpPr>
        <p:spPr>
          <a:xfrm>
            <a:off x="0" y="6646272"/>
            <a:ext cx="2800350" cy="187517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5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0" dirty="0"/>
              <a:t>4.15</a:t>
            </a:r>
          </a:p>
        </p:txBody>
      </p:sp>
    </p:spTree>
    <p:extLst>
      <p:ext uri="{BB962C8B-B14F-4D97-AF65-F5344CB8AC3E}">
        <p14:creationId xmlns:p14="http://schemas.microsoft.com/office/powerpoint/2010/main" val="4210707940"/>
      </p:ext>
    </p:extLst>
  </p:cSld>
  <p:clrMapOvr>
    <a:masterClrMapping/>
  </p:clrMapOvr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AA2C73D-4B0E-495D-AB1E-CFE8DB05ED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Debugging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6FF1B7B-A618-41D6-9967-3B5AABF116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9C4B0-9109-4B6A-816F-B8FB191BD566}" type="slidenum">
              <a:rPr lang="en-US" smtClean="0"/>
              <a:t>157</a:t>
            </a:fld>
            <a:endParaRPr lang="en-US"/>
          </a:p>
        </p:txBody>
      </p:sp>
      <p:pic>
        <p:nvPicPr>
          <p:cNvPr id="4" name="Picture 3">
            <a:hlinkClick r:id="rId2" action="ppaction://hlinksldjump"/>
            <a:extLst>
              <a:ext uri="{FF2B5EF4-FFF2-40B4-BE49-F238E27FC236}">
                <a16:creationId xmlns:a16="http://schemas.microsoft.com/office/drawing/2014/main" id="{3D39B3AD-388C-43A0-8D35-9FCF0F0F21FA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88096" y="81280"/>
            <a:ext cx="609600" cy="609600"/>
          </a:xfrm>
          <a:prstGeom prst="rect">
            <a:avLst/>
          </a:prstGeom>
        </p:spPr>
      </p:pic>
      <p:pic>
        <p:nvPicPr>
          <p:cNvPr id="2" name="Picture 1" descr="A close up of a sign&#10;&#10;Description automatically generated">
            <a:hlinkClick r:id="rId4"/>
            <a:extLst>
              <a:ext uri="{FF2B5EF4-FFF2-40B4-BE49-F238E27FC236}">
                <a16:creationId xmlns:a16="http://schemas.microsoft.com/office/drawing/2014/main" id="{B18109E4-28D8-4210-BDA4-66DD7C9A0558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04" y="114296"/>
            <a:ext cx="536381" cy="536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616215"/>
      </p:ext>
    </p:extLst>
  </p:cSld>
  <p:clrMapOvr>
    <a:masterClrMapping/>
  </p:clrMapOvr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712A5C-7DFE-47AC-B8D7-B46C502F8E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Debugging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3BDA829-10DE-41E4-8DAD-D84F0F13F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9C4B0-9109-4B6A-816F-B8FB191BD566}" type="slidenum">
              <a:rPr lang="en-US" smtClean="0"/>
              <a:t>158</a:t>
            </a:fld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B69A62-60E1-491F-959C-791ED05AD5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Dealing with </a:t>
            </a:r>
            <a:r>
              <a:rPr lang="en-US" dirty="0">
                <a:solidFill>
                  <a:schemeClr val="accent2"/>
                </a:solidFill>
              </a:rPr>
              <a:t>programming errors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Remember: </a:t>
            </a:r>
            <a:r>
              <a:rPr lang="en-US" dirty="0">
                <a:solidFill>
                  <a:schemeClr val="accent2"/>
                </a:solidFill>
              </a:rPr>
              <a:t>syntax errors </a:t>
            </a:r>
            <a:r>
              <a:rPr lang="en-US" dirty="0"/>
              <a:t>and </a:t>
            </a:r>
            <a:r>
              <a:rPr lang="en-US" dirty="0">
                <a:solidFill>
                  <a:schemeClr val="accent2"/>
                </a:solidFill>
              </a:rPr>
              <a:t>runtime errors </a:t>
            </a:r>
            <a:r>
              <a:rPr lang="en-US" dirty="0"/>
              <a:t>are </a:t>
            </a:r>
            <a:r>
              <a:rPr lang="en-US" dirty="0">
                <a:solidFill>
                  <a:schemeClr val="accent2"/>
                </a:solidFill>
              </a:rPr>
              <a:t>not difficult to find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However, </a:t>
            </a:r>
            <a:r>
              <a:rPr lang="en-US" dirty="0">
                <a:solidFill>
                  <a:schemeClr val="accent2"/>
                </a:solidFill>
              </a:rPr>
              <a:t>logic errors </a:t>
            </a:r>
            <a:r>
              <a:rPr lang="en-US" dirty="0"/>
              <a:t>can be very </a:t>
            </a:r>
            <a:r>
              <a:rPr lang="en-US" dirty="0">
                <a:solidFill>
                  <a:schemeClr val="accent2"/>
                </a:solidFill>
              </a:rPr>
              <a:t>challenging</a:t>
            </a:r>
            <a:r>
              <a:rPr lang="en-US" dirty="0"/>
              <a:t>.</a:t>
            </a:r>
          </a:p>
          <a:p>
            <a:pPr lvl="1"/>
            <a:r>
              <a:rPr lang="en-US" dirty="0">
                <a:solidFill>
                  <a:schemeClr val="accent2"/>
                </a:solidFill>
              </a:rPr>
              <a:t>Logic errors </a:t>
            </a:r>
            <a:r>
              <a:rPr lang="en-US" dirty="0"/>
              <a:t>are called </a:t>
            </a:r>
            <a:r>
              <a:rPr lang="en-US" dirty="0">
                <a:solidFill>
                  <a:schemeClr val="accent2"/>
                </a:solidFill>
              </a:rPr>
              <a:t>bugs</a:t>
            </a:r>
            <a:r>
              <a:rPr lang="en-US" dirty="0"/>
              <a:t>.</a:t>
            </a:r>
          </a:p>
          <a:p>
            <a:pPr lvl="1"/>
            <a:r>
              <a:rPr lang="en-US" dirty="0">
                <a:solidFill>
                  <a:schemeClr val="accent2"/>
                </a:solidFill>
              </a:rPr>
              <a:t>Debugging</a:t>
            </a:r>
            <a:r>
              <a:rPr lang="en-US" dirty="0"/>
              <a:t> is the </a:t>
            </a:r>
            <a:r>
              <a:rPr lang="en-US" dirty="0">
                <a:solidFill>
                  <a:schemeClr val="accent2"/>
                </a:solidFill>
              </a:rPr>
              <a:t>process of finding </a:t>
            </a:r>
            <a:r>
              <a:rPr lang="en-US" dirty="0"/>
              <a:t>and </a:t>
            </a:r>
            <a:r>
              <a:rPr lang="en-US" dirty="0">
                <a:solidFill>
                  <a:schemeClr val="accent2"/>
                </a:solidFill>
              </a:rPr>
              <a:t>corrected</a:t>
            </a:r>
            <a:r>
              <a:rPr lang="en-US" dirty="0"/>
              <a:t> these </a:t>
            </a:r>
            <a:r>
              <a:rPr lang="en-US" dirty="0">
                <a:solidFill>
                  <a:schemeClr val="accent2"/>
                </a:solidFill>
              </a:rPr>
              <a:t>logic errors</a:t>
            </a:r>
            <a:r>
              <a:rPr lang="en-US" dirty="0"/>
              <a:t>.</a:t>
            </a:r>
          </a:p>
        </p:txBody>
      </p:sp>
      <p:pic>
        <p:nvPicPr>
          <p:cNvPr id="5" name="Picture 4">
            <a:hlinkClick r:id="rId2" action="ppaction://hlinksldjump"/>
            <a:extLst>
              <a:ext uri="{FF2B5EF4-FFF2-40B4-BE49-F238E27FC236}">
                <a16:creationId xmlns:a16="http://schemas.microsoft.com/office/drawing/2014/main" id="{176CB64E-07B7-4AC5-A398-05A4B824B090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09304" y="6629400"/>
            <a:ext cx="234696" cy="234696"/>
          </a:xfrm>
          <a:prstGeom prst="rect">
            <a:avLst/>
          </a:prstGeom>
        </p:spPr>
      </p:pic>
      <p:sp>
        <p:nvSpPr>
          <p:cNvPr id="6" name="Slide Number Placeholder 2">
            <a:hlinkClick r:id="rId4" action="ppaction://hlinksldjump"/>
            <a:extLst>
              <a:ext uri="{FF2B5EF4-FFF2-40B4-BE49-F238E27FC236}">
                <a16:creationId xmlns:a16="http://schemas.microsoft.com/office/drawing/2014/main" id="{26E72EBE-99D9-4D93-B857-CA774A010C08}"/>
              </a:ext>
            </a:extLst>
          </p:cNvPr>
          <p:cNvSpPr txBox="1">
            <a:spLocks/>
          </p:cNvSpPr>
          <p:nvPr/>
        </p:nvSpPr>
        <p:spPr>
          <a:xfrm>
            <a:off x="0" y="6646272"/>
            <a:ext cx="2800350" cy="187517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5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0" dirty="0"/>
              <a:t>Debugging</a:t>
            </a:r>
          </a:p>
        </p:txBody>
      </p:sp>
    </p:spTree>
    <p:extLst>
      <p:ext uri="{BB962C8B-B14F-4D97-AF65-F5344CB8AC3E}">
        <p14:creationId xmlns:p14="http://schemas.microsoft.com/office/powerpoint/2010/main" val="2824180363"/>
      </p:ext>
    </p:extLst>
  </p:cSld>
  <p:clrMapOvr>
    <a:masterClrMapping/>
  </p:clrMapOvr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712A5C-7DFE-47AC-B8D7-B46C502F8E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Debugging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3BDA829-10DE-41E4-8DAD-D84F0F13F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9C4B0-9109-4B6A-816F-B8FB191BD566}" type="slidenum">
              <a:rPr lang="en-US" smtClean="0"/>
              <a:t>159</a:t>
            </a:fld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B69A62-60E1-491F-959C-791ED05AD5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Methods of debugging:</a:t>
            </a:r>
          </a:p>
          <a:p>
            <a:endParaRPr lang="en-US" sz="300" dirty="0"/>
          </a:p>
          <a:p>
            <a:pPr marL="274320" lvl="1" indent="0">
              <a:buNone/>
            </a:pPr>
            <a:r>
              <a:rPr lang="en-US" dirty="0"/>
              <a:t>1- You can </a:t>
            </a:r>
            <a:r>
              <a:rPr lang="en-US" dirty="0">
                <a:solidFill>
                  <a:schemeClr val="accent2"/>
                </a:solidFill>
              </a:rPr>
              <a:t>hand-trace</a:t>
            </a:r>
            <a:r>
              <a:rPr lang="en-US" dirty="0"/>
              <a:t> the program.</a:t>
            </a:r>
          </a:p>
          <a:p>
            <a:pPr lvl="2"/>
            <a:r>
              <a:rPr lang="en-US" dirty="0"/>
              <a:t>Meaning, you try to find the error by </a:t>
            </a:r>
            <a:r>
              <a:rPr lang="en-US" dirty="0">
                <a:solidFill>
                  <a:schemeClr val="accent2"/>
                </a:solidFill>
              </a:rPr>
              <a:t>reading the program</a:t>
            </a:r>
          </a:p>
          <a:p>
            <a:pPr lvl="2"/>
            <a:r>
              <a:rPr lang="en-US" dirty="0"/>
              <a:t>Clearly, this is </a:t>
            </a:r>
            <a:r>
              <a:rPr lang="en-US" dirty="0">
                <a:solidFill>
                  <a:schemeClr val="accent2"/>
                </a:solidFill>
              </a:rPr>
              <a:t>very difficult </a:t>
            </a:r>
            <a:r>
              <a:rPr lang="en-US" dirty="0"/>
              <a:t>and </a:t>
            </a:r>
            <a:r>
              <a:rPr lang="en-US" dirty="0">
                <a:solidFill>
                  <a:schemeClr val="accent2"/>
                </a:solidFill>
              </a:rPr>
              <a:t>time consuming</a:t>
            </a:r>
            <a:r>
              <a:rPr lang="en-US" dirty="0"/>
              <a:t>.</a:t>
            </a:r>
          </a:p>
          <a:p>
            <a:pPr lvl="2"/>
            <a:endParaRPr lang="en-US" dirty="0"/>
          </a:p>
          <a:p>
            <a:pPr marL="274320" lvl="1" indent="0">
              <a:buNone/>
            </a:pPr>
            <a:r>
              <a:rPr lang="en-US" dirty="0"/>
              <a:t>2- You can </a:t>
            </a:r>
            <a:r>
              <a:rPr lang="en-US" dirty="0">
                <a:solidFill>
                  <a:schemeClr val="accent2"/>
                </a:solidFill>
              </a:rPr>
              <a:t>insert print statements </a:t>
            </a:r>
            <a:r>
              <a:rPr lang="en-US" dirty="0"/>
              <a:t>throughout the program.</a:t>
            </a:r>
          </a:p>
          <a:p>
            <a:pPr lvl="2"/>
            <a:r>
              <a:rPr lang="en-US" dirty="0"/>
              <a:t>The </a:t>
            </a:r>
            <a:r>
              <a:rPr lang="en-US" dirty="0">
                <a:solidFill>
                  <a:schemeClr val="accent2"/>
                </a:solidFill>
              </a:rPr>
              <a:t>print statements </a:t>
            </a:r>
            <a:r>
              <a:rPr lang="en-US" dirty="0"/>
              <a:t>allow you </a:t>
            </a:r>
            <a:r>
              <a:rPr lang="en-US" dirty="0">
                <a:solidFill>
                  <a:schemeClr val="accent2"/>
                </a:solidFill>
              </a:rPr>
              <a:t>to see how far the execution has reached.</a:t>
            </a:r>
          </a:p>
          <a:p>
            <a:pPr lvl="2"/>
            <a:r>
              <a:rPr lang="en-US" dirty="0"/>
              <a:t>You can also </a:t>
            </a:r>
            <a:r>
              <a:rPr lang="en-US" dirty="0">
                <a:solidFill>
                  <a:schemeClr val="accent2"/>
                </a:solidFill>
              </a:rPr>
              <a:t>print</a:t>
            </a:r>
            <a:r>
              <a:rPr lang="en-US" dirty="0"/>
              <a:t>, and </a:t>
            </a:r>
            <a:r>
              <a:rPr lang="en-US" dirty="0">
                <a:solidFill>
                  <a:schemeClr val="accent2"/>
                </a:solidFill>
              </a:rPr>
              <a:t>then view</a:t>
            </a:r>
            <a:r>
              <a:rPr lang="en-US" dirty="0"/>
              <a:t>, </a:t>
            </a:r>
            <a:r>
              <a:rPr lang="en-US" dirty="0">
                <a:solidFill>
                  <a:schemeClr val="accent2"/>
                </a:solidFill>
              </a:rPr>
              <a:t>the values of variables </a:t>
            </a:r>
            <a:r>
              <a:rPr lang="en-US" dirty="0"/>
              <a:t>during </a:t>
            </a:r>
            <a:r>
              <a:rPr lang="en-US" dirty="0">
                <a:solidFill>
                  <a:schemeClr val="accent2"/>
                </a:solidFill>
              </a:rPr>
              <a:t>execution</a:t>
            </a:r>
            <a:r>
              <a:rPr lang="en-US" dirty="0"/>
              <a:t> of the program.</a:t>
            </a:r>
          </a:p>
          <a:p>
            <a:pPr lvl="2"/>
            <a:r>
              <a:rPr lang="en-US" dirty="0"/>
              <a:t>Again, this is </a:t>
            </a:r>
            <a:r>
              <a:rPr lang="en-US" dirty="0">
                <a:solidFill>
                  <a:schemeClr val="accent2"/>
                </a:solidFill>
              </a:rPr>
              <a:t>time consuming</a:t>
            </a:r>
            <a:r>
              <a:rPr lang="en-US" dirty="0"/>
              <a:t>.</a:t>
            </a:r>
          </a:p>
        </p:txBody>
      </p:sp>
      <p:pic>
        <p:nvPicPr>
          <p:cNvPr id="5" name="Picture 4">
            <a:hlinkClick r:id="rId2" action="ppaction://hlinksldjump"/>
            <a:extLst>
              <a:ext uri="{FF2B5EF4-FFF2-40B4-BE49-F238E27FC236}">
                <a16:creationId xmlns:a16="http://schemas.microsoft.com/office/drawing/2014/main" id="{ECB7EDD3-514A-495B-B896-A1EF42B1A2C8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09304" y="6629400"/>
            <a:ext cx="234696" cy="234696"/>
          </a:xfrm>
          <a:prstGeom prst="rect">
            <a:avLst/>
          </a:prstGeom>
        </p:spPr>
      </p:pic>
      <p:sp>
        <p:nvSpPr>
          <p:cNvPr id="6" name="Slide Number Placeholder 2">
            <a:hlinkClick r:id="rId4" action="ppaction://hlinksldjump"/>
            <a:extLst>
              <a:ext uri="{FF2B5EF4-FFF2-40B4-BE49-F238E27FC236}">
                <a16:creationId xmlns:a16="http://schemas.microsoft.com/office/drawing/2014/main" id="{BEEFC43A-8D08-4BF9-82CF-E9C5BDA51AD1}"/>
              </a:ext>
            </a:extLst>
          </p:cNvPr>
          <p:cNvSpPr txBox="1">
            <a:spLocks/>
          </p:cNvSpPr>
          <p:nvPr/>
        </p:nvSpPr>
        <p:spPr>
          <a:xfrm>
            <a:off x="0" y="6646272"/>
            <a:ext cx="2800350" cy="187517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5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0" dirty="0"/>
              <a:t>Debugging</a:t>
            </a:r>
          </a:p>
        </p:txBody>
      </p:sp>
    </p:spTree>
    <p:extLst>
      <p:ext uri="{BB962C8B-B14F-4D97-AF65-F5344CB8AC3E}">
        <p14:creationId xmlns:p14="http://schemas.microsoft.com/office/powerpoint/2010/main" val="14211580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881137-5169-4E79-8312-942CEC95F1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Boolean Variables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E2C52D-4DBE-4B0B-9521-E999A351A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9C4B0-9109-4B6A-816F-B8FB191BD566}" type="slidenum">
              <a:rPr lang="en-US" smtClean="0"/>
              <a:t>16</a:t>
            </a:fld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6BB89B5-412E-4FDE-BD67-D1FBC5DE89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500" dirty="0"/>
              <a:t>A </a:t>
            </a:r>
            <a:r>
              <a:rPr lang="en-US" sz="2500" dirty="0">
                <a:solidFill>
                  <a:schemeClr val="accent2"/>
                </a:solidFill>
              </a:rPr>
              <a:t>variable</a:t>
            </a:r>
            <a:r>
              <a:rPr lang="en-US" sz="2500" dirty="0"/>
              <a:t> that holds a </a:t>
            </a:r>
            <a:r>
              <a:rPr lang="en-US" sz="2500" dirty="0">
                <a:solidFill>
                  <a:schemeClr val="accent2"/>
                </a:solidFill>
              </a:rPr>
              <a:t>Boolean value </a:t>
            </a:r>
            <a:r>
              <a:rPr lang="en-US" sz="2500" dirty="0"/>
              <a:t>is known as a </a:t>
            </a:r>
            <a:r>
              <a:rPr lang="en-US" sz="2500" dirty="0">
                <a:solidFill>
                  <a:schemeClr val="accent2"/>
                </a:solidFill>
              </a:rPr>
              <a:t>Boolean variable</a:t>
            </a:r>
            <a:r>
              <a:rPr lang="en-US" sz="2500" dirty="0"/>
              <a:t>. </a:t>
            </a:r>
          </a:p>
          <a:p>
            <a:r>
              <a:rPr lang="en-US" sz="2500" dirty="0"/>
              <a:t>The </a:t>
            </a:r>
            <a:r>
              <a:rPr lang="en-US" sz="2500" dirty="0">
                <a:solidFill>
                  <a:schemeClr val="accent2"/>
                </a:solidFill>
              </a:rPr>
              <a:t>Boolean data type</a:t>
            </a:r>
            <a:r>
              <a:rPr lang="en-US" sz="2500" dirty="0"/>
              <a:t> is used to </a:t>
            </a:r>
            <a:r>
              <a:rPr lang="en-US" sz="2500" dirty="0">
                <a:solidFill>
                  <a:schemeClr val="accent2"/>
                </a:solidFill>
              </a:rPr>
              <a:t>represent Boolean values </a:t>
            </a:r>
            <a:r>
              <a:rPr lang="en-US" sz="2500" dirty="0"/>
              <a:t>(</a:t>
            </a:r>
            <a:r>
              <a:rPr lang="en-US" sz="2500" dirty="0">
                <a:solidFill>
                  <a:srgbClr val="3333FF"/>
                </a:solidFill>
              </a:rPr>
              <a:t>True</a:t>
            </a:r>
            <a:r>
              <a:rPr lang="en-US" sz="2500" dirty="0">
                <a:solidFill>
                  <a:schemeClr val="accent2"/>
                </a:solidFill>
              </a:rPr>
              <a:t> </a:t>
            </a:r>
            <a:r>
              <a:rPr lang="en-US" sz="2500" dirty="0"/>
              <a:t>or</a:t>
            </a:r>
            <a:r>
              <a:rPr lang="en-US" sz="2500" dirty="0">
                <a:solidFill>
                  <a:schemeClr val="accent2"/>
                </a:solidFill>
              </a:rPr>
              <a:t> </a:t>
            </a:r>
            <a:r>
              <a:rPr lang="en-US" sz="2500" dirty="0">
                <a:solidFill>
                  <a:srgbClr val="3333FF"/>
                </a:solidFill>
              </a:rPr>
              <a:t>False</a:t>
            </a:r>
            <a:r>
              <a:rPr lang="en-US" sz="2500" dirty="0"/>
              <a:t>).  </a:t>
            </a:r>
          </a:p>
          <a:p>
            <a:r>
              <a:rPr lang="en-US" sz="2500" dirty="0"/>
              <a:t>A </a:t>
            </a:r>
            <a:r>
              <a:rPr lang="en-US" sz="2500" dirty="0">
                <a:solidFill>
                  <a:schemeClr val="accent2"/>
                </a:solidFill>
              </a:rPr>
              <a:t>Boolean variable</a:t>
            </a:r>
            <a:r>
              <a:rPr lang="en-US" sz="2500" dirty="0"/>
              <a:t> can </a:t>
            </a:r>
            <a:r>
              <a:rPr lang="en-US" sz="2500" dirty="0">
                <a:solidFill>
                  <a:schemeClr val="accent2"/>
                </a:solidFill>
              </a:rPr>
              <a:t>hold</a:t>
            </a:r>
            <a:r>
              <a:rPr lang="en-US" sz="2500" dirty="0"/>
              <a:t> one of the two values: </a:t>
            </a:r>
            <a:r>
              <a:rPr lang="en-US" sz="2500" dirty="0">
                <a:solidFill>
                  <a:srgbClr val="3333FF"/>
                </a:solidFill>
              </a:rPr>
              <a:t>True</a:t>
            </a:r>
            <a:r>
              <a:rPr lang="en-US" sz="2500" dirty="0"/>
              <a:t> or </a:t>
            </a:r>
            <a:r>
              <a:rPr lang="en-US" sz="2500" dirty="0">
                <a:solidFill>
                  <a:srgbClr val="3333FF"/>
                </a:solidFill>
              </a:rPr>
              <a:t>False</a:t>
            </a:r>
            <a:r>
              <a:rPr lang="en-US" sz="2500" dirty="0"/>
              <a:t>. </a:t>
            </a:r>
          </a:p>
          <a:p>
            <a:r>
              <a:rPr lang="en-US" sz="2500" dirty="0"/>
              <a:t>For example, the following statement assigns the value True to the variable </a:t>
            </a:r>
            <a:r>
              <a:rPr lang="en-US" sz="2500" dirty="0" err="1">
                <a:solidFill>
                  <a:srgbClr val="0070C0"/>
                </a:solidFill>
              </a:rPr>
              <a:t>lightsOn</a:t>
            </a:r>
            <a:r>
              <a:rPr lang="en-US" sz="2500" dirty="0"/>
              <a:t>:</a:t>
            </a:r>
          </a:p>
          <a:p>
            <a:endParaRPr lang="en-US" sz="2500" dirty="0"/>
          </a:p>
          <a:p>
            <a:r>
              <a:rPr lang="en-US" sz="2500" dirty="0">
                <a:solidFill>
                  <a:srgbClr val="3333FF"/>
                </a:solidFill>
              </a:rPr>
              <a:t>True</a:t>
            </a:r>
            <a:r>
              <a:rPr lang="en-US" sz="2500" dirty="0"/>
              <a:t> and </a:t>
            </a:r>
            <a:r>
              <a:rPr lang="en-US" sz="2500" dirty="0">
                <a:solidFill>
                  <a:srgbClr val="3333FF"/>
                </a:solidFill>
              </a:rPr>
              <a:t>False</a:t>
            </a:r>
            <a:r>
              <a:rPr lang="en-US" sz="2500" dirty="0"/>
              <a:t> are </a:t>
            </a:r>
            <a:r>
              <a:rPr lang="en-US" sz="2500" dirty="0">
                <a:solidFill>
                  <a:schemeClr val="accent2"/>
                </a:solidFill>
              </a:rPr>
              <a:t>literals</a:t>
            </a:r>
            <a:r>
              <a:rPr lang="en-US" sz="2500" dirty="0"/>
              <a:t>, just like a number such as 10. They are </a:t>
            </a:r>
            <a:r>
              <a:rPr lang="en-US" sz="2500" dirty="0">
                <a:solidFill>
                  <a:schemeClr val="accent2"/>
                </a:solidFill>
              </a:rPr>
              <a:t>reserved words </a:t>
            </a:r>
            <a:r>
              <a:rPr lang="en-US" sz="2500" dirty="0"/>
              <a:t>and </a:t>
            </a:r>
            <a:r>
              <a:rPr lang="en-US" sz="2500" dirty="0">
                <a:solidFill>
                  <a:schemeClr val="accent2"/>
                </a:solidFill>
              </a:rPr>
              <a:t>cannot be used</a:t>
            </a:r>
            <a:r>
              <a:rPr lang="en-US" sz="2500" dirty="0"/>
              <a:t> as </a:t>
            </a:r>
            <a:r>
              <a:rPr lang="en-US" sz="2500" dirty="0">
                <a:solidFill>
                  <a:schemeClr val="accent2"/>
                </a:solidFill>
              </a:rPr>
              <a:t>identifiers</a:t>
            </a:r>
            <a:r>
              <a:rPr lang="en-US" sz="2500" dirty="0"/>
              <a:t> in a program.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BB1C0A7-696F-44A3-80AE-0CEC8D34E6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304" y="4517162"/>
            <a:ext cx="8851392" cy="40011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lightsOn</a:t>
            </a:r>
            <a:r>
              <a:rPr lang="en-US" altLang="en-US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altLang="en-US" sz="2000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True</a:t>
            </a:r>
            <a:endParaRPr lang="en-US" altLang="en-US" sz="2000" dirty="0">
              <a:latin typeface="Arial" panose="020B0604020202020204" pitchFamily="34" charset="0"/>
            </a:endParaRPr>
          </a:p>
        </p:txBody>
      </p:sp>
      <p:pic>
        <p:nvPicPr>
          <p:cNvPr id="6" name="Picture 5">
            <a:hlinkClick r:id="rId3" action="ppaction://hlinksldjump"/>
            <a:extLst>
              <a:ext uri="{FF2B5EF4-FFF2-40B4-BE49-F238E27FC236}">
                <a16:creationId xmlns:a16="http://schemas.microsoft.com/office/drawing/2014/main" id="{6504B289-5358-47FC-A520-DD438FC2D15B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09304" y="6629400"/>
            <a:ext cx="234696" cy="234696"/>
          </a:xfrm>
          <a:prstGeom prst="rect">
            <a:avLst/>
          </a:prstGeom>
        </p:spPr>
      </p:pic>
      <p:sp>
        <p:nvSpPr>
          <p:cNvPr id="8" name="Slide Number Placeholder 2">
            <a:hlinkClick r:id="rId5" action="ppaction://hlinksldjump"/>
            <a:extLst>
              <a:ext uri="{FF2B5EF4-FFF2-40B4-BE49-F238E27FC236}">
                <a16:creationId xmlns:a16="http://schemas.microsoft.com/office/drawing/2014/main" id="{35D8DDAB-DB25-4443-9797-E0E79E50C9CB}"/>
              </a:ext>
            </a:extLst>
          </p:cNvPr>
          <p:cNvSpPr txBox="1">
            <a:spLocks/>
          </p:cNvSpPr>
          <p:nvPr/>
        </p:nvSpPr>
        <p:spPr>
          <a:xfrm>
            <a:off x="0" y="6646272"/>
            <a:ext cx="2800350" cy="187517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5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0" dirty="0"/>
              <a:t>4.2</a:t>
            </a:r>
          </a:p>
        </p:txBody>
      </p:sp>
    </p:spTree>
    <p:extLst>
      <p:ext uri="{BB962C8B-B14F-4D97-AF65-F5344CB8AC3E}">
        <p14:creationId xmlns:p14="http://schemas.microsoft.com/office/powerpoint/2010/main" val="1382756267"/>
      </p:ext>
    </p:extLst>
  </p:cSld>
  <p:clrMapOvr>
    <a:masterClrMapping/>
  </p:clrMapOvr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712A5C-7DFE-47AC-B8D7-B46C502F8E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Debugging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3BDA829-10DE-41E4-8DAD-D84F0F13F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9C4B0-9109-4B6A-816F-B8FB191BD566}" type="slidenum">
              <a:rPr lang="en-US" smtClean="0"/>
              <a:t>160</a:t>
            </a:fld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B69A62-60E1-491F-959C-791ED05AD5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Methods of debugging:</a:t>
            </a:r>
            <a:endParaRPr lang="en-US" sz="300" dirty="0"/>
          </a:p>
          <a:p>
            <a:pPr lvl="1"/>
            <a:r>
              <a:rPr lang="en-US" dirty="0"/>
              <a:t>These </a:t>
            </a:r>
            <a:r>
              <a:rPr lang="en-US" dirty="0">
                <a:solidFill>
                  <a:schemeClr val="accent2"/>
                </a:solidFill>
              </a:rPr>
              <a:t>two methods </a:t>
            </a:r>
            <a:r>
              <a:rPr lang="en-US" dirty="0"/>
              <a:t>are </a:t>
            </a:r>
            <a:r>
              <a:rPr lang="en-US" dirty="0">
                <a:solidFill>
                  <a:schemeClr val="accent2"/>
                </a:solidFill>
              </a:rPr>
              <a:t>okay</a:t>
            </a:r>
            <a:r>
              <a:rPr lang="en-US" dirty="0"/>
              <a:t>, but they are </a:t>
            </a:r>
            <a:r>
              <a:rPr lang="en-US" dirty="0">
                <a:solidFill>
                  <a:schemeClr val="accent2"/>
                </a:solidFill>
              </a:rPr>
              <a:t>slow</a:t>
            </a:r>
            <a:r>
              <a:rPr lang="en-US" dirty="0"/>
              <a:t>.</a:t>
            </a:r>
          </a:p>
          <a:p>
            <a:pPr lvl="2"/>
            <a:r>
              <a:rPr lang="en-US" dirty="0"/>
              <a:t>They really only work for </a:t>
            </a:r>
            <a:r>
              <a:rPr lang="en-US" dirty="0">
                <a:solidFill>
                  <a:schemeClr val="accent2"/>
                </a:solidFill>
              </a:rPr>
              <a:t>small, simple programs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So what about </a:t>
            </a:r>
            <a:r>
              <a:rPr lang="en-US" dirty="0">
                <a:solidFill>
                  <a:schemeClr val="accent2"/>
                </a:solidFill>
              </a:rPr>
              <a:t>large, complex programs</a:t>
            </a:r>
            <a:r>
              <a:rPr lang="en-US" dirty="0"/>
              <a:t>?</a:t>
            </a:r>
          </a:p>
          <a:p>
            <a:pPr lvl="1"/>
            <a:r>
              <a:rPr lang="en-US" dirty="0"/>
              <a:t>The </a:t>
            </a:r>
            <a:r>
              <a:rPr lang="en-US" dirty="0">
                <a:solidFill>
                  <a:schemeClr val="accent2"/>
                </a:solidFill>
              </a:rPr>
              <a:t>best solution </a:t>
            </a:r>
            <a:r>
              <a:rPr lang="en-US" dirty="0"/>
              <a:t>is to use a </a:t>
            </a:r>
            <a:r>
              <a:rPr lang="en-US" dirty="0">
                <a:solidFill>
                  <a:schemeClr val="accent2"/>
                </a:solidFill>
              </a:rPr>
              <a:t>debugger utility</a:t>
            </a:r>
            <a:r>
              <a:rPr lang="en-US" dirty="0"/>
              <a:t>. (Method 3)</a:t>
            </a:r>
          </a:p>
          <a:p>
            <a:pPr lvl="1"/>
            <a:endParaRPr lang="en-US" dirty="0"/>
          </a:p>
          <a:p>
            <a:r>
              <a:rPr lang="en-US" dirty="0"/>
              <a:t>Most of </a:t>
            </a:r>
            <a:r>
              <a:rPr lang="en-US" dirty="0">
                <a:solidFill>
                  <a:schemeClr val="accent2"/>
                </a:solidFill>
              </a:rPr>
              <a:t>Python IDE programs</a:t>
            </a:r>
            <a:r>
              <a:rPr lang="en-US" dirty="0"/>
              <a:t>, such as </a:t>
            </a:r>
            <a:r>
              <a:rPr lang="en-US" dirty="0">
                <a:solidFill>
                  <a:schemeClr val="accent2"/>
                </a:solidFill>
              </a:rPr>
              <a:t>PyCharm</a:t>
            </a:r>
            <a:r>
              <a:rPr lang="en-US" dirty="0"/>
              <a:t> and IDLE, include integrated </a:t>
            </a:r>
            <a:r>
              <a:rPr lang="en-US" dirty="0">
                <a:solidFill>
                  <a:schemeClr val="accent2"/>
                </a:solidFill>
              </a:rPr>
              <a:t>debuggers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Learning how to use these debuggers is very important.</a:t>
            </a:r>
          </a:p>
        </p:txBody>
      </p:sp>
      <p:pic>
        <p:nvPicPr>
          <p:cNvPr id="5" name="Picture 4">
            <a:hlinkClick r:id="rId2" action="ppaction://hlinksldjump"/>
            <a:extLst>
              <a:ext uri="{FF2B5EF4-FFF2-40B4-BE49-F238E27FC236}">
                <a16:creationId xmlns:a16="http://schemas.microsoft.com/office/drawing/2014/main" id="{A3389E1A-E007-4129-9E4B-9AE3259781EE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09304" y="6629400"/>
            <a:ext cx="234696" cy="234696"/>
          </a:xfrm>
          <a:prstGeom prst="rect">
            <a:avLst/>
          </a:prstGeom>
        </p:spPr>
      </p:pic>
      <p:sp>
        <p:nvSpPr>
          <p:cNvPr id="6" name="Slide Number Placeholder 2">
            <a:hlinkClick r:id="rId4" action="ppaction://hlinksldjump"/>
            <a:extLst>
              <a:ext uri="{FF2B5EF4-FFF2-40B4-BE49-F238E27FC236}">
                <a16:creationId xmlns:a16="http://schemas.microsoft.com/office/drawing/2014/main" id="{8DF0C31C-DB05-4F0A-8D1A-9EFD921D42B4}"/>
              </a:ext>
            </a:extLst>
          </p:cNvPr>
          <p:cNvSpPr txBox="1">
            <a:spLocks/>
          </p:cNvSpPr>
          <p:nvPr/>
        </p:nvSpPr>
        <p:spPr>
          <a:xfrm>
            <a:off x="0" y="6646272"/>
            <a:ext cx="2800350" cy="187517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5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0" dirty="0"/>
              <a:t>Debugging</a:t>
            </a:r>
          </a:p>
        </p:txBody>
      </p:sp>
    </p:spTree>
    <p:extLst>
      <p:ext uri="{BB962C8B-B14F-4D97-AF65-F5344CB8AC3E}">
        <p14:creationId xmlns:p14="http://schemas.microsoft.com/office/powerpoint/2010/main" val="3065955917"/>
      </p:ext>
    </p:extLst>
  </p:cSld>
  <p:clrMapOvr>
    <a:masterClrMapping/>
  </p:clrMapOvr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1EBE51-3BE0-4C71-AEB3-0EFAF404CD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Debugging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BB17990-19AC-49FF-AB8D-9296E73421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9C4B0-9109-4B6A-816F-B8FB191BD566}" type="slidenum">
              <a:rPr lang="en-US" smtClean="0"/>
              <a:t>161</a:t>
            </a:fld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15ADD1-30EB-4080-9091-750FC7CCCA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Debugger</a:t>
            </a:r>
            <a:r>
              <a:rPr lang="en-US" dirty="0"/>
              <a:t> is a program that </a:t>
            </a:r>
            <a:r>
              <a:rPr lang="en-US" dirty="0">
                <a:solidFill>
                  <a:schemeClr val="accent2"/>
                </a:solidFill>
              </a:rPr>
              <a:t>facilitates debugging</a:t>
            </a:r>
            <a:r>
              <a:rPr lang="en-US" dirty="0"/>
              <a:t>.</a:t>
            </a:r>
          </a:p>
          <a:p>
            <a:r>
              <a:rPr lang="en-US" dirty="0"/>
              <a:t>You can use a debugger to</a:t>
            </a:r>
          </a:p>
          <a:p>
            <a:pPr lvl="1"/>
            <a:r>
              <a:rPr lang="en-US" dirty="0"/>
              <a:t>Execute a single statement at a time.</a:t>
            </a:r>
          </a:p>
          <a:p>
            <a:pPr lvl="1"/>
            <a:r>
              <a:rPr lang="en-US" dirty="0"/>
              <a:t>Trace into or stepping over a method.</a:t>
            </a:r>
          </a:p>
          <a:p>
            <a:pPr lvl="1"/>
            <a:r>
              <a:rPr lang="en-US" dirty="0"/>
              <a:t>Set breakpoints.</a:t>
            </a:r>
          </a:p>
          <a:p>
            <a:pPr lvl="1"/>
            <a:r>
              <a:rPr lang="en-US" dirty="0"/>
              <a:t>Display variables.</a:t>
            </a:r>
          </a:p>
          <a:p>
            <a:pPr lvl="1"/>
            <a:r>
              <a:rPr lang="en-US" dirty="0"/>
              <a:t>Display call stack.</a:t>
            </a:r>
          </a:p>
          <a:p>
            <a:pPr lvl="1"/>
            <a:r>
              <a:rPr lang="en-US" dirty="0"/>
              <a:t>Modify variables.</a:t>
            </a:r>
          </a:p>
        </p:txBody>
      </p:sp>
      <p:pic>
        <p:nvPicPr>
          <p:cNvPr id="5" name="Picture 4">
            <a:hlinkClick r:id="rId2" action="ppaction://hlinksldjump"/>
            <a:extLst>
              <a:ext uri="{FF2B5EF4-FFF2-40B4-BE49-F238E27FC236}">
                <a16:creationId xmlns:a16="http://schemas.microsoft.com/office/drawing/2014/main" id="{F9A14019-B798-4DCB-9DB7-68F92DEBBD4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09304" y="6629400"/>
            <a:ext cx="234696" cy="234696"/>
          </a:xfrm>
          <a:prstGeom prst="rect">
            <a:avLst/>
          </a:prstGeom>
        </p:spPr>
      </p:pic>
      <p:sp>
        <p:nvSpPr>
          <p:cNvPr id="6" name="Slide Number Placeholder 2">
            <a:hlinkClick r:id="rId4" action="ppaction://hlinksldjump"/>
            <a:extLst>
              <a:ext uri="{FF2B5EF4-FFF2-40B4-BE49-F238E27FC236}">
                <a16:creationId xmlns:a16="http://schemas.microsoft.com/office/drawing/2014/main" id="{06293DDF-5D2D-49D2-97D1-B787479391F5}"/>
              </a:ext>
            </a:extLst>
          </p:cNvPr>
          <p:cNvSpPr txBox="1">
            <a:spLocks/>
          </p:cNvSpPr>
          <p:nvPr/>
        </p:nvSpPr>
        <p:spPr>
          <a:xfrm>
            <a:off x="0" y="6646272"/>
            <a:ext cx="2800350" cy="187517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5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0" dirty="0"/>
              <a:t>Debugging</a:t>
            </a:r>
          </a:p>
        </p:txBody>
      </p:sp>
    </p:spTree>
    <p:extLst>
      <p:ext uri="{BB962C8B-B14F-4D97-AF65-F5344CB8AC3E}">
        <p14:creationId xmlns:p14="http://schemas.microsoft.com/office/powerpoint/2010/main" val="2083392088"/>
      </p:ext>
    </p:extLst>
  </p:cSld>
  <p:clrMapOvr>
    <a:masterClrMapping/>
  </p:clrMapOvr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A48033-199A-40C8-BE25-2FE2CD73B7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Debugging</a:t>
            </a:r>
            <a:br>
              <a:rPr lang="en-US" dirty="0"/>
            </a:br>
            <a:r>
              <a:rPr lang="en-US" dirty="0">
                <a:solidFill>
                  <a:schemeClr val="accent3"/>
                </a:solidFill>
              </a:rPr>
              <a:t>By Using PyCharm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41D2411-0146-42FC-B831-12E83A6516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9C4B0-9109-4B6A-816F-B8FB191BD566}" type="slidenum">
              <a:rPr lang="en-US" smtClean="0"/>
              <a:t>162</a:t>
            </a:fld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9E9CCC0-52FB-4D26-ACEF-90290C6E50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6304" y="1516310"/>
            <a:ext cx="8851900" cy="4748675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6" name="Picture 5">
            <a:hlinkClick r:id="rId3" action="ppaction://hlinksldjump"/>
            <a:extLst>
              <a:ext uri="{FF2B5EF4-FFF2-40B4-BE49-F238E27FC236}">
                <a16:creationId xmlns:a16="http://schemas.microsoft.com/office/drawing/2014/main" id="{E8A69328-7D3C-480C-86C9-4930A7154E7B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09304" y="6629400"/>
            <a:ext cx="234696" cy="234696"/>
          </a:xfrm>
          <a:prstGeom prst="rect">
            <a:avLst/>
          </a:prstGeom>
        </p:spPr>
      </p:pic>
      <p:sp>
        <p:nvSpPr>
          <p:cNvPr id="7" name="Slide Number Placeholder 2">
            <a:hlinkClick r:id="rId5" action="ppaction://hlinksldjump"/>
            <a:extLst>
              <a:ext uri="{FF2B5EF4-FFF2-40B4-BE49-F238E27FC236}">
                <a16:creationId xmlns:a16="http://schemas.microsoft.com/office/drawing/2014/main" id="{C888256B-DDB8-4424-BEAD-C9ECDA08977C}"/>
              </a:ext>
            </a:extLst>
          </p:cNvPr>
          <p:cNvSpPr txBox="1">
            <a:spLocks/>
          </p:cNvSpPr>
          <p:nvPr/>
        </p:nvSpPr>
        <p:spPr>
          <a:xfrm>
            <a:off x="0" y="6646272"/>
            <a:ext cx="2800350" cy="187517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5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0" dirty="0"/>
              <a:t>Debugging</a:t>
            </a:r>
          </a:p>
        </p:txBody>
      </p:sp>
    </p:spTree>
    <p:extLst>
      <p:ext uri="{BB962C8B-B14F-4D97-AF65-F5344CB8AC3E}">
        <p14:creationId xmlns:p14="http://schemas.microsoft.com/office/powerpoint/2010/main" val="3145788310"/>
      </p:ext>
    </p:extLst>
  </p:cSld>
  <p:clrMapOvr>
    <a:masterClrMapping/>
  </p:clrMapOvr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AED3B1D-C95C-4E23-A9D8-DE7C0609C6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4E58DB-18B3-4036-A6FE-901C2095E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9C4B0-9109-4B6A-816F-B8FB191BD566}" type="slidenum">
              <a:rPr lang="en-US" smtClean="0"/>
              <a:t>163</a:t>
            </a:fld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E29FFAE-02B0-4E49-B5A9-433B412193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 action="ppaction://hlinksldjump"/>
              </a:rPr>
              <a:t>Test Questions</a:t>
            </a:r>
            <a:endParaRPr lang="en-US" dirty="0"/>
          </a:p>
          <a:p>
            <a:r>
              <a:rPr lang="en-US" dirty="0">
                <a:hlinkClick r:id="rId3" action="ppaction://hlinksldjump"/>
              </a:rPr>
              <a:t>Programming Exercises</a:t>
            </a:r>
            <a:endParaRPr lang="en-US" dirty="0"/>
          </a:p>
        </p:txBody>
      </p:sp>
      <p:pic>
        <p:nvPicPr>
          <p:cNvPr id="7" name="Picture 6">
            <a:hlinkClick r:id="rId4" action="ppaction://hlinksldjump"/>
            <a:extLst>
              <a:ext uri="{FF2B5EF4-FFF2-40B4-BE49-F238E27FC236}">
                <a16:creationId xmlns:a16="http://schemas.microsoft.com/office/drawing/2014/main" id="{B4BA8D89-CE1B-43DA-8879-F2953AAA4804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88096" y="8128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382864"/>
      </p:ext>
    </p:extLst>
  </p:cSld>
  <p:clrMapOvr>
    <a:masterClrMapping/>
  </p:clrMapOvr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A96128-BE40-43C4-A2DE-782A0310EA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 Questions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8A024B-4AA6-4AC7-8037-F7DA6D74B9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9C4B0-9109-4B6A-816F-B8FB191BD566}" type="slidenum">
              <a:rPr lang="en-US" smtClean="0"/>
              <a:t>164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F5513E-9BC7-44CA-9EFE-A1697B8E44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400" dirty="0"/>
              <a:t>Do the test questions for this chapter online at </a:t>
            </a:r>
            <a:br>
              <a:rPr lang="en-US" sz="2400" dirty="0"/>
            </a:br>
            <a:r>
              <a:rPr lang="en-US" sz="1800" dirty="0">
                <a:hlinkClick r:id="rId2"/>
              </a:rPr>
              <a:t>https://liveexample-ppe.pearsoncmg.com/selftest/selftestpy?chapter=4</a:t>
            </a:r>
            <a:r>
              <a:rPr lang="en-US" sz="1800" dirty="0"/>
              <a:t> </a:t>
            </a:r>
            <a:endParaRPr lang="en-US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9C53B28-8B9E-49D2-A255-687C1F5EAD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42557" y="2392846"/>
            <a:ext cx="4858885" cy="388024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6" name="Picture 5">
            <a:hlinkClick r:id="rId4" action="ppaction://hlinksldjump"/>
            <a:extLst>
              <a:ext uri="{FF2B5EF4-FFF2-40B4-BE49-F238E27FC236}">
                <a16:creationId xmlns:a16="http://schemas.microsoft.com/office/drawing/2014/main" id="{FB7E31C7-DAF0-4A8A-A668-420011507B59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09304" y="6629400"/>
            <a:ext cx="234696" cy="234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653433"/>
      </p:ext>
    </p:extLst>
  </p:cSld>
  <p:clrMapOvr>
    <a:masterClrMapping/>
  </p:clrMapOvr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8A6326-8889-4F99-B7C4-6FC3CEC870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Programming Exercises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BBD7B7-A66A-43D6-99F0-323F4472F9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9C4B0-9109-4B6A-816F-B8FB191BD566}" type="slidenum">
              <a:rPr lang="en-US" smtClean="0"/>
              <a:t>165</a:t>
            </a:fld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B074646-A9FD-4C67-B02E-E1FE4824F2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sz="2800" dirty="0"/>
              <a:t>Page 120 – 132:</a:t>
            </a:r>
          </a:p>
          <a:p>
            <a:pPr lvl="1"/>
            <a:r>
              <a:rPr lang="en-US" altLang="en-US" dirty="0"/>
              <a:t>4.1 - 4.15</a:t>
            </a:r>
          </a:p>
          <a:p>
            <a:pPr lvl="1"/>
            <a:r>
              <a:rPr lang="en-US" altLang="en-US" dirty="0"/>
              <a:t>4.17 - 4.21</a:t>
            </a:r>
          </a:p>
          <a:p>
            <a:pPr lvl="1"/>
            <a:r>
              <a:rPr lang="en-US" altLang="en-US" dirty="0"/>
              <a:t>4.24</a:t>
            </a:r>
          </a:p>
          <a:p>
            <a:pPr lvl="1"/>
            <a:r>
              <a:rPr lang="en-US" altLang="en-US" dirty="0"/>
              <a:t>4.30</a:t>
            </a:r>
          </a:p>
          <a:p>
            <a:r>
              <a:rPr lang="en-US" altLang="en-US" dirty="0">
                <a:hlinkClick r:id="rId2"/>
              </a:rPr>
              <a:t>Lab #6</a:t>
            </a:r>
            <a:endParaRPr lang="en-US" altLang="en-US" dirty="0"/>
          </a:p>
          <a:p>
            <a:endParaRPr lang="en-US" altLang="en-US" dirty="0"/>
          </a:p>
        </p:txBody>
      </p:sp>
      <p:pic>
        <p:nvPicPr>
          <p:cNvPr id="5" name="Picture 4">
            <a:hlinkClick r:id="rId3" action="ppaction://hlinksldjump"/>
            <a:extLst>
              <a:ext uri="{FF2B5EF4-FFF2-40B4-BE49-F238E27FC236}">
                <a16:creationId xmlns:a16="http://schemas.microsoft.com/office/drawing/2014/main" id="{8C2CB30D-4530-493C-B200-303F8B27CC95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09304" y="6629400"/>
            <a:ext cx="234696" cy="234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0874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881137-5169-4E79-8312-942CEC95F1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Convert Boolean Value to Integer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E2C52D-4DBE-4B0B-9521-E999A351A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9C4B0-9109-4B6A-816F-B8FB191BD566}" type="slidenum">
              <a:rPr lang="en-US" smtClean="0"/>
              <a:t>17</a:t>
            </a:fld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6BB89B5-412E-4FDE-BD67-D1FBC5DE89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Internally</a:t>
            </a:r>
            <a:r>
              <a:rPr lang="en-US" dirty="0"/>
              <a:t>, Python uses </a:t>
            </a:r>
            <a:r>
              <a:rPr lang="en-US" dirty="0">
                <a:solidFill>
                  <a:srgbClr val="3333FF"/>
                </a:solidFill>
              </a:rPr>
              <a:t>1</a:t>
            </a:r>
            <a:r>
              <a:rPr lang="en-US" dirty="0"/>
              <a:t> to represent </a:t>
            </a:r>
            <a:r>
              <a:rPr lang="en-US" dirty="0">
                <a:solidFill>
                  <a:srgbClr val="3333FF"/>
                </a:solidFill>
              </a:rPr>
              <a:t>True</a:t>
            </a:r>
            <a:r>
              <a:rPr lang="en-US" dirty="0"/>
              <a:t> and </a:t>
            </a:r>
            <a:r>
              <a:rPr lang="en-US" dirty="0">
                <a:solidFill>
                  <a:srgbClr val="3333FF"/>
                </a:solidFill>
              </a:rPr>
              <a:t>0</a:t>
            </a:r>
            <a:r>
              <a:rPr lang="en-US" dirty="0"/>
              <a:t> for </a:t>
            </a:r>
            <a:r>
              <a:rPr lang="en-US" dirty="0">
                <a:solidFill>
                  <a:srgbClr val="3333FF"/>
                </a:solidFill>
              </a:rPr>
              <a:t>False</a:t>
            </a:r>
            <a:r>
              <a:rPr lang="en-US" dirty="0"/>
              <a:t>. </a:t>
            </a:r>
          </a:p>
          <a:p>
            <a:r>
              <a:rPr lang="en-US" dirty="0"/>
              <a:t>You can use the </a:t>
            </a:r>
            <a:r>
              <a:rPr lang="en-US" dirty="0">
                <a:solidFill>
                  <a:srgbClr val="7030A0"/>
                </a:solidFill>
              </a:rPr>
              <a:t>int</a:t>
            </a:r>
            <a:r>
              <a:rPr lang="en-US" dirty="0"/>
              <a:t> function to convert a </a:t>
            </a:r>
            <a:r>
              <a:rPr lang="en-US" dirty="0">
                <a:solidFill>
                  <a:schemeClr val="accent2"/>
                </a:solidFill>
              </a:rPr>
              <a:t>Boolean value </a:t>
            </a:r>
            <a:r>
              <a:rPr lang="en-US" dirty="0"/>
              <a:t>to an </a:t>
            </a:r>
            <a:r>
              <a:rPr lang="en-US" dirty="0">
                <a:solidFill>
                  <a:schemeClr val="accent2"/>
                </a:solidFill>
              </a:rPr>
              <a:t>integer</a:t>
            </a:r>
            <a:r>
              <a:rPr lang="en-US" dirty="0"/>
              <a:t>.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A41AF7D-9C3F-43CC-ABBA-B1B38B79A59A}"/>
              </a:ext>
            </a:extLst>
          </p:cNvPr>
          <p:cNvGrpSpPr/>
          <p:nvPr/>
        </p:nvGrpSpPr>
        <p:grpSpPr>
          <a:xfrm>
            <a:off x="146304" y="2910818"/>
            <a:ext cx="8851392" cy="3416320"/>
            <a:chOff x="769637" y="3388116"/>
            <a:chExt cx="8851392" cy="341632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C20EB98-AD43-45B2-8744-CD8DF387CE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7040" y="3388116"/>
              <a:ext cx="8173989" cy="3416320"/>
            </a:xfrm>
            <a:prstGeom prst="rect">
              <a:avLst/>
            </a:prstGeom>
            <a:solidFill>
              <a:schemeClr val="bg1">
                <a:lumMod val="75000"/>
                <a:alpha val="15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dirty="0">
                  <a:solidFill>
                    <a:srgbClr val="C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&gt;&gt;&gt;</a:t>
              </a:r>
              <a:r>
                <a:rPr lang="en-US" alt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altLang="en-US" dirty="0">
                  <a:solidFill>
                    <a:srgbClr val="7030A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int</a:t>
              </a:r>
              <a:r>
                <a:rPr lang="en-US" alt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(</a:t>
              </a:r>
              <a:r>
                <a:rPr lang="en-US" altLang="en-US" dirty="0">
                  <a:solidFill>
                    <a:srgbClr val="CC66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True</a:t>
              </a:r>
              <a:r>
                <a:rPr lang="en-US" alt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)</a:t>
              </a:r>
            </a:p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dirty="0">
                  <a:solidFill>
                    <a:srgbClr val="3333FF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</a:p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dirty="0">
                  <a:solidFill>
                    <a:srgbClr val="C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&gt;&gt;&gt;</a:t>
              </a:r>
              <a:r>
                <a:rPr lang="en-US" alt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altLang="en-US" dirty="0">
                  <a:solidFill>
                    <a:srgbClr val="7030A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int</a:t>
              </a:r>
              <a:r>
                <a:rPr lang="en-US" alt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(</a:t>
              </a:r>
              <a:r>
                <a:rPr lang="en-US" altLang="en-US" dirty="0">
                  <a:solidFill>
                    <a:srgbClr val="CC66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False</a:t>
              </a:r>
              <a:r>
                <a:rPr lang="en-US" alt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)</a:t>
              </a:r>
            </a:p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dirty="0">
                  <a:solidFill>
                    <a:srgbClr val="3333FF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0</a:t>
              </a:r>
            </a:p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dirty="0">
                  <a:solidFill>
                    <a:srgbClr val="C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&gt;&gt;&gt;</a:t>
              </a:r>
              <a:r>
                <a:rPr lang="en-US" alt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altLang="en-US" dirty="0">
                  <a:solidFill>
                    <a:srgbClr val="7030A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print</a:t>
              </a:r>
              <a:r>
                <a:rPr lang="en-US" alt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(</a:t>
              </a:r>
              <a:r>
                <a:rPr lang="en-US" altLang="en-US" dirty="0">
                  <a:solidFill>
                    <a:srgbClr val="7030A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int</a:t>
              </a:r>
              <a:r>
                <a:rPr lang="en-US" alt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(</a:t>
              </a:r>
              <a:r>
                <a:rPr lang="en-US" altLang="en-US" dirty="0">
                  <a:solidFill>
                    <a:srgbClr val="CC66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True</a:t>
              </a:r>
              <a:r>
                <a:rPr lang="en-US" alt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))</a:t>
              </a:r>
            </a:p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dirty="0">
                  <a:solidFill>
                    <a:srgbClr val="3333FF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</a:p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dirty="0">
                  <a:solidFill>
                    <a:srgbClr val="C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&gt;&gt;&gt;</a:t>
              </a:r>
              <a:r>
                <a:rPr lang="en-US" alt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altLang="en-US" dirty="0">
                  <a:solidFill>
                    <a:srgbClr val="7030A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print</a:t>
              </a:r>
              <a:r>
                <a:rPr lang="en-US" alt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(</a:t>
              </a:r>
              <a:r>
                <a:rPr lang="en-US" altLang="en-US" dirty="0">
                  <a:solidFill>
                    <a:srgbClr val="7030A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int</a:t>
              </a:r>
              <a:r>
                <a:rPr lang="en-US" alt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(20 &gt; 50))</a:t>
              </a:r>
            </a:p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dirty="0">
                  <a:solidFill>
                    <a:srgbClr val="3333FF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0</a:t>
              </a:r>
            </a:p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dirty="0">
                  <a:solidFill>
                    <a:srgbClr val="C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&gt;&gt;&gt;</a:t>
              </a:r>
              <a:r>
                <a:rPr lang="en-US" alt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altLang="en-US" dirty="0">
                  <a:solidFill>
                    <a:srgbClr val="7030A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print</a:t>
              </a:r>
              <a:r>
                <a:rPr lang="en-US" alt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(</a:t>
              </a:r>
              <a:r>
                <a:rPr lang="en-US" altLang="en-US" dirty="0">
                  <a:solidFill>
                    <a:srgbClr val="7030A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int</a:t>
              </a:r>
              <a:r>
                <a:rPr lang="en-US" alt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(</a:t>
              </a:r>
              <a:r>
                <a:rPr lang="en-US" altLang="en-US" dirty="0">
                  <a:solidFill>
                    <a:srgbClr val="CC66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True</a:t>
              </a:r>
              <a:r>
                <a:rPr lang="en-US" alt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 == </a:t>
              </a:r>
              <a:r>
                <a:rPr lang="en-US" altLang="en-US" dirty="0">
                  <a:solidFill>
                    <a:srgbClr val="CC66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False</a:t>
              </a:r>
              <a:r>
                <a:rPr lang="en-US" alt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))</a:t>
              </a:r>
            </a:p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dirty="0">
                  <a:solidFill>
                    <a:srgbClr val="3333FF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0</a:t>
              </a:r>
            </a:p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dirty="0">
                  <a:solidFill>
                    <a:srgbClr val="C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&gt;&gt;&gt;</a:t>
              </a:r>
              <a:r>
                <a:rPr lang="en-US" alt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altLang="en-US" dirty="0">
                  <a:solidFill>
                    <a:srgbClr val="7030A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print</a:t>
              </a:r>
              <a:r>
                <a:rPr lang="en-US" alt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(</a:t>
              </a:r>
              <a:r>
                <a:rPr lang="en-US" altLang="en-US" dirty="0">
                  <a:solidFill>
                    <a:srgbClr val="7030A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int</a:t>
              </a:r>
              <a:r>
                <a:rPr lang="en-US" alt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(20 * 2 &gt; 30))</a:t>
              </a:r>
            </a:p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dirty="0">
                  <a:solidFill>
                    <a:srgbClr val="3333FF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00FF7110-4AF2-4D57-9F7A-CE4D3E1E9AA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69637" y="4818959"/>
              <a:ext cx="551364" cy="551364"/>
            </a:xfrm>
            <a:prstGeom prst="rect">
              <a:avLst/>
            </a:prstGeom>
          </p:spPr>
        </p:pic>
      </p:grpSp>
      <p:pic>
        <p:nvPicPr>
          <p:cNvPr id="11" name="Picture 10">
            <a:hlinkClick r:id="rId4" action="ppaction://hlinksldjump"/>
            <a:extLst>
              <a:ext uri="{FF2B5EF4-FFF2-40B4-BE49-F238E27FC236}">
                <a16:creationId xmlns:a16="http://schemas.microsoft.com/office/drawing/2014/main" id="{505BE347-B964-46A6-BCE3-EA8A74DA2E0B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09304" y="6629400"/>
            <a:ext cx="234696" cy="234696"/>
          </a:xfrm>
          <a:prstGeom prst="rect">
            <a:avLst/>
          </a:prstGeom>
        </p:spPr>
      </p:pic>
      <p:sp>
        <p:nvSpPr>
          <p:cNvPr id="12" name="Slide Number Placeholder 2">
            <a:hlinkClick r:id="rId6" action="ppaction://hlinksldjump"/>
            <a:extLst>
              <a:ext uri="{FF2B5EF4-FFF2-40B4-BE49-F238E27FC236}">
                <a16:creationId xmlns:a16="http://schemas.microsoft.com/office/drawing/2014/main" id="{606CA649-6B3D-4160-AA62-6EE9EE495C1D}"/>
              </a:ext>
            </a:extLst>
          </p:cNvPr>
          <p:cNvSpPr txBox="1">
            <a:spLocks/>
          </p:cNvSpPr>
          <p:nvPr/>
        </p:nvSpPr>
        <p:spPr>
          <a:xfrm>
            <a:off x="0" y="6646272"/>
            <a:ext cx="2800350" cy="187517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5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0" dirty="0"/>
              <a:t>4.2</a:t>
            </a:r>
          </a:p>
        </p:txBody>
      </p:sp>
    </p:spTree>
    <p:extLst>
      <p:ext uri="{BB962C8B-B14F-4D97-AF65-F5344CB8AC3E}">
        <p14:creationId xmlns:p14="http://schemas.microsoft.com/office/powerpoint/2010/main" val="24555563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881137-5169-4E79-8312-942CEC95F1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Convert Numeric Value to Boolean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E2C52D-4DBE-4B0B-9521-E999A351A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9C4B0-9109-4B6A-816F-B8FB191BD566}" type="slidenum">
              <a:rPr lang="en-US" smtClean="0"/>
              <a:t>18</a:t>
            </a:fld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6BB89B5-412E-4FDE-BD67-D1FBC5DE89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can also use the </a:t>
            </a:r>
            <a:r>
              <a:rPr lang="en-US" dirty="0">
                <a:solidFill>
                  <a:srgbClr val="7030A0"/>
                </a:solidFill>
              </a:rPr>
              <a:t>bool</a:t>
            </a:r>
            <a:r>
              <a:rPr lang="en-US" dirty="0"/>
              <a:t> function to convert a </a:t>
            </a:r>
            <a:r>
              <a:rPr lang="en-US" dirty="0">
                <a:solidFill>
                  <a:schemeClr val="accent2"/>
                </a:solidFill>
              </a:rPr>
              <a:t>numeric value </a:t>
            </a:r>
            <a:r>
              <a:rPr lang="en-US" dirty="0"/>
              <a:t>to a </a:t>
            </a:r>
            <a:r>
              <a:rPr lang="en-US" dirty="0">
                <a:solidFill>
                  <a:schemeClr val="accent2"/>
                </a:solidFill>
              </a:rPr>
              <a:t>Boolean value</a:t>
            </a:r>
            <a:r>
              <a:rPr lang="en-US" dirty="0"/>
              <a:t>. </a:t>
            </a:r>
          </a:p>
          <a:p>
            <a:r>
              <a:rPr lang="en-US" dirty="0"/>
              <a:t>The function returns </a:t>
            </a:r>
            <a:r>
              <a:rPr lang="en-US" dirty="0">
                <a:solidFill>
                  <a:srgbClr val="3333FF"/>
                </a:solidFill>
              </a:rPr>
              <a:t>False</a:t>
            </a:r>
            <a:r>
              <a:rPr lang="en-US" dirty="0"/>
              <a:t> if the value is </a:t>
            </a:r>
            <a:r>
              <a:rPr lang="en-US" dirty="0">
                <a:solidFill>
                  <a:schemeClr val="accent2"/>
                </a:solidFill>
              </a:rPr>
              <a:t>0</a:t>
            </a:r>
            <a:r>
              <a:rPr lang="en-US" dirty="0"/>
              <a:t>; </a:t>
            </a:r>
            <a:r>
              <a:rPr lang="en-US" dirty="0">
                <a:solidFill>
                  <a:schemeClr val="accent2"/>
                </a:solidFill>
              </a:rPr>
              <a:t>otherwise</a:t>
            </a:r>
            <a:r>
              <a:rPr lang="en-US" dirty="0"/>
              <a:t>, it always returns </a:t>
            </a:r>
            <a:r>
              <a:rPr lang="en-US" dirty="0">
                <a:solidFill>
                  <a:srgbClr val="3333FF"/>
                </a:solidFill>
              </a:rPr>
              <a:t>True</a:t>
            </a:r>
            <a:r>
              <a:rPr lang="en-US" dirty="0"/>
              <a:t>.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A41AF7D-9C3F-43CC-ABBA-B1B38B79A59A}"/>
              </a:ext>
            </a:extLst>
          </p:cNvPr>
          <p:cNvGrpSpPr/>
          <p:nvPr/>
        </p:nvGrpSpPr>
        <p:grpSpPr>
          <a:xfrm>
            <a:off x="146304" y="3272658"/>
            <a:ext cx="8851392" cy="2862322"/>
            <a:chOff x="769637" y="3665115"/>
            <a:chExt cx="8851392" cy="2862322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C20EB98-AD43-45B2-8744-CD8DF387CE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7040" y="3665115"/>
              <a:ext cx="8173989" cy="2862322"/>
            </a:xfrm>
            <a:prstGeom prst="rect">
              <a:avLst/>
            </a:prstGeom>
            <a:solidFill>
              <a:schemeClr val="bg1">
                <a:lumMod val="75000"/>
                <a:alpha val="15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dirty="0">
                  <a:solidFill>
                    <a:srgbClr val="C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&gt;&gt;&gt;</a:t>
              </a:r>
              <a:r>
                <a:rPr lang="en-US" alt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altLang="en-US" dirty="0">
                  <a:solidFill>
                    <a:srgbClr val="7030A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bool</a:t>
              </a:r>
              <a:r>
                <a:rPr lang="en-US" alt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(1)</a:t>
              </a:r>
            </a:p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dirty="0">
                  <a:solidFill>
                    <a:srgbClr val="3333FF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True</a:t>
              </a:r>
            </a:p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dirty="0">
                  <a:solidFill>
                    <a:srgbClr val="C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&gt;&gt;&gt;</a:t>
              </a:r>
              <a:r>
                <a:rPr lang="en-US" alt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altLang="en-US" dirty="0">
                  <a:solidFill>
                    <a:srgbClr val="7030A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bool</a:t>
              </a:r>
              <a:r>
                <a:rPr lang="en-US" alt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(0)</a:t>
              </a:r>
            </a:p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dirty="0">
                  <a:solidFill>
                    <a:srgbClr val="3333FF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False</a:t>
              </a:r>
            </a:p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dirty="0">
                  <a:solidFill>
                    <a:srgbClr val="C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&gt;&gt;&gt;</a:t>
              </a:r>
              <a:r>
                <a:rPr lang="en-US" alt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altLang="en-US" dirty="0">
                  <a:solidFill>
                    <a:srgbClr val="7030A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bool</a:t>
              </a:r>
              <a:r>
                <a:rPr lang="en-US" alt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(15)</a:t>
              </a:r>
            </a:p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dirty="0">
                  <a:solidFill>
                    <a:srgbClr val="3333FF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True</a:t>
              </a:r>
            </a:p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dirty="0">
                  <a:solidFill>
                    <a:srgbClr val="C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&gt;&gt;&gt;</a:t>
              </a:r>
              <a:r>
                <a:rPr lang="en-US" alt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altLang="en-US" dirty="0">
                  <a:solidFill>
                    <a:srgbClr val="7030A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bool</a:t>
              </a:r>
              <a:r>
                <a:rPr lang="en-US" alt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(-20)</a:t>
              </a:r>
            </a:p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dirty="0">
                  <a:solidFill>
                    <a:srgbClr val="3333FF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True</a:t>
              </a:r>
            </a:p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dirty="0">
                  <a:solidFill>
                    <a:srgbClr val="C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&gt;&gt;&gt;</a:t>
              </a:r>
              <a:r>
                <a:rPr lang="en-US" alt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altLang="en-US" dirty="0">
                  <a:solidFill>
                    <a:srgbClr val="7030A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bool</a:t>
              </a:r>
              <a:r>
                <a:rPr lang="en-US" alt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(10 + 10 - 20)</a:t>
              </a:r>
            </a:p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dirty="0">
                  <a:solidFill>
                    <a:srgbClr val="3333FF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False</a:t>
              </a: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00FF7110-4AF2-4D57-9F7A-CE4D3E1E9AA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69637" y="4818959"/>
              <a:ext cx="551364" cy="551364"/>
            </a:xfrm>
            <a:prstGeom prst="rect">
              <a:avLst/>
            </a:prstGeom>
          </p:spPr>
        </p:pic>
      </p:grpSp>
      <p:pic>
        <p:nvPicPr>
          <p:cNvPr id="11" name="Picture 10">
            <a:hlinkClick r:id="rId4" action="ppaction://hlinksldjump"/>
            <a:extLst>
              <a:ext uri="{FF2B5EF4-FFF2-40B4-BE49-F238E27FC236}">
                <a16:creationId xmlns:a16="http://schemas.microsoft.com/office/drawing/2014/main" id="{4646D6C2-E43A-44AB-8759-B0FE5D1E0D4A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09304" y="6629400"/>
            <a:ext cx="234696" cy="234696"/>
          </a:xfrm>
          <a:prstGeom prst="rect">
            <a:avLst/>
          </a:prstGeom>
        </p:spPr>
      </p:pic>
      <p:sp>
        <p:nvSpPr>
          <p:cNvPr id="12" name="Slide Number Placeholder 2">
            <a:hlinkClick r:id="rId6" action="ppaction://hlinksldjump"/>
            <a:extLst>
              <a:ext uri="{FF2B5EF4-FFF2-40B4-BE49-F238E27FC236}">
                <a16:creationId xmlns:a16="http://schemas.microsoft.com/office/drawing/2014/main" id="{6BB90199-F05C-4454-A1EF-7EB92D4DDA9F}"/>
              </a:ext>
            </a:extLst>
          </p:cNvPr>
          <p:cNvSpPr txBox="1">
            <a:spLocks/>
          </p:cNvSpPr>
          <p:nvPr/>
        </p:nvSpPr>
        <p:spPr>
          <a:xfrm>
            <a:off x="0" y="6646272"/>
            <a:ext cx="2800350" cy="187517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5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0" dirty="0"/>
              <a:t>4.2</a:t>
            </a:r>
          </a:p>
        </p:txBody>
      </p:sp>
    </p:spTree>
    <p:extLst>
      <p:ext uri="{BB962C8B-B14F-4D97-AF65-F5344CB8AC3E}">
        <p14:creationId xmlns:p14="http://schemas.microsoft.com/office/powerpoint/2010/main" val="29312904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57268B-BB38-470A-A933-338D674B1E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Puzzle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E3598AC-ACDF-4C82-9AD6-69C1B45B40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9C4B0-9109-4B6A-816F-B8FB191BD566}" type="slidenum">
              <a:rPr lang="en-US" smtClean="0"/>
              <a:t>19</a:t>
            </a:fld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3039F8-8118-410D-823C-F90B3B0C71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the output of the following script?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869C5BB-CC89-496F-8098-AD97A315C7E1}"/>
              </a:ext>
            </a:extLst>
          </p:cNvPr>
          <p:cNvGrpSpPr/>
          <p:nvPr/>
        </p:nvGrpSpPr>
        <p:grpSpPr>
          <a:xfrm>
            <a:off x="167670" y="1986282"/>
            <a:ext cx="8808660" cy="1815883"/>
            <a:chOff x="1068656" y="5262547"/>
            <a:chExt cx="7733938" cy="1815883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41D9432-C762-4A27-B92F-166EDCE912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20250" y="5262548"/>
              <a:ext cx="7382344" cy="181588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40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x = </a:t>
              </a:r>
              <a:r>
                <a:rPr lang="en-US" altLang="en-US" sz="1400" dirty="0">
                  <a:solidFill>
                    <a:srgbClr val="00008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int</a:t>
              </a:r>
              <a:r>
                <a:rPr lang="en-US" altLang="en-US" sz="140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(</a:t>
              </a:r>
              <a:r>
                <a:rPr lang="en-US" altLang="en-US" sz="1400" dirty="0">
                  <a:solidFill>
                    <a:srgbClr val="00008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True</a:t>
              </a:r>
              <a:r>
                <a:rPr lang="en-US" altLang="en-US" sz="140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) + </a:t>
              </a:r>
              <a:r>
                <a:rPr lang="en-US" altLang="en-US" sz="1400" dirty="0">
                  <a:solidFill>
                    <a:srgbClr val="00008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int</a:t>
              </a:r>
              <a:r>
                <a:rPr lang="en-US" altLang="en-US" sz="140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(</a:t>
              </a:r>
              <a:r>
                <a:rPr lang="en-US" altLang="en-US" sz="1400" dirty="0">
                  <a:solidFill>
                    <a:srgbClr val="00008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True</a:t>
              </a:r>
              <a:r>
                <a:rPr lang="en-US" altLang="en-US" sz="140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) + </a:t>
              </a:r>
              <a:r>
                <a:rPr lang="en-US" altLang="en-US" sz="1400" dirty="0">
                  <a:solidFill>
                    <a:srgbClr val="00008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int</a:t>
              </a:r>
              <a:r>
                <a:rPr lang="en-US" altLang="en-US" sz="140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(</a:t>
              </a:r>
              <a:r>
                <a:rPr lang="en-US" altLang="en-US" sz="1400" dirty="0">
                  <a:solidFill>
                    <a:srgbClr val="00008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int</a:t>
              </a:r>
              <a:r>
                <a:rPr lang="en-US" altLang="en-US" sz="140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(</a:t>
              </a:r>
              <a:r>
                <a:rPr lang="en-US" altLang="en-US" sz="1400" dirty="0">
                  <a:solidFill>
                    <a:srgbClr val="00008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True</a:t>
              </a:r>
              <a:r>
                <a:rPr lang="en-US" altLang="en-US" sz="140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) - </a:t>
              </a:r>
              <a:r>
                <a:rPr lang="en-US" altLang="en-US" sz="1400" dirty="0">
                  <a:solidFill>
                    <a:srgbClr val="00008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int</a:t>
              </a:r>
              <a:r>
                <a:rPr lang="en-US" altLang="en-US" sz="140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(</a:t>
              </a:r>
              <a:r>
                <a:rPr lang="en-US" altLang="en-US" sz="1400" dirty="0">
                  <a:solidFill>
                    <a:srgbClr val="00008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True</a:t>
              </a:r>
              <a:r>
                <a:rPr lang="en-US" altLang="en-US" sz="140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))</a:t>
              </a:r>
            </a:p>
            <a:p>
              <a:pPr lvl="0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40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y = </a:t>
              </a:r>
              <a:r>
                <a:rPr lang="en-US" altLang="en-US" sz="1400" dirty="0">
                  <a:solidFill>
                    <a:srgbClr val="00008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int</a:t>
              </a:r>
              <a:r>
                <a:rPr lang="en-US" altLang="en-US" sz="140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(</a:t>
              </a:r>
              <a:r>
                <a:rPr lang="en-US" altLang="en-US" sz="1400" dirty="0">
                  <a:solidFill>
                    <a:srgbClr val="00008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True</a:t>
              </a:r>
              <a:r>
                <a:rPr lang="en-US" altLang="en-US" sz="140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) * </a:t>
              </a:r>
              <a:r>
                <a:rPr lang="en-US" altLang="en-US" sz="1400" dirty="0">
                  <a:solidFill>
                    <a:srgbClr val="00008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int</a:t>
              </a:r>
              <a:r>
                <a:rPr lang="en-US" altLang="en-US" sz="140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(</a:t>
              </a:r>
              <a:r>
                <a:rPr lang="en-US" altLang="en-US" sz="1400" dirty="0">
                  <a:solidFill>
                    <a:srgbClr val="00008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bool</a:t>
              </a:r>
              <a:r>
                <a:rPr lang="en-US" altLang="en-US" sz="140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(</a:t>
              </a:r>
              <a:r>
                <a:rPr lang="en-US" altLang="en-US" sz="1400" dirty="0">
                  <a:solidFill>
                    <a:srgbClr val="0000FF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50</a:t>
              </a:r>
              <a:r>
                <a:rPr lang="en-US" altLang="en-US" sz="140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) * </a:t>
              </a:r>
              <a:r>
                <a:rPr lang="en-US" altLang="en-US" sz="1400" dirty="0">
                  <a:solidFill>
                    <a:srgbClr val="0000FF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3</a:t>
              </a:r>
              <a:r>
                <a:rPr lang="en-US" altLang="en-US" sz="140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)</a:t>
              </a:r>
            </a:p>
            <a:p>
              <a:pPr lvl="0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40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r = x + y</a:t>
              </a:r>
            </a:p>
            <a:p>
              <a:pPr lvl="0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400" dirty="0">
                  <a:solidFill>
                    <a:srgbClr val="00008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print</a:t>
              </a:r>
              <a:r>
                <a:rPr lang="en-US" altLang="en-US" sz="140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(</a:t>
              </a:r>
              <a:r>
                <a:rPr lang="en-US" altLang="en-US" sz="1400" dirty="0">
                  <a:solidFill>
                    <a:srgbClr val="00808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"x = "</a:t>
              </a:r>
              <a:r>
                <a:rPr lang="en-US" altLang="en-US" sz="140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, x)</a:t>
              </a:r>
            </a:p>
            <a:p>
              <a:pPr lvl="0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400" dirty="0">
                  <a:solidFill>
                    <a:srgbClr val="00008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print</a:t>
              </a:r>
              <a:r>
                <a:rPr lang="en-US" altLang="en-US" sz="140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(</a:t>
              </a:r>
              <a:r>
                <a:rPr lang="en-US" altLang="en-US" sz="1400" dirty="0">
                  <a:solidFill>
                    <a:srgbClr val="00808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"y = "</a:t>
              </a:r>
              <a:r>
                <a:rPr lang="en-US" altLang="en-US" sz="140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, y)</a:t>
              </a:r>
            </a:p>
            <a:p>
              <a:pPr lvl="0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400" dirty="0">
                  <a:solidFill>
                    <a:srgbClr val="00008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print</a:t>
              </a:r>
              <a:r>
                <a:rPr lang="en-US" altLang="en-US" sz="140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(</a:t>
              </a:r>
              <a:r>
                <a:rPr lang="en-US" altLang="en-US" sz="1400" dirty="0">
                  <a:solidFill>
                    <a:srgbClr val="00808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"r = "</a:t>
              </a:r>
              <a:r>
                <a:rPr lang="en-US" altLang="en-US" sz="140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, r)</a:t>
              </a:r>
            </a:p>
            <a:p>
              <a:pPr lvl="0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400" dirty="0">
                  <a:solidFill>
                    <a:srgbClr val="00008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print</a:t>
              </a:r>
              <a:r>
                <a:rPr lang="en-US" altLang="en-US" sz="140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(</a:t>
              </a:r>
              <a:r>
                <a:rPr lang="en-US" altLang="en-US" sz="1400" dirty="0">
                  <a:solidFill>
                    <a:srgbClr val="00808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"bool(r) = "</a:t>
              </a:r>
              <a:r>
                <a:rPr lang="en-US" altLang="en-US" sz="140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, </a:t>
              </a:r>
              <a:r>
                <a:rPr lang="en-US" altLang="en-US" sz="1400" dirty="0">
                  <a:solidFill>
                    <a:srgbClr val="00008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bool</a:t>
              </a:r>
              <a:r>
                <a:rPr lang="en-US" altLang="en-US" sz="140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(r))</a:t>
              </a:r>
            </a:p>
            <a:p>
              <a:pPr lvl="0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400" dirty="0">
                  <a:solidFill>
                    <a:srgbClr val="00008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print</a:t>
              </a:r>
              <a:r>
                <a:rPr lang="en-US" altLang="en-US" sz="140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(</a:t>
              </a:r>
              <a:r>
                <a:rPr lang="en-US" altLang="en-US" sz="1400" dirty="0">
                  <a:solidFill>
                    <a:srgbClr val="00808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"bool(r - r) = "</a:t>
              </a:r>
              <a:r>
                <a:rPr lang="en-US" altLang="en-US" sz="140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, </a:t>
              </a:r>
              <a:r>
                <a:rPr lang="en-US" altLang="en-US" sz="1400" dirty="0">
                  <a:solidFill>
                    <a:srgbClr val="00008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bool</a:t>
              </a:r>
              <a:r>
                <a:rPr lang="en-US" altLang="en-US" sz="140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(r - r))</a:t>
              </a:r>
              <a:endParaRPr lang="en-US" altLang="en-US" sz="1400" dirty="0">
                <a:latin typeface="Arial" panose="020B0604020202020204" pitchFamily="34" charset="0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48E542E-C15A-4C97-998F-A9205BE2F8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8656" y="5262547"/>
              <a:ext cx="351594" cy="1815882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</a:p>
            <a:p>
              <a:pPr lvl="0"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2</a:t>
              </a:r>
            </a:p>
            <a:p>
              <a:pPr lvl="0"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3</a:t>
              </a:r>
            </a:p>
            <a:p>
              <a:pPr lvl="0"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4</a:t>
              </a:r>
            </a:p>
            <a:p>
              <a:pPr lvl="0"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5</a:t>
              </a:r>
            </a:p>
            <a:p>
              <a:pPr lvl="0"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6</a:t>
              </a:r>
            </a:p>
            <a:p>
              <a:pPr lvl="0"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7</a:t>
              </a:r>
            </a:p>
            <a:p>
              <a:pPr lvl="0"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8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6052DAD5-D6E7-4C2C-B59D-7705FF186509}"/>
              </a:ext>
            </a:extLst>
          </p:cNvPr>
          <p:cNvGrpSpPr/>
          <p:nvPr/>
        </p:nvGrpSpPr>
        <p:grpSpPr>
          <a:xfrm>
            <a:off x="146304" y="4130576"/>
            <a:ext cx="8851392" cy="1477328"/>
            <a:chOff x="4773387" y="4550141"/>
            <a:chExt cx="8851392" cy="1477328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362FBFD-E0A6-42EE-9188-0A445A2A3B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3172" y="4550141"/>
              <a:ext cx="8151607" cy="1477328"/>
            </a:xfrm>
            <a:prstGeom prst="rect">
              <a:avLst/>
            </a:prstGeom>
            <a:solidFill>
              <a:schemeClr val="accent5">
                <a:alpha val="15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pt-BR" alt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x =  2</a:t>
              </a:r>
            </a:p>
            <a:p>
              <a:pPr lvl="0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pt-BR" alt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y =  3</a:t>
              </a:r>
            </a:p>
            <a:p>
              <a:pPr lvl="0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pt-BR" alt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r =  5</a:t>
              </a:r>
            </a:p>
            <a:p>
              <a:pPr lvl="0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pt-BR" alt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bool(r) =  True</a:t>
              </a:r>
            </a:p>
            <a:p>
              <a:pPr lvl="0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pt-BR" alt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bool(r - r) =  False</a:t>
              </a:r>
            </a:p>
          </p:txBody>
        </p:sp>
        <p:pic>
          <p:nvPicPr>
            <p:cNvPr id="11" name="Picture 10" descr="A flat screen monitor&#10;&#10;Description automatically generated">
              <a:extLst>
                <a:ext uri="{FF2B5EF4-FFF2-40B4-BE49-F238E27FC236}">
                  <a16:creationId xmlns:a16="http://schemas.microsoft.com/office/drawing/2014/main" id="{E33CEE1F-8CE0-487A-A2FA-8559C11D0DD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73387" y="5013122"/>
              <a:ext cx="572603" cy="551364"/>
            </a:xfrm>
            <a:prstGeom prst="rect">
              <a:avLst/>
            </a:prstGeom>
          </p:spPr>
        </p:pic>
      </p:grpSp>
      <p:pic>
        <p:nvPicPr>
          <p:cNvPr id="12" name="Picture 11">
            <a:hlinkClick r:id="rId4" action="ppaction://hlinksldjump"/>
            <a:extLst>
              <a:ext uri="{FF2B5EF4-FFF2-40B4-BE49-F238E27FC236}">
                <a16:creationId xmlns:a16="http://schemas.microsoft.com/office/drawing/2014/main" id="{A8FE949B-BA3A-4E6B-B569-B84BA1F66091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09304" y="6629400"/>
            <a:ext cx="234696" cy="234696"/>
          </a:xfrm>
          <a:prstGeom prst="rect">
            <a:avLst/>
          </a:prstGeom>
        </p:spPr>
      </p:pic>
      <p:sp>
        <p:nvSpPr>
          <p:cNvPr id="13" name="Slide Number Placeholder 2">
            <a:hlinkClick r:id="rId6" action="ppaction://hlinksldjump"/>
            <a:extLst>
              <a:ext uri="{FF2B5EF4-FFF2-40B4-BE49-F238E27FC236}">
                <a16:creationId xmlns:a16="http://schemas.microsoft.com/office/drawing/2014/main" id="{ED7315AA-505B-45DC-8732-3F5A545D940E}"/>
              </a:ext>
            </a:extLst>
          </p:cNvPr>
          <p:cNvSpPr txBox="1">
            <a:spLocks/>
          </p:cNvSpPr>
          <p:nvPr/>
        </p:nvSpPr>
        <p:spPr>
          <a:xfrm>
            <a:off x="0" y="6646272"/>
            <a:ext cx="2800350" cy="187517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5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0" dirty="0"/>
              <a:t>4.2</a:t>
            </a:r>
          </a:p>
        </p:txBody>
      </p:sp>
    </p:spTree>
    <p:extLst>
      <p:ext uri="{BB962C8B-B14F-4D97-AF65-F5344CB8AC3E}">
        <p14:creationId xmlns:p14="http://schemas.microsoft.com/office/powerpoint/2010/main" val="15977917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C2ABCFAF-4C5A-461F-B548-798E3FB1B5BD}"/>
              </a:ext>
            </a:extLst>
          </p:cNvPr>
          <p:cNvGrpSpPr/>
          <p:nvPr/>
        </p:nvGrpSpPr>
        <p:grpSpPr>
          <a:xfrm>
            <a:off x="609600" y="6125986"/>
            <a:ext cx="8388095" cy="413819"/>
            <a:chOff x="609599" y="1589109"/>
            <a:chExt cx="8388095" cy="413819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523B7525-07A4-49BD-8868-1BFBF8964260}"/>
                </a:ext>
              </a:extLst>
            </p:cNvPr>
            <p:cNvCxnSpPr>
              <a:cxnSpLocks/>
            </p:cNvCxnSpPr>
            <p:nvPr/>
          </p:nvCxnSpPr>
          <p:spPr>
            <a:xfrm>
              <a:off x="609599" y="1797241"/>
              <a:ext cx="7974275" cy="0"/>
            </a:xfrm>
            <a:prstGeom prst="line">
              <a:avLst/>
            </a:prstGeom>
            <a:ln w="9525" cap="flat" cmpd="sng" algn="ctr">
              <a:solidFill>
                <a:schemeClr val="bg1">
                  <a:lumMod val="85000"/>
                </a:schemeClr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pic>
          <p:nvPicPr>
            <p:cNvPr id="10" name="Picture 9" descr="A close up of a sign&#10;&#10;Description automatically generated">
              <a:hlinkClick r:id="rId3"/>
              <a:extLst>
                <a:ext uri="{FF2B5EF4-FFF2-40B4-BE49-F238E27FC236}">
                  <a16:creationId xmlns:a16="http://schemas.microsoft.com/office/drawing/2014/main" id="{0CEBCAC9-F6C4-446D-9708-B79681609CF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83875" y="1589109"/>
              <a:ext cx="413819" cy="413819"/>
            </a:xfrm>
            <a:prstGeom prst="rect">
              <a:avLst/>
            </a:prstGeom>
          </p:spPr>
        </p:pic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1E63AD1-A845-4A9D-9C77-29E0821DE33D}"/>
              </a:ext>
            </a:extLst>
          </p:cNvPr>
          <p:cNvGrpSpPr/>
          <p:nvPr/>
        </p:nvGrpSpPr>
        <p:grpSpPr>
          <a:xfrm>
            <a:off x="609600" y="5757578"/>
            <a:ext cx="8388095" cy="413819"/>
            <a:chOff x="609599" y="1589109"/>
            <a:chExt cx="8388095" cy="413819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81B6B3F3-EF52-46FA-A5A8-3ADDAF0376C6}"/>
                </a:ext>
              </a:extLst>
            </p:cNvPr>
            <p:cNvCxnSpPr>
              <a:cxnSpLocks/>
            </p:cNvCxnSpPr>
            <p:nvPr/>
          </p:nvCxnSpPr>
          <p:spPr>
            <a:xfrm>
              <a:off x="609599" y="1797241"/>
              <a:ext cx="7974275" cy="0"/>
            </a:xfrm>
            <a:prstGeom prst="line">
              <a:avLst/>
            </a:prstGeom>
            <a:ln w="9525" cap="flat" cmpd="sng" algn="ctr">
              <a:solidFill>
                <a:schemeClr val="bg1">
                  <a:lumMod val="85000"/>
                </a:schemeClr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pic>
          <p:nvPicPr>
            <p:cNvPr id="13" name="Picture 12" descr="A close up of a sign&#10;&#10;Description automatically generated">
              <a:hlinkClick r:id="rId5"/>
              <a:extLst>
                <a:ext uri="{FF2B5EF4-FFF2-40B4-BE49-F238E27FC236}">
                  <a16:creationId xmlns:a16="http://schemas.microsoft.com/office/drawing/2014/main" id="{307D7969-A68A-49A8-82E1-A184EE96F7D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83875" y="1589109"/>
              <a:ext cx="413819" cy="413819"/>
            </a:xfrm>
            <a:prstGeom prst="rect">
              <a:avLst/>
            </a:prstGeom>
          </p:spPr>
        </p:pic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5D22CE5-C062-4005-9F88-020F19A73588}"/>
              </a:ext>
            </a:extLst>
          </p:cNvPr>
          <p:cNvGrpSpPr/>
          <p:nvPr/>
        </p:nvGrpSpPr>
        <p:grpSpPr>
          <a:xfrm>
            <a:off x="609600" y="5385816"/>
            <a:ext cx="8388095" cy="413819"/>
            <a:chOff x="609599" y="1589109"/>
            <a:chExt cx="8388095" cy="413819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30591A6B-19BF-4A66-BA76-ABB3B20C39D4}"/>
                </a:ext>
              </a:extLst>
            </p:cNvPr>
            <p:cNvCxnSpPr>
              <a:cxnSpLocks/>
            </p:cNvCxnSpPr>
            <p:nvPr/>
          </p:nvCxnSpPr>
          <p:spPr>
            <a:xfrm>
              <a:off x="609599" y="1797241"/>
              <a:ext cx="7974275" cy="0"/>
            </a:xfrm>
            <a:prstGeom prst="line">
              <a:avLst/>
            </a:prstGeom>
            <a:ln w="9525" cap="flat" cmpd="sng" algn="ctr">
              <a:solidFill>
                <a:schemeClr val="bg1">
                  <a:lumMod val="85000"/>
                </a:schemeClr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pic>
          <p:nvPicPr>
            <p:cNvPr id="16" name="Picture 15" descr="A close up of a sign&#10;&#10;Description automatically generated">
              <a:hlinkClick r:id="rId6"/>
              <a:extLst>
                <a:ext uri="{FF2B5EF4-FFF2-40B4-BE49-F238E27FC236}">
                  <a16:creationId xmlns:a16="http://schemas.microsoft.com/office/drawing/2014/main" id="{82D97D9E-2C2D-4764-91EE-A6A4EC76D01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83875" y="1589109"/>
              <a:ext cx="413819" cy="413819"/>
            </a:xfrm>
            <a:prstGeom prst="rect">
              <a:avLst/>
            </a:prstGeom>
          </p:spPr>
        </p:pic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2FBE250-2EBC-4F60-AE3E-6DA8C09E3221}"/>
              </a:ext>
            </a:extLst>
          </p:cNvPr>
          <p:cNvGrpSpPr/>
          <p:nvPr/>
        </p:nvGrpSpPr>
        <p:grpSpPr>
          <a:xfrm>
            <a:off x="609600" y="5020056"/>
            <a:ext cx="8388095" cy="413819"/>
            <a:chOff x="609599" y="1589109"/>
            <a:chExt cx="8388095" cy="413819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EE7B4A49-0A29-4C21-80C0-0AA985335EF3}"/>
                </a:ext>
              </a:extLst>
            </p:cNvPr>
            <p:cNvCxnSpPr>
              <a:cxnSpLocks/>
            </p:cNvCxnSpPr>
            <p:nvPr/>
          </p:nvCxnSpPr>
          <p:spPr>
            <a:xfrm>
              <a:off x="609599" y="1797241"/>
              <a:ext cx="7974275" cy="0"/>
            </a:xfrm>
            <a:prstGeom prst="line">
              <a:avLst/>
            </a:prstGeom>
            <a:ln w="9525" cap="flat" cmpd="sng" algn="ctr">
              <a:solidFill>
                <a:schemeClr val="bg1">
                  <a:lumMod val="85000"/>
                </a:schemeClr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pic>
          <p:nvPicPr>
            <p:cNvPr id="19" name="Picture 18" descr="A close up of a sign&#10;&#10;Description automatically generated">
              <a:hlinkClick r:id="rId7"/>
              <a:extLst>
                <a:ext uri="{FF2B5EF4-FFF2-40B4-BE49-F238E27FC236}">
                  <a16:creationId xmlns:a16="http://schemas.microsoft.com/office/drawing/2014/main" id="{E99CC401-1DE3-4FC9-AC9F-E6299EFF866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83875" y="1589109"/>
              <a:ext cx="413819" cy="413819"/>
            </a:xfrm>
            <a:prstGeom prst="rect">
              <a:avLst/>
            </a:prstGeom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0DCCD5A4-D542-4C34-BF8B-E3CB0F3853D3}"/>
              </a:ext>
            </a:extLst>
          </p:cNvPr>
          <p:cNvGrpSpPr/>
          <p:nvPr/>
        </p:nvGrpSpPr>
        <p:grpSpPr>
          <a:xfrm>
            <a:off x="609600" y="4648306"/>
            <a:ext cx="8388095" cy="413819"/>
            <a:chOff x="609599" y="1589109"/>
            <a:chExt cx="8388095" cy="413819"/>
          </a:xfrm>
        </p:grpSpPr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A75974EF-1D61-4BFB-BA82-CFC7C870C0DF}"/>
                </a:ext>
              </a:extLst>
            </p:cNvPr>
            <p:cNvCxnSpPr>
              <a:cxnSpLocks/>
            </p:cNvCxnSpPr>
            <p:nvPr/>
          </p:nvCxnSpPr>
          <p:spPr>
            <a:xfrm>
              <a:off x="609599" y="1797241"/>
              <a:ext cx="7974275" cy="0"/>
            </a:xfrm>
            <a:prstGeom prst="line">
              <a:avLst/>
            </a:prstGeom>
            <a:ln w="9525" cap="flat" cmpd="sng" algn="ctr">
              <a:solidFill>
                <a:schemeClr val="bg1">
                  <a:lumMod val="85000"/>
                </a:schemeClr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pic>
          <p:nvPicPr>
            <p:cNvPr id="22" name="Picture 21" descr="A close up of a sign&#10;&#10;Description automatically generated">
              <a:hlinkClick r:id="rId8"/>
              <a:extLst>
                <a:ext uri="{FF2B5EF4-FFF2-40B4-BE49-F238E27FC236}">
                  <a16:creationId xmlns:a16="http://schemas.microsoft.com/office/drawing/2014/main" id="{A8121B77-88FB-4849-9909-4ADD62BD9E0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83875" y="1589109"/>
              <a:ext cx="413819" cy="413819"/>
            </a:xfrm>
            <a:prstGeom prst="rect">
              <a:avLst/>
            </a:prstGeom>
          </p:spPr>
        </p:pic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009ED5F8-B725-4E93-B7DB-A60CDDC9EEAA}"/>
              </a:ext>
            </a:extLst>
          </p:cNvPr>
          <p:cNvGrpSpPr/>
          <p:nvPr/>
        </p:nvGrpSpPr>
        <p:grpSpPr>
          <a:xfrm>
            <a:off x="609600" y="4279392"/>
            <a:ext cx="8388095" cy="413819"/>
            <a:chOff x="609599" y="1589109"/>
            <a:chExt cx="8388095" cy="413819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015EFF0A-901F-4B1D-B592-E968A073388A}"/>
                </a:ext>
              </a:extLst>
            </p:cNvPr>
            <p:cNvCxnSpPr>
              <a:cxnSpLocks/>
            </p:cNvCxnSpPr>
            <p:nvPr/>
          </p:nvCxnSpPr>
          <p:spPr>
            <a:xfrm>
              <a:off x="609599" y="1797241"/>
              <a:ext cx="7974275" cy="0"/>
            </a:xfrm>
            <a:prstGeom prst="line">
              <a:avLst/>
            </a:prstGeom>
            <a:ln w="9525" cap="flat" cmpd="sng" algn="ctr">
              <a:solidFill>
                <a:schemeClr val="bg1">
                  <a:lumMod val="85000"/>
                </a:schemeClr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pic>
          <p:nvPicPr>
            <p:cNvPr id="25" name="Picture 24" descr="A close up of a sign&#10;&#10;Description automatically generated">
              <a:hlinkClick r:id="rId9"/>
              <a:extLst>
                <a:ext uri="{FF2B5EF4-FFF2-40B4-BE49-F238E27FC236}">
                  <a16:creationId xmlns:a16="http://schemas.microsoft.com/office/drawing/2014/main" id="{D747EB78-D430-489C-AB91-1BE20643A46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83875" y="1589109"/>
              <a:ext cx="413819" cy="413819"/>
            </a:xfrm>
            <a:prstGeom prst="rect">
              <a:avLst/>
            </a:prstGeom>
          </p:spPr>
        </p:pic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BEB545D6-E5EA-4B5D-BC3D-AF42C467905B}"/>
              </a:ext>
            </a:extLst>
          </p:cNvPr>
          <p:cNvGrpSpPr/>
          <p:nvPr/>
        </p:nvGrpSpPr>
        <p:grpSpPr>
          <a:xfrm>
            <a:off x="609600" y="3912322"/>
            <a:ext cx="8388095" cy="413819"/>
            <a:chOff x="609599" y="1589109"/>
            <a:chExt cx="8388095" cy="413819"/>
          </a:xfrm>
        </p:grpSpPr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B8E01846-6B3D-47CA-96F6-3ECBB6DF289E}"/>
                </a:ext>
              </a:extLst>
            </p:cNvPr>
            <p:cNvCxnSpPr>
              <a:cxnSpLocks/>
            </p:cNvCxnSpPr>
            <p:nvPr/>
          </p:nvCxnSpPr>
          <p:spPr>
            <a:xfrm>
              <a:off x="609599" y="1797241"/>
              <a:ext cx="7974275" cy="0"/>
            </a:xfrm>
            <a:prstGeom prst="line">
              <a:avLst/>
            </a:prstGeom>
            <a:ln w="9525" cap="flat" cmpd="sng" algn="ctr">
              <a:solidFill>
                <a:schemeClr val="bg1">
                  <a:lumMod val="85000"/>
                </a:schemeClr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pic>
          <p:nvPicPr>
            <p:cNvPr id="28" name="Picture 27" descr="A close up of a sign&#10;&#10;Description automatically generated">
              <a:hlinkClick r:id="rId10"/>
              <a:extLst>
                <a:ext uri="{FF2B5EF4-FFF2-40B4-BE49-F238E27FC236}">
                  <a16:creationId xmlns:a16="http://schemas.microsoft.com/office/drawing/2014/main" id="{0E22F37E-6743-4E3B-AB4B-94D5AF5984A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83875" y="1589109"/>
              <a:ext cx="413819" cy="413819"/>
            </a:xfrm>
            <a:prstGeom prst="rect">
              <a:avLst/>
            </a:prstGeom>
          </p:spPr>
        </p:pic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43133BC6-E7C3-47F2-8B04-F6EC60589BEA}"/>
              </a:ext>
            </a:extLst>
          </p:cNvPr>
          <p:cNvGrpSpPr/>
          <p:nvPr/>
        </p:nvGrpSpPr>
        <p:grpSpPr>
          <a:xfrm>
            <a:off x="609600" y="3541082"/>
            <a:ext cx="8388095" cy="413819"/>
            <a:chOff x="609599" y="1589109"/>
            <a:chExt cx="8388095" cy="413819"/>
          </a:xfrm>
        </p:grpSpPr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3C2B20C7-53AF-45C1-AE05-6E11DF630173}"/>
                </a:ext>
              </a:extLst>
            </p:cNvPr>
            <p:cNvCxnSpPr>
              <a:cxnSpLocks/>
            </p:cNvCxnSpPr>
            <p:nvPr/>
          </p:nvCxnSpPr>
          <p:spPr>
            <a:xfrm>
              <a:off x="609599" y="1797241"/>
              <a:ext cx="7974275" cy="0"/>
            </a:xfrm>
            <a:prstGeom prst="line">
              <a:avLst/>
            </a:prstGeom>
            <a:ln w="9525" cap="flat" cmpd="sng" algn="ctr">
              <a:solidFill>
                <a:schemeClr val="bg1">
                  <a:lumMod val="85000"/>
                </a:schemeClr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pic>
          <p:nvPicPr>
            <p:cNvPr id="31" name="Picture 30" descr="A close up of a sign&#10;&#10;Description automatically generated">
              <a:hlinkClick r:id="rId11"/>
              <a:extLst>
                <a:ext uri="{FF2B5EF4-FFF2-40B4-BE49-F238E27FC236}">
                  <a16:creationId xmlns:a16="http://schemas.microsoft.com/office/drawing/2014/main" id="{561F0B6A-0FE7-4386-B6AD-0A03619DC82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83875" y="1589109"/>
              <a:ext cx="413819" cy="413819"/>
            </a:xfrm>
            <a:prstGeom prst="rect">
              <a:avLst/>
            </a:prstGeom>
          </p:spPr>
        </p:pic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4600C167-F645-4D32-81A3-90D989A1AA27}"/>
              </a:ext>
            </a:extLst>
          </p:cNvPr>
          <p:cNvGrpSpPr/>
          <p:nvPr/>
        </p:nvGrpSpPr>
        <p:grpSpPr>
          <a:xfrm>
            <a:off x="609600" y="3169826"/>
            <a:ext cx="8388095" cy="413819"/>
            <a:chOff x="609599" y="1589109"/>
            <a:chExt cx="8388095" cy="413819"/>
          </a:xfrm>
        </p:grpSpPr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9BF9825E-1014-4397-B719-42376B4FA1CC}"/>
                </a:ext>
              </a:extLst>
            </p:cNvPr>
            <p:cNvCxnSpPr>
              <a:cxnSpLocks/>
            </p:cNvCxnSpPr>
            <p:nvPr/>
          </p:nvCxnSpPr>
          <p:spPr>
            <a:xfrm>
              <a:off x="609599" y="1797241"/>
              <a:ext cx="7974275" cy="0"/>
            </a:xfrm>
            <a:prstGeom prst="line">
              <a:avLst/>
            </a:prstGeom>
            <a:ln w="9525" cap="flat" cmpd="sng" algn="ctr">
              <a:solidFill>
                <a:schemeClr val="bg1">
                  <a:lumMod val="85000"/>
                </a:schemeClr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pic>
          <p:nvPicPr>
            <p:cNvPr id="34" name="Picture 33" descr="A close up of a sign&#10;&#10;Description automatically generated">
              <a:hlinkClick r:id="rId12"/>
              <a:extLst>
                <a:ext uri="{FF2B5EF4-FFF2-40B4-BE49-F238E27FC236}">
                  <a16:creationId xmlns:a16="http://schemas.microsoft.com/office/drawing/2014/main" id="{3788BE09-2601-4874-9F5D-25650091325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83875" y="1589109"/>
              <a:ext cx="413819" cy="413819"/>
            </a:xfrm>
            <a:prstGeom prst="rect">
              <a:avLst/>
            </a:prstGeom>
          </p:spPr>
        </p:pic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8DA64E2B-77A2-4AE0-A66D-7BCFACECA9AE}"/>
              </a:ext>
            </a:extLst>
          </p:cNvPr>
          <p:cNvGrpSpPr/>
          <p:nvPr/>
        </p:nvGrpSpPr>
        <p:grpSpPr>
          <a:xfrm>
            <a:off x="609600" y="2800418"/>
            <a:ext cx="8388095" cy="413819"/>
            <a:chOff x="609599" y="1589109"/>
            <a:chExt cx="8388095" cy="413819"/>
          </a:xfrm>
        </p:grpSpPr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237FCA58-BDBA-4836-860B-FB8DADF5950E}"/>
                </a:ext>
              </a:extLst>
            </p:cNvPr>
            <p:cNvCxnSpPr>
              <a:cxnSpLocks/>
            </p:cNvCxnSpPr>
            <p:nvPr/>
          </p:nvCxnSpPr>
          <p:spPr>
            <a:xfrm>
              <a:off x="609599" y="1797241"/>
              <a:ext cx="7974275" cy="0"/>
            </a:xfrm>
            <a:prstGeom prst="line">
              <a:avLst/>
            </a:prstGeom>
            <a:ln w="9525" cap="flat" cmpd="sng" algn="ctr">
              <a:solidFill>
                <a:schemeClr val="bg1">
                  <a:lumMod val="85000"/>
                </a:schemeClr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pic>
          <p:nvPicPr>
            <p:cNvPr id="37" name="Picture 36" descr="A close up of a sign&#10;&#10;Description automatically generated">
              <a:hlinkClick r:id="rId13"/>
              <a:extLst>
                <a:ext uri="{FF2B5EF4-FFF2-40B4-BE49-F238E27FC236}">
                  <a16:creationId xmlns:a16="http://schemas.microsoft.com/office/drawing/2014/main" id="{34A5E4DA-0F08-423C-A937-59BB1EADCC3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83875" y="1589109"/>
              <a:ext cx="413819" cy="413819"/>
            </a:xfrm>
            <a:prstGeom prst="rect">
              <a:avLst/>
            </a:prstGeom>
          </p:spPr>
        </p:pic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80FB2EE3-4EB4-4FD0-82E1-6A7857312E03}"/>
              </a:ext>
            </a:extLst>
          </p:cNvPr>
          <p:cNvGrpSpPr/>
          <p:nvPr/>
        </p:nvGrpSpPr>
        <p:grpSpPr>
          <a:xfrm>
            <a:off x="609600" y="2432304"/>
            <a:ext cx="8388095" cy="413819"/>
            <a:chOff x="609599" y="1589109"/>
            <a:chExt cx="8388095" cy="413819"/>
          </a:xfrm>
        </p:grpSpPr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A8146EB1-D071-46ED-8677-EFBFB466ECF0}"/>
                </a:ext>
              </a:extLst>
            </p:cNvPr>
            <p:cNvCxnSpPr>
              <a:cxnSpLocks/>
            </p:cNvCxnSpPr>
            <p:nvPr/>
          </p:nvCxnSpPr>
          <p:spPr>
            <a:xfrm>
              <a:off x="609599" y="1797241"/>
              <a:ext cx="7974275" cy="0"/>
            </a:xfrm>
            <a:prstGeom prst="line">
              <a:avLst/>
            </a:prstGeom>
            <a:ln w="9525" cap="flat" cmpd="sng" algn="ctr">
              <a:solidFill>
                <a:schemeClr val="bg1">
                  <a:lumMod val="85000"/>
                </a:schemeClr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pic>
          <p:nvPicPr>
            <p:cNvPr id="40" name="Picture 39" descr="A close up of a sign&#10;&#10;Description automatically generated">
              <a:hlinkClick r:id="rId14"/>
              <a:extLst>
                <a:ext uri="{FF2B5EF4-FFF2-40B4-BE49-F238E27FC236}">
                  <a16:creationId xmlns:a16="http://schemas.microsoft.com/office/drawing/2014/main" id="{3058D130-605F-44F1-973B-2C80F25798C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83875" y="1589109"/>
              <a:ext cx="413819" cy="413819"/>
            </a:xfrm>
            <a:prstGeom prst="rect">
              <a:avLst/>
            </a:prstGeom>
          </p:spPr>
        </p:pic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DBCB653D-8ABE-46E0-9B5B-1B8703105C92}"/>
              </a:ext>
            </a:extLst>
          </p:cNvPr>
          <p:cNvGrpSpPr/>
          <p:nvPr/>
        </p:nvGrpSpPr>
        <p:grpSpPr>
          <a:xfrm>
            <a:off x="609600" y="2063402"/>
            <a:ext cx="8388095" cy="413819"/>
            <a:chOff x="609599" y="1589109"/>
            <a:chExt cx="8388095" cy="413819"/>
          </a:xfrm>
        </p:grpSpPr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AA3CD12F-A3C8-4BE8-B70C-239A5ED708F7}"/>
                </a:ext>
              </a:extLst>
            </p:cNvPr>
            <p:cNvCxnSpPr>
              <a:cxnSpLocks/>
            </p:cNvCxnSpPr>
            <p:nvPr/>
          </p:nvCxnSpPr>
          <p:spPr>
            <a:xfrm>
              <a:off x="609599" y="1797241"/>
              <a:ext cx="7974275" cy="0"/>
            </a:xfrm>
            <a:prstGeom prst="line">
              <a:avLst/>
            </a:prstGeom>
            <a:ln w="9525" cap="flat" cmpd="sng" algn="ctr">
              <a:solidFill>
                <a:schemeClr val="bg1">
                  <a:lumMod val="85000"/>
                </a:schemeClr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pic>
          <p:nvPicPr>
            <p:cNvPr id="43" name="Picture 42" descr="A close up of a sign&#10;&#10;Description automatically generated">
              <a:hlinkClick r:id="rId15"/>
              <a:extLst>
                <a:ext uri="{FF2B5EF4-FFF2-40B4-BE49-F238E27FC236}">
                  <a16:creationId xmlns:a16="http://schemas.microsoft.com/office/drawing/2014/main" id="{E00CC251-DC4C-4880-B0A0-D35EF281212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83875" y="1589109"/>
              <a:ext cx="413819" cy="413819"/>
            </a:xfrm>
            <a:prstGeom prst="rect">
              <a:avLst/>
            </a:prstGeom>
          </p:spPr>
        </p:pic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15E858E9-DBB3-49E5-B875-41BD39582D42}"/>
              </a:ext>
            </a:extLst>
          </p:cNvPr>
          <p:cNvGrpSpPr/>
          <p:nvPr/>
        </p:nvGrpSpPr>
        <p:grpSpPr>
          <a:xfrm>
            <a:off x="609600" y="1688498"/>
            <a:ext cx="8388095" cy="413819"/>
            <a:chOff x="609599" y="1589109"/>
            <a:chExt cx="8388095" cy="413819"/>
          </a:xfrm>
        </p:grpSpPr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C20C693F-B276-4152-9594-B2499D302A26}"/>
                </a:ext>
              </a:extLst>
            </p:cNvPr>
            <p:cNvCxnSpPr>
              <a:cxnSpLocks/>
            </p:cNvCxnSpPr>
            <p:nvPr/>
          </p:nvCxnSpPr>
          <p:spPr>
            <a:xfrm>
              <a:off x="609599" y="1797241"/>
              <a:ext cx="7974275" cy="0"/>
            </a:xfrm>
            <a:prstGeom prst="line">
              <a:avLst/>
            </a:prstGeom>
            <a:ln w="9525" cap="flat" cmpd="sng" algn="ctr">
              <a:solidFill>
                <a:schemeClr val="bg1">
                  <a:lumMod val="85000"/>
                </a:schemeClr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pic>
          <p:nvPicPr>
            <p:cNvPr id="46" name="Picture 45" descr="A close up of a sign&#10;&#10;Description automatically generated">
              <a:hlinkClick r:id="rId16"/>
              <a:extLst>
                <a:ext uri="{FF2B5EF4-FFF2-40B4-BE49-F238E27FC236}">
                  <a16:creationId xmlns:a16="http://schemas.microsoft.com/office/drawing/2014/main" id="{E0BA9ADE-6209-48D3-BD74-BEA535DF376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83875" y="1589109"/>
              <a:ext cx="413819" cy="413819"/>
            </a:xfrm>
            <a:prstGeom prst="rect">
              <a:avLst/>
            </a:prstGeom>
          </p:spPr>
        </p:pic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CF237217-91C3-42E0-8D91-8F96A64207A9}"/>
              </a:ext>
            </a:extLst>
          </p:cNvPr>
          <p:cNvGrpSpPr/>
          <p:nvPr/>
        </p:nvGrpSpPr>
        <p:grpSpPr>
          <a:xfrm>
            <a:off x="609600" y="1316736"/>
            <a:ext cx="8388095" cy="413819"/>
            <a:chOff x="609599" y="1579965"/>
            <a:chExt cx="8388095" cy="413819"/>
          </a:xfrm>
        </p:grpSpPr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6777602D-4F7E-4BC9-91A7-8F3F6E87A8F9}"/>
                </a:ext>
              </a:extLst>
            </p:cNvPr>
            <p:cNvCxnSpPr>
              <a:cxnSpLocks/>
            </p:cNvCxnSpPr>
            <p:nvPr/>
          </p:nvCxnSpPr>
          <p:spPr>
            <a:xfrm>
              <a:off x="609599" y="1790277"/>
              <a:ext cx="7974275" cy="0"/>
            </a:xfrm>
            <a:prstGeom prst="line">
              <a:avLst/>
            </a:prstGeom>
            <a:ln w="9525" cap="flat" cmpd="sng" algn="ctr">
              <a:solidFill>
                <a:schemeClr val="bg1">
                  <a:lumMod val="85000"/>
                </a:schemeClr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pic>
          <p:nvPicPr>
            <p:cNvPr id="49" name="Picture 48" descr="A close up of a sign&#10;&#10;Description automatically generated">
              <a:hlinkClick r:id="rId17"/>
              <a:extLst>
                <a:ext uri="{FF2B5EF4-FFF2-40B4-BE49-F238E27FC236}">
                  <a16:creationId xmlns:a16="http://schemas.microsoft.com/office/drawing/2014/main" id="{8935CD47-9549-4319-9831-E4997B2B9B1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83875" y="1579965"/>
              <a:ext cx="413819" cy="413819"/>
            </a:xfrm>
            <a:prstGeom prst="rect">
              <a:avLst/>
            </a:prstGeom>
          </p:spPr>
        </p:pic>
      </p:grpSp>
      <p:sp>
        <p:nvSpPr>
          <p:cNvPr id="5" name="Title 4">
            <a:extLst>
              <a:ext uri="{FF2B5EF4-FFF2-40B4-BE49-F238E27FC236}">
                <a16:creationId xmlns:a16="http://schemas.microsoft.com/office/drawing/2014/main" id="{36593E9A-5956-46E2-A551-B9D211A7B9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Sections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AA106E0-79F7-46DD-A2D1-A4CE17E801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9C4B0-9109-4B6A-816F-B8FB191BD566}" type="slidenum">
              <a:rPr lang="en-US" smtClean="0"/>
              <a:t>2</a:t>
            </a:fld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C403759-B1A7-4A74-952D-5D2DB895D1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305" y="1307592"/>
            <a:ext cx="8851392" cy="5130263"/>
          </a:xfrm>
        </p:spPr>
        <p:txBody>
          <a:bodyPr>
            <a:normAutofit fontScale="70000" lnSpcReduction="20000"/>
          </a:bodyPr>
          <a:lstStyle/>
          <a:p>
            <a:r>
              <a:rPr lang="en-US" dirty="0">
                <a:hlinkClick r:id="rId18" action="ppaction://hlinksldjump"/>
              </a:rPr>
              <a:t>4.1. Motivations</a:t>
            </a:r>
            <a:endParaRPr lang="en-US" dirty="0"/>
          </a:p>
          <a:p>
            <a:r>
              <a:rPr lang="en-US" dirty="0">
                <a:hlinkClick r:id="rId19" action="ppaction://hlinksldjump"/>
              </a:rPr>
              <a:t>4.2. Boolean Types, Values, and Expressions</a:t>
            </a:r>
            <a:endParaRPr lang="en-US" dirty="0"/>
          </a:p>
          <a:p>
            <a:r>
              <a:rPr lang="en-US" dirty="0">
                <a:hlinkClick r:id="rId20" action="ppaction://hlinksldjump"/>
              </a:rPr>
              <a:t>4.3. Generating Random Numbers</a:t>
            </a:r>
            <a:endParaRPr lang="en-US" dirty="0"/>
          </a:p>
          <a:p>
            <a:r>
              <a:rPr lang="en-US" dirty="0">
                <a:hlinkClick r:id="rId21" action="ppaction://hlinksldjump"/>
              </a:rPr>
              <a:t>4.4. if Statements</a:t>
            </a:r>
            <a:endParaRPr lang="en-US" dirty="0"/>
          </a:p>
          <a:p>
            <a:r>
              <a:rPr lang="en-US" dirty="0">
                <a:hlinkClick r:id="rId22" action="ppaction://hlinksldjump"/>
              </a:rPr>
              <a:t>4.6. Two-Way if-else Statements</a:t>
            </a:r>
            <a:endParaRPr lang="en-US" dirty="0"/>
          </a:p>
          <a:p>
            <a:pPr algn="l"/>
            <a:r>
              <a:rPr lang="en-US" dirty="0">
                <a:hlinkClick r:id="rId23" action="ppaction://hlinksldjump"/>
              </a:rPr>
              <a:t>4.7. Nested if and Multi-Way if-</a:t>
            </a:r>
            <a:r>
              <a:rPr lang="en-US" dirty="0" err="1">
                <a:hlinkClick r:id="rId23" action="ppaction://hlinksldjump"/>
              </a:rPr>
              <a:t>elif</a:t>
            </a:r>
            <a:r>
              <a:rPr lang="en-US" dirty="0">
                <a:hlinkClick r:id="rId23" action="ppaction://hlinksldjump"/>
              </a:rPr>
              <a:t>-else Statements</a:t>
            </a:r>
            <a:endParaRPr lang="en-US" dirty="0"/>
          </a:p>
          <a:p>
            <a:pPr algn="l"/>
            <a:r>
              <a:rPr lang="en-US" dirty="0">
                <a:hlinkClick r:id="rId24" action="ppaction://hlinksldjump"/>
              </a:rPr>
              <a:t>4.8. Common Errors in Selection Statements</a:t>
            </a:r>
            <a:endParaRPr lang="en-US" dirty="0"/>
          </a:p>
          <a:p>
            <a:pPr algn="l"/>
            <a:r>
              <a:rPr lang="en-US" dirty="0">
                <a:hlinkClick r:id="rId25" action="ppaction://hlinksldjump"/>
              </a:rPr>
              <a:t>4.9. Case Study: Computing Body Mass Index</a:t>
            </a:r>
            <a:endParaRPr lang="en-US" dirty="0"/>
          </a:p>
          <a:p>
            <a:pPr algn="l"/>
            <a:r>
              <a:rPr lang="en-US" dirty="0">
                <a:hlinkClick r:id="rId26" action="ppaction://hlinksldjump"/>
              </a:rPr>
              <a:t>4.11. Logical Operators</a:t>
            </a:r>
            <a:endParaRPr lang="en-US" dirty="0"/>
          </a:p>
          <a:p>
            <a:pPr algn="l"/>
            <a:r>
              <a:rPr lang="en-US" dirty="0">
                <a:hlinkClick r:id="rId27" action="ppaction://hlinksldjump"/>
              </a:rPr>
              <a:t>4.12. Case Study: Determining Leap Years</a:t>
            </a:r>
            <a:endParaRPr lang="en-US" dirty="0"/>
          </a:p>
          <a:p>
            <a:pPr algn="l"/>
            <a:r>
              <a:rPr lang="en-US" dirty="0">
                <a:hlinkClick r:id="rId28" action="ppaction://hlinksldjump"/>
              </a:rPr>
              <a:t>4.13. Case Study: Lottery</a:t>
            </a:r>
            <a:endParaRPr lang="en-US" dirty="0"/>
          </a:p>
          <a:p>
            <a:pPr algn="l"/>
            <a:r>
              <a:rPr lang="en-US" dirty="0">
                <a:hlinkClick r:id="rId29" action="ppaction://hlinksldjump"/>
              </a:rPr>
              <a:t>4.14. Conditional Expressions</a:t>
            </a:r>
            <a:endParaRPr lang="en-US" dirty="0"/>
          </a:p>
          <a:p>
            <a:pPr algn="l"/>
            <a:r>
              <a:rPr lang="en-US" dirty="0">
                <a:hlinkClick r:id="rId30" action="ppaction://hlinksldjump"/>
              </a:rPr>
              <a:t>4.15. Operator Precedence and Associativity</a:t>
            </a:r>
            <a:endParaRPr lang="en-US" dirty="0"/>
          </a:p>
          <a:p>
            <a:pPr algn="l"/>
            <a:r>
              <a:rPr lang="en-US" dirty="0">
                <a:hlinkClick r:id="rId31" action="ppaction://hlinksldjump"/>
              </a:rPr>
              <a:t>Debugging</a:t>
            </a:r>
            <a:endParaRPr lang="en-US" dirty="0"/>
          </a:p>
          <a:p>
            <a:pPr algn="l"/>
            <a:endParaRPr lang="en-US" dirty="0"/>
          </a:p>
          <a:p>
            <a:pPr algn="l"/>
            <a:endParaRPr lang="en-US" dirty="0"/>
          </a:p>
          <a:p>
            <a:pPr algn="l"/>
            <a:endParaRPr lang="en-US" dirty="0"/>
          </a:p>
          <a:p>
            <a:pPr algn="l"/>
            <a:endParaRPr lang="en-US" dirty="0"/>
          </a:p>
          <a:p>
            <a:pPr algn="l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Slide Number Placeholder 2">
            <a:extLst>
              <a:ext uri="{FF2B5EF4-FFF2-40B4-BE49-F238E27FC236}">
                <a16:creationId xmlns:a16="http://schemas.microsoft.com/office/drawing/2014/main" id="{A581CD82-D175-4C72-9394-1701F866AE8B}"/>
              </a:ext>
            </a:extLst>
          </p:cNvPr>
          <p:cNvSpPr txBox="1">
            <a:spLocks/>
          </p:cNvSpPr>
          <p:nvPr/>
        </p:nvSpPr>
        <p:spPr>
          <a:xfrm>
            <a:off x="3171825" y="6646272"/>
            <a:ext cx="2800350" cy="187517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5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hlinkClick r:id="rId32" action="ppaction://hlinksldjump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Programs</a:t>
            </a:r>
            <a:r>
              <a:rPr lang="en-US" dirty="0"/>
              <a:t> 	</a:t>
            </a:r>
            <a:r>
              <a:rPr lang="en-US" dirty="0">
                <a:hlinkClick r:id="rId33" action="ppaction://hlinksldjump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Check Points</a:t>
            </a:r>
            <a:r>
              <a:rPr lang="en-US" dirty="0"/>
              <a:t>	     </a:t>
            </a:r>
            <a:r>
              <a:rPr lang="en-US" dirty="0">
                <a:hlinkClick r:id="rId34" action="ppaction://hlinksldjump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Labs</a:t>
            </a:r>
            <a:r>
              <a:rPr lang="en-US" dirty="0">
                <a:hlinkClick r:id="rId33" action="ppaction://hlinksldjump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dirty="0">
                <a:hlinkClick r:id="rId33" action="ppaction://hlinksldjump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 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34305934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E52B4D0-F577-475A-A42D-875662A062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4.3. </a:t>
            </a:r>
            <a:r>
              <a:rPr lang="en-US" dirty="0"/>
              <a:t>Generating Random Numbers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F552F9-8264-417B-B80E-64F9716B44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9C4B0-9109-4B6A-816F-B8FB191BD566}" type="slidenum">
              <a:rPr lang="en-US" smtClean="0"/>
              <a:t>20</a:t>
            </a:fld>
            <a:endParaRPr lang="en-US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2EA68BA-E511-43BF-8498-0AD3630401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hlinkClick r:id="rId2" action="ppaction://hlinksldjump"/>
              </a:rPr>
              <a:t>Generating Random Integer Numbers</a:t>
            </a:r>
            <a:endParaRPr lang="en-US" dirty="0"/>
          </a:p>
          <a:p>
            <a:pPr algn="l"/>
            <a:r>
              <a:rPr lang="en-US" dirty="0">
                <a:hlinkClick r:id="rId3" action="ppaction://hlinksldjump"/>
              </a:rPr>
              <a:t>Program 1: Math Learning Tool</a:t>
            </a:r>
            <a:endParaRPr lang="en-US" dirty="0"/>
          </a:p>
          <a:p>
            <a:pPr algn="l"/>
            <a:r>
              <a:rPr lang="en-US" dirty="0">
                <a:hlinkClick r:id="rId4" action="ppaction://hlinksldjump"/>
              </a:rPr>
              <a:t>randrange function</a:t>
            </a:r>
            <a:endParaRPr lang="en-US" dirty="0"/>
          </a:p>
          <a:p>
            <a:pPr algn="l"/>
            <a:r>
              <a:rPr lang="en-US" dirty="0">
                <a:hlinkClick r:id="rId5" action="ppaction://hlinksldjump"/>
              </a:rPr>
              <a:t>Generating Random Float Numbers</a:t>
            </a:r>
            <a:endParaRPr lang="en-US" dirty="0"/>
          </a:p>
          <a:p>
            <a:pPr algn="l"/>
            <a:r>
              <a:rPr lang="en-US" dirty="0">
                <a:hlinkClick r:id="rId6" action="ppaction://hlinksldjump"/>
              </a:rPr>
              <a:t>Check Point #1 - #4</a:t>
            </a:r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hlinkClick r:id="rId7" action="ppaction://hlinksldjump"/>
            <a:extLst>
              <a:ext uri="{FF2B5EF4-FFF2-40B4-BE49-F238E27FC236}">
                <a16:creationId xmlns:a16="http://schemas.microsoft.com/office/drawing/2014/main" id="{8528AEAB-6D46-48A0-A078-3ECCD9E14212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88096" y="81280"/>
            <a:ext cx="609600" cy="609600"/>
          </a:xfrm>
          <a:prstGeom prst="rect">
            <a:avLst/>
          </a:prstGeom>
        </p:spPr>
      </p:pic>
      <p:pic>
        <p:nvPicPr>
          <p:cNvPr id="3" name="Picture 2" descr="A close up of a sign&#10;&#10;Description automatically generated">
            <a:hlinkClick r:id="rId9"/>
            <a:extLst>
              <a:ext uri="{FF2B5EF4-FFF2-40B4-BE49-F238E27FC236}">
                <a16:creationId xmlns:a16="http://schemas.microsoft.com/office/drawing/2014/main" id="{7E1F69C0-A0C1-4043-A4FF-A9C9635BE238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03" y="117889"/>
            <a:ext cx="536381" cy="536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8680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C9AAAA-3DA8-4D7F-B677-A16A70CFA3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Generating Random Integer Numbers</a:t>
            </a:r>
            <a:br>
              <a:rPr lang="en-US" dirty="0"/>
            </a:br>
            <a:r>
              <a:rPr lang="en-US" dirty="0" err="1">
                <a:solidFill>
                  <a:schemeClr val="accent3"/>
                </a:solidFill>
              </a:rPr>
              <a:t>randint</a:t>
            </a:r>
            <a:r>
              <a:rPr lang="en-US" dirty="0">
                <a:solidFill>
                  <a:schemeClr val="accent3"/>
                </a:solidFill>
              </a:rPr>
              <a:t> function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B515C1-0BDE-4B4C-9E7A-D6DC60706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9C4B0-9109-4B6A-816F-B8FB191BD566}" type="slidenum">
              <a:rPr lang="en-US" smtClean="0"/>
              <a:t>21</a:t>
            </a:fld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BFB2CA6-EDD0-4A7D-B158-0A55F06915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</a:t>
            </a:r>
            <a:r>
              <a:rPr lang="en-US" dirty="0">
                <a:solidFill>
                  <a:schemeClr val="accent2"/>
                </a:solidFill>
              </a:rPr>
              <a:t>generate a random number</a:t>
            </a:r>
            <a:r>
              <a:rPr lang="en-US" dirty="0"/>
              <a:t>, you can use the </a:t>
            </a:r>
            <a:r>
              <a:rPr lang="en-US" dirty="0" err="1">
                <a:solidFill>
                  <a:srgbClr val="7030A0"/>
                </a:solidFill>
              </a:rPr>
              <a:t>randint</a:t>
            </a:r>
            <a:r>
              <a:rPr lang="en-US" dirty="0"/>
              <a:t>(</a:t>
            </a:r>
            <a:r>
              <a:rPr lang="en-US" dirty="0">
                <a:solidFill>
                  <a:srgbClr val="0070C0"/>
                </a:solidFill>
              </a:rPr>
              <a:t>a</a:t>
            </a:r>
            <a:r>
              <a:rPr lang="en-US" dirty="0"/>
              <a:t>, </a:t>
            </a:r>
            <a:r>
              <a:rPr lang="en-US" dirty="0">
                <a:solidFill>
                  <a:srgbClr val="0070C0"/>
                </a:solidFill>
              </a:rPr>
              <a:t>b</a:t>
            </a:r>
            <a:r>
              <a:rPr lang="en-US" dirty="0"/>
              <a:t>) function in the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random</a:t>
            </a:r>
            <a:r>
              <a:rPr lang="en-US" dirty="0"/>
              <a:t>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module</a:t>
            </a:r>
            <a:r>
              <a:rPr lang="en-US" dirty="0"/>
              <a:t>. </a:t>
            </a:r>
          </a:p>
          <a:p>
            <a:r>
              <a:rPr lang="en-US" dirty="0"/>
              <a:t>This function returns a random integer between </a:t>
            </a:r>
            <a:r>
              <a:rPr lang="en-US" dirty="0">
                <a:solidFill>
                  <a:srgbClr val="0070C0"/>
                </a:solidFill>
              </a:rPr>
              <a:t>a</a:t>
            </a:r>
            <a:r>
              <a:rPr lang="en-US" dirty="0"/>
              <a:t> and </a:t>
            </a:r>
            <a:r>
              <a:rPr lang="en-US" dirty="0">
                <a:solidFill>
                  <a:srgbClr val="0070C0"/>
                </a:solidFill>
              </a:rPr>
              <a:t>b</a:t>
            </a:r>
            <a:r>
              <a:rPr lang="en-US" dirty="0"/>
              <a:t>, </a:t>
            </a:r>
            <a:r>
              <a:rPr lang="en-US" dirty="0">
                <a:solidFill>
                  <a:schemeClr val="accent2"/>
                </a:solidFill>
              </a:rPr>
              <a:t>inclusively</a:t>
            </a:r>
            <a:r>
              <a:rPr lang="en-US" dirty="0"/>
              <a:t>. </a:t>
            </a:r>
          </a:p>
          <a:p>
            <a:r>
              <a:rPr lang="en-US" dirty="0"/>
              <a:t>To obtain a random integer between 0 and 9, use </a:t>
            </a:r>
            <a:r>
              <a:rPr lang="en-US" dirty="0" err="1">
                <a:solidFill>
                  <a:srgbClr val="7030A0"/>
                </a:solidFill>
                <a:highlight>
                  <a:srgbClr val="F3FFEF"/>
                </a:highlight>
              </a:rPr>
              <a:t>randint</a:t>
            </a:r>
            <a:r>
              <a:rPr lang="en-US" dirty="0">
                <a:highlight>
                  <a:srgbClr val="F3FFEF"/>
                </a:highlight>
              </a:rPr>
              <a:t>(0, 9)</a:t>
            </a:r>
            <a:r>
              <a:rPr lang="en-US" dirty="0"/>
              <a:t>: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6F76CDF-6348-4722-9EC2-782A7E58DC4C}"/>
              </a:ext>
            </a:extLst>
          </p:cNvPr>
          <p:cNvGrpSpPr/>
          <p:nvPr/>
        </p:nvGrpSpPr>
        <p:grpSpPr>
          <a:xfrm>
            <a:off x="167670" y="3751153"/>
            <a:ext cx="8808660" cy="1200330"/>
            <a:chOff x="1068656" y="5570324"/>
            <a:chExt cx="7733938" cy="120033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EC601C52-5412-4260-BFA4-64E21C7690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20250" y="5570325"/>
              <a:ext cx="7382344" cy="12003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dirty="0">
                  <a:solidFill>
                    <a:srgbClr val="00008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import </a:t>
              </a:r>
              <a:r>
                <a:rPr lang="en-US" altLang="en-US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random</a:t>
              </a:r>
            </a:p>
            <a:p>
              <a:pPr lvl="0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x = </a:t>
              </a:r>
              <a:r>
                <a:rPr lang="en-US" altLang="en-US" dirty="0" err="1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random.randint</a:t>
              </a:r>
              <a:r>
                <a:rPr lang="en-US" altLang="en-US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(</a:t>
              </a:r>
              <a:r>
                <a:rPr lang="en-US" altLang="en-US" dirty="0">
                  <a:solidFill>
                    <a:srgbClr val="0000FF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0</a:t>
              </a:r>
              <a:r>
                <a:rPr lang="en-US" altLang="en-US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, </a:t>
              </a:r>
              <a:r>
                <a:rPr lang="en-US" altLang="en-US" dirty="0">
                  <a:solidFill>
                    <a:srgbClr val="0000FF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9</a:t>
              </a:r>
              <a:r>
                <a:rPr lang="en-US" altLang="en-US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)</a:t>
              </a:r>
            </a:p>
            <a:p>
              <a:pPr lvl="0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dirty="0">
                  <a:solidFill>
                    <a:srgbClr val="80808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# x could be 0,1,2,3,4,5,6,7,8, or 9</a:t>
              </a:r>
            </a:p>
            <a:p>
              <a:pPr lvl="0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dirty="0">
                  <a:solidFill>
                    <a:srgbClr val="00008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print</a:t>
              </a:r>
              <a:r>
                <a:rPr lang="en-US" altLang="en-US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(x)</a:t>
              </a:r>
              <a:endParaRPr lang="en-US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701CDC6-D5DB-4D58-B61C-F7B5847C28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8656" y="5570324"/>
              <a:ext cx="351594" cy="1200329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</a:p>
            <a:p>
              <a:pPr lvl="0"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2</a:t>
              </a:r>
            </a:p>
            <a:p>
              <a:pPr lvl="0"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3</a:t>
              </a:r>
            </a:p>
            <a:p>
              <a:pPr lvl="0"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4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09947CC-5500-4CCF-AD6E-127F28ACFB23}"/>
              </a:ext>
            </a:extLst>
          </p:cNvPr>
          <p:cNvGrpSpPr/>
          <p:nvPr/>
        </p:nvGrpSpPr>
        <p:grpSpPr>
          <a:xfrm>
            <a:off x="146304" y="5123219"/>
            <a:ext cx="3954356" cy="551364"/>
            <a:chOff x="4773387" y="5013122"/>
            <a:chExt cx="3954356" cy="551364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56BECF8-FA90-448B-9FE4-0C0B0648E8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3172" y="5104138"/>
              <a:ext cx="3254571" cy="369332"/>
            </a:xfrm>
            <a:prstGeom prst="rect">
              <a:avLst/>
            </a:prstGeom>
            <a:solidFill>
              <a:schemeClr val="accent5">
                <a:alpha val="15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x = 2</a:t>
              </a:r>
            </a:p>
          </p:txBody>
        </p:sp>
        <p:pic>
          <p:nvPicPr>
            <p:cNvPr id="13" name="Picture 12" descr="A flat screen monitor&#10;&#10;Description automatically generated">
              <a:extLst>
                <a:ext uri="{FF2B5EF4-FFF2-40B4-BE49-F238E27FC236}">
                  <a16:creationId xmlns:a16="http://schemas.microsoft.com/office/drawing/2014/main" id="{64B994D4-364F-4096-B9D8-FBDF667E477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73387" y="5013122"/>
              <a:ext cx="572603" cy="551364"/>
            </a:xfrm>
            <a:prstGeom prst="rect">
              <a:avLst/>
            </a:prstGeom>
          </p:spPr>
        </p:pic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127E269-0175-49AC-B926-F3A5992D5093}"/>
              </a:ext>
            </a:extLst>
          </p:cNvPr>
          <p:cNvGrpSpPr/>
          <p:nvPr/>
        </p:nvGrpSpPr>
        <p:grpSpPr>
          <a:xfrm>
            <a:off x="5021974" y="5120618"/>
            <a:ext cx="3954356" cy="551364"/>
            <a:chOff x="4773387" y="5013122"/>
            <a:chExt cx="3954356" cy="551364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0FDEBCF0-913E-4F95-A7C8-B3EA98B714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3172" y="5104138"/>
              <a:ext cx="3254571" cy="369332"/>
            </a:xfrm>
            <a:prstGeom prst="rect">
              <a:avLst/>
            </a:prstGeom>
            <a:solidFill>
              <a:schemeClr val="accent5">
                <a:alpha val="15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x = 9</a:t>
              </a:r>
            </a:p>
          </p:txBody>
        </p:sp>
        <p:pic>
          <p:nvPicPr>
            <p:cNvPr id="16" name="Picture 15" descr="A flat screen monitor&#10;&#10;Description automatically generated">
              <a:extLst>
                <a:ext uri="{FF2B5EF4-FFF2-40B4-BE49-F238E27FC236}">
                  <a16:creationId xmlns:a16="http://schemas.microsoft.com/office/drawing/2014/main" id="{61CB36C1-907F-48A8-A21F-870FBB72274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73387" y="5013122"/>
              <a:ext cx="572603" cy="551364"/>
            </a:xfrm>
            <a:prstGeom prst="rect">
              <a:avLst/>
            </a:prstGeom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8B9D679-69DA-46F9-B84A-D56776696AF5}"/>
              </a:ext>
            </a:extLst>
          </p:cNvPr>
          <p:cNvGrpSpPr/>
          <p:nvPr/>
        </p:nvGrpSpPr>
        <p:grpSpPr>
          <a:xfrm>
            <a:off x="167669" y="5754815"/>
            <a:ext cx="3954356" cy="551364"/>
            <a:chOff x="4773387" y="5013122"/>
            <a:chExt cx="3954356" cy="551364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01D33595-49DA-411A-862D-AF4A2EAB35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3172" y="5104138"/>
              <a:ext cx="3254571" cy="369332"/>
            </a:xfrm>
            <a:prstGeom prst="rect">
              <a:avLst/>
            </a:prstGeom>
            <a:solidFill>
              <a:schemeClr val="accent5">
                <a:alpha val="15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x = 7</a:t>
              </a:r>
            </a:p>
          </p:txBody>
        </p:sp>
        <p:pic>
          <p:nvPicPr>
            <p:cNvPr id="22" name="Picture 21" descr="A flat screen monitor&#10;&#10;Description automatically generated">
              <a:extLst>
                <a:ext uri="{FF2B5EF4-FFF2-40B4-BE49-F238E27FC236}">
                  <a16:creationId xmlns:a16="http://schemas.microsoft.com/office/drawing/2014/main" id="{15B2649A-D25D-41C4-ACFE-32CEBBDA1F3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73387" y="5013122"/>
              <a:ext cx="572603" cy="551364"/>
            </a:xfrm>
            <a:prstGeom prst="rect">
              <a:avLst/>
            </a:prstGeom>
          </p:spPr>
        </p:pic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6BB3D539-D499-444C-8547-4D46C39BB7BA}"/>
              </a:ext>
            </a:extLst>
          </p:cNvPr>
          <p:cNvGrpSpPr/>
          <p:nvPr/>
        </p:nvGrpSpPr>
        <p:grpSpPr>
          <a:xfrm>
            <a:off x="5043339" y="5752214"/>
            <a:ext cx="3954356" cy="551364"/>
            <a:chOff x="4773387" y="5013122"/>
            <a:chExt cx="3954356" cy="551364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B344A30D-D2AA-4255-8B0C-9857536118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3172" y="5104138"/>
              <a:ext cx="3254571" cy="369332"/>
            </a:xfrm>
            <a:prstGeom prst="rect">
              <a:avLst/>
            </a:prstGeom>
            <a:solidFill>
              <a:schemeClr val="accent5">
                <a:alpha val="15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x = 3</a:t>
              </a:r>
            </a:p>
          </p:txBody>
        </p:sp>
        <p:pic>
          <p:nvPicPr>
            <p:cNvPr id="25" name="Picture 24" descr="A flat screen monitor&#10;&#10;Description automatically generated">
              <a:extLst>
                <a:ext uri="{FF2B5EF4-FFF2-40B4-BE49-F238E27FC236}">
                  <a16:creationId xmlns:a16="http://schemas.microsoft.com/office/drawing/2014/main" id="{59873F54-006B-4B07-923F-5564903E41C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73387" y="5013122"/>
              <a:ext cx="572603" cy="551364"/>
            </a:xfrm>
            <a:prstGeom prst="rect">
              <a:avLst/>
            </a:prstGeom>
          </p:spPr>
        </p:pic>
      </p:grpSp>
      <p:pic>
        <p:nvPicPr>
          <p:cNvPr id="26" name="Picture 25">
            <a:hlinkClick r:id="rId4" action="ppaction://hlinksldjump"/>
            <a:extLst>
              <a:ext uri="{FF2B5EF4-FFF2-40B4-BE49-F238E27FC236}">
                <a16:creationId xmlns:a16="http://schemas.microsoft.com/office/drawing/2014/main" id="{1B15D96C-3ECD-489E-8F89-FB94474CE6C2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09304" y="6629400"/>
            <a:ext cx="234696" cy="234696"/>
          </a:xfrm>
          <a:prstGeom prst="rect">
            <a:avLst/>
          </a:prstGeom>
        </p:spPr>
      </p:pic>
      <p:sp>
        <p:nvSpPr>
          <p:cNvPr id="27" name="Slide Number Placeholder 2">
            <a:hlinkClick r:id="rId6" action="ppaction://hlinksldjump"/>
            <a:extLst>
              <a:ext uri="{FF2B5EF4-FFF2-40B4-BE49-F238E27FC236}">
                <a16:creationId xmlns:a16="http://schemas.microsoft.com/office/drawing/2014/main" id="{3B71BA3C-7AE1-4B63-8025-0064C6208DD0}"/>
              </a:ext>
            </a:extLst>
          </p:cNvPr>
          <p:cNvSpPr txBox="1">
            <a:spLocks/>
          </p:cNvSpPr>
          <p:nvPr/>
        </p:nvSpPr>
        <p:spPr>
          <a:xfrm>
            <a:off x="0" y="6646272"/>
            <a:ext cx="2800350" cy="187517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5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0" dirty="0"/>
              <a:t>4.3</a:t>
            </a:r>
          </a:p>
        </p:txBody>
      </p:sp>
    </p:spTree>
    <p:extLst>
      <p:ext uri="{BB962C8B-B14F-4D97-AF65-F5344CB8AC3E}">
        <p14:creationId xmlns:p14="http://schemas.microsoft.com/office/powerpoint/2010/main" val="4454409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FA2BAA-9E0E-47F9-9CB5-4E09EB2FCC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Math Learning Tool</a:t>
            </a:r>
            <a:br>
              <a:rPr lang="en-US" dirty="0"/>
            </a:br>
            <a:r>
              <a:rPr lang="en-US" dirty="0">
                <a:solidFill>
                  <a:schemeClr val="accent3"/>
                </a:solidFill>
              </a:rPr>
              <a:t>Program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ED9CE3-1572-42F7-B71C-9883D33BF8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9C4B0-9109-4B6A-816F-B8FB191BD566}" type="slidenum">
              <a:rPr lang="en-US" smtClean="0"/>
              <a:t>22</a:t>
            </a:fld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1C2145C-B66C-4A89-A2A7-D15DEDA882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91440" indent="0">
              <a:buNone/>
            </a:pPr>
            <a:r>
              <a:rPr lang="en-US" dirty="0"/>
              <a:t>Write a program that helps a first-grader practice </a:t>
            </a:r>
            <a:r>
              <a:rPr lang="en-US" dirty="0">
                <a:solidFill>
                  <a:schemeClr val="accent2"/>
                </a:solidFill>
              </a:rPr>
              <a:t>addition</a:t>
            </a:r>
            <a:r>
              <a:rPr lang="en-US" dirty="0"/>
              <a:t>. The program should </a:t>
            </a:r>
            <a:r>
              <a:rPr lang="en-US" dirty="0">
                <a:solidFill>
                  <a:schemeClr val="accent2"/>
                </a:solidFill>
              </a:rPr>
              <a:t>randomly generate two single-digit integers</a:t>
            </a:r>
            <a:r>
              <a:rPr lang="en-US" dirty="0"/>
              <a:t> and should then </a:t>
            </a:r>
            <a:r>
              <a:rPr lang="en-US" dirty="0">
                <a:solidFill>
                  <a:schemeClr val="accent2"/>
                </a:solidFill>
              </a:rPr>
              <a:t>ask the user for the answer</a:t>
            </a:r>
            <a:r>
              <a:rPr lang="en-US" dirty="0"/>
              <a:t>. The program will then </a:t>
            </a:r>
            <a:r>
              <a:rPr lang="en-US" dirty="0">
                <a:solidFill>
                  <a:schemeClr val="accent2"/>
                </a:solidFill>
              </a:rPr>
              <a:t>display a message stating if the answer is true or false</a:t>
            </a:r>
            <a:r>
              <a:rPr lang="en-US" dirty="0"/>
              <a:t>. 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874054F-A419-42B2-91E3-E0DA261850C8}"/>
              </a:ext>
            </a:extLst>
          </p:cNvPr>
          <p:cNvGrpSpPr/>
          <p:nvPr/>
        </p:nvGrpSpPr>
        <p:grpSpPr>
          <a:xfrm>
            <a:off x="146304" y="3486480"/>
            <a:ext cx="8851392" cy="646331"/>
            <a:chOff x="4773387" y="4965639"/>
            <a:chExt cx="8851392" cy="646331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38077C1-60CF-4A1F-82B2-B37844B388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3172" y="4965639"/>
              <a:ext cx="8151607" cy="646331"/>
            </a:xfrm>
            <a:prstGeom prst="rect">
              <a:avLst/>
            </a:prstGeom>
            <a:solidFill>
              <a:schemeClr val="accent5">
                <a:alpha val="15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What is 9 + 4? </a:t>
              </a:r>
              <a:r>
                <a:rPr lang="en-US" altLang="en-US" dirty="0">
                  <a:highlight>
                    <a:srgbClr val="B3E6FF"/>
                  </a:highlight>
                  <a:latin typeface="Courier New" panose="02070309020205020404" pitchFamily="49" charset="0"/>
                  <a:cs typeface="Courier New" panose="02070309020205020404" pitchFamily="49" charset="0"/>
                </a:rPr>
                <a:t>12</a:t>
              </a:r>
              <a:r>
                <a:rPr lang="en-US" alt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  </a:t>
              </a:r>
              <a:r>
                <a:rPr lang="en-US" altLang="en-US" sz="1100" dirty="0">
                  <a:highlight>
                    <a:srgbClr val="C0C0C0"/>
                  </a:highlight>
                  <a:latin typeface="Courier New" panose="02070309020205020404" pitchFamily="49" charset="0"/>
                  <a:cs typeface="Courier New" panose="02070309020205020404" pitchFamily="49" charset="0"/>
                </a:rPr>
                <a:t>&lt;Enter&gt;</a:t>
              </a:r>
              <a:r>
                <a:rPr lang="en-US" altLang="en-US" sz="11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</a:p>
            <a:p>
              <a:pPr lvl="0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9 + 4 = 12 is False</a:t>
              </a:r>
            </a:p>
          </p:txBody>
        </p:sp>
        <p:pic>
          <p:nvPicPr>
            <p:cNvPr id="8" name="Picture 7" descr="A flat screen monitor&#10;&#10;Description automatically generated">
              <a:extLst>
                <a:ext uri="{FF2B5EF4-FFF2-40B4-BE49-F238E27FC236}">
                  <a16:creationId xmlns:a16="http://schemas.microsoft.com/office/drawing/2014/main" id="{6EE16F01-D09D-4DD3-888C-AF8FA4239FE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73387" y="5013122"/>
              <a:ext cx="572603" cy="551364"/>
            </a:xfrm>
            <a:prstGeom prst="rect">
              <a:avLst/>
            </a:prstGeom>
          </p:spPr>
        </p:pic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6BF8F151-EE0C-4137-A038-0ECA78D2BB49}"/>
              </a:ext>
            </a:extLst>
          </p:cNvPr>
          <p:cNvGrpSpPr/>
          <p:nvPr/>
        </p:nvGrpSpPr>
        <p:grpSpPr>
          <a:xfrm>
            <a:off x="146303" y="4391453"/>
            <a:ext cx="8851392" cy="646331"/>
            <a:chOff x="4773387" y="4965639"/>
            <a:chExt cx="8851392" cy="646331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2DE2B51-F078-44BA-9072-1CB2CFF6A1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3172" y="4965639"/>
              <a:ext cx="8151607" cy="646331"/>
            </a:xfrm>
            <a:prstGeom prst="rect">
              <a:avLst/>
            </a:prstGeom>
            <a:solidFill>
              <a:schemeClr val="accent5">
                <a:alpha val="15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What is 3 + 1? </a:t>
              </a:r>
              <a:r>
                <a:rPr lang="en-US" altLang="en-US" dirty="0">
                  <a:highlight>
                    <a:srgbClr val="B3E6FF"/>
                  </a:highlight>
                  <a:latin typeface="Courier New" panose="02070309020205020404" pitchFamily="49" charset="0"/>
                  <a:cs typeface="Courier New" panose="02070309020205020404" pitchFamily="49" charset="0"/>
                </a:rPr>
                <a:t>4</a:t>
              </a:r>
              <a:r>
                <a:rPr lang="en-US" alt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  </a:t>
              </a:r>
              <a:r>
                <a:rPr lang="en-US" altLang="en-US" sz="1100" dirty="0">
                  <a:highlight>
                    <a:srgbClr val="C0C0C0"/>
                  </a:highlight>
                  <a:latin typeface="Courier New" panose="02070309020205020404" pitchFamily="49" charset="0"/>
                  <a:cs typeface="Courier New" panose="02070309020205020404" pitchFamily="49" charset="0"/>
                </a:rPr>
                <a:t>&lt;Enter&gt;</a:t>
              </a:r>
              <a:r>
                <a:rPr lang="en-US" altLang="en-US" sz="11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</a:p>
            <a:p>
              <a:pPr lvl="0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3 + 1 = 4 is True</a:t>
              </a:r>
            </a:p>
          </p:txBody>
        </p:sp>
        <p:pic>
          <p:nvPicPr>
            <p:cNvPr id="11" name="Picture 10" descr="A flat screen monitor&#10;&#10;Description automatically generated">
              <a:extLst>
                <a:ext uri="{FF2B5EF4-FFF2-40B4-BE49-F238E27FC236}">
                  <a16:creationId xmlns:a16="http://schemas.microsoft.com/office/drawing/2014/main" id="{F4AD3F5A-94C7-43A9-8565-2CFE65135EF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73387" y="5013122"/>
              <a:ext cx="572603" cy="551364"/>
            </a:xfrm>
            <a:prstGeom prst="rect">
              <a:avLst/>
            </a:prstGeom>
          </p:spPr>
        </p:pic>
      </p:grpSp>
      <p:pic>
        <p:nvPicPr>
          <p:cNvPr id="12" name="Picture 11">
            <a:hlinkClick r:id="rId3" action="ppaction://hlinksldjump"/>
            <a:extLst>
              <a:ext uri="{FF2B5EF4-FFF2-40B4-BE49-F238E27FC236}">
                <a16:creationId xmlns:a16="http://schemas.microsoft.com/office/drawing/2014/main" id="{AAEDA878-B8F7-4357-95E8-A3AF43B742D2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09304" y="6629400"/>
            <a:ext cx="234696" cy="234696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E529E95-962B-41F9-8C0A-77E6D03CB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Program 1</a:t>
            </a:r>
          </a:p>
        </p:txBody>
      </p:sp>
      <p:sp>
        <p:nvSpPr>
          <p:cNvPr id="13" name="Slide Number Placeholder 2">
            <a:hlinkClick r:id="rId5" action="ppaction://hlinksldjump"/>
            <a:extLst>
              <a:ext uri="{FF2B5EF4-FFF2-40B4-BE49-F238E27FC236}">
                <a16:creationId xmlns:a16="http://schemas.microsoft.com/office/drawing/2014/main" id="{A3CAF9D2-71CB-4A84-B9A3-9706EB66CB5E}"/>
              </a:ext>
            </a:extLst>
          </p:cNvPr>
          <p:cNvSpPr txBox="1">
            <a:spLocks/>
          </p:cNvSpPr>
          <p:nvPr/>
        </p:nvSpPr>
        <p:spPr>
          <a:xfrm>
            <a:off x="0" y="6646272"/>
            <a:ext cx="2800350" cy="187517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5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0" dirty="0"/>
              <a:t>4.3</a:t>
            </a:r>
          </a:p>
        </p:txBody>
      </p:sp>
    </p:spTree>
    <p:extLst>
      <p:ext uri="{BB962C8B-B14F-4D97-AF65-F5344CB8AC3E}">
        <p14:creationId xmlns:p14="http://schemas.microsoft.com/office/powerpoint/2010/main" val="13313507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FA2BAA-9E0E-47F9-9CB5-4E09EB2FCC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Math Learning Tool</a:t>
            </a:r>
            <a:br>
              <a:rPr lang="en-US" dirty="0"/>
            </a:br>
            <a:r>
              <a:rPr lang="en-US" dirty="0">
                <a:solidFill>
                  <a:schemeClr val="accent3"/>
                </a:solidFill>
              </a:rPr>
              <a:t>Phase 1: Problem-solving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ED9CE3-1572-42F7-B71C-9883D33BF8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9C4B0-9109-4B6A-816F-B8FB191BD566}" type="slidenum">
              <a:rPr lang="en-US" smtClean="0"/>
              <a:t>23</a:t>
            </a:fld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1C2145C-B66C-4A89-A2A7-D15DEDA882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does </a:t>
            </a:r>
            <a:r>
              <a:rPr lang="en-US" dirty="0" smtClean="0"/>
              <a:t>“single-digit integers” mean?</a:t>
            </a:r>
            <a:endParaRPr lang="en-US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5C59581F-8E33-4F6D-B2BE-9AAB5E94CC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5482412"/>
              </p:ext>
            </p:extLst>
          </p:nvPr>
        </p:nvGraphicFramePr>
        <p:xfrm>
          <a:off x="142850" y="2015228"/>
          <a:ext cx="1153211" cy="45720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153211">
                  <a:extLst>
                    <a:ext uri="{9D8B030D-6E8A-4147-A177-3AD203B41FA5}">
                      <a16:colId xmlns:a16="http://schemas.microsoft.com/office/drawing/2014/main" val="349807764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0 - 9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0275873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38284D50-1EAF-4F1D-8804-F80C7EADB7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6551807"/>
              </p:ext>
            </p:extLst>
          </p:nvPr>
        </p:nvGraphicFramePr>
        <p:xfrm>
          <a:off x="142850" y="3562884"/>
          <a:ext cx="2284428" cy="45720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142214">
                  <a:extLst>
                    <a:ext uri="{9D8B030D-6E8A-4147-A177-3AD203B41FA5}">
                      <a16:colId xmlns:a16="http://schemas.microsoft.com/office/drawing/2014/main" val="3498077646"/>
                    </a:ext>
                  </a:extLst>
                </a:gridCol>
                <a:gridCol w="1142214">
                  <a:extLst>
                    <a:ext uri="{9D8B030D-6E8A-4147-A177-3AD203B41FA5}">
                      <a16:colId xmlns:a16="http://schemas.microsoft.com/office/drawing/2014/main" val="354931817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0 – 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0 – 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0275873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D34E9551-B348-4D38-964B-5E7E0405DA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89169"/>
              </p:ext>
            </p:extLst>
          </p:nvPr>
        </p:nvGraphicFramePr>
        <p:xfrm>
          <a:off x="142850" y="5103056"/>
          <a:ext cx="3462780" cy="45720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154260">
                  <a:extLst>
                    <a:ext uri="{9D8B030D-6E8A-4147-A177-3AD203B41FA5}">
                      <a16:colId xmlns:a16="http://schemas.microsoft.com/office/drawing/2014/main" val="3498077646"/>
                    </a:ext>
                  </a:extLst>
                </a:gridCol>
                <a:gridCol w="1154260">
                  <a:extLst>
                    <a:ext uri="{9D8B030D-6E8A-4147-A177-3AD203B41FA5}">
                      <a16:colId xmlns:a16="http://schemas.microsoft.com/office/drawing/2014/main" val="3549318176"/>
                    </a:ext>
                  </a:extLst>
                </a:gridCol>
                <a:gridCol w="1154260">
                  <a:extLst>
                    <a:ext uri="{9D8B030D-6E8A-4147-A177-3AD203B41FA5}">
                      <a16:colId xmlns:a16="http://schemas.microsoft.com/office/drawing/2014/main" val="1241891933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0 – 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0 – 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0 – 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0275873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EBBD9F98-16CB-46BA-8DF2-65BAC4B67352}"/>
              </a:ext>
            </a:extLst>
          </p:cNvPr>
          <p:cNvSpPr txBox="1"/>
          <p:nvPr/>
        </p:nvSpPr>
        <p:spPr>
          <a:xfrm>
            <a:off x="1389188" y="2038475"/>
            <a:ext cx="41123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1-digit (single) integer → [0 - 9]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9286DC1-C373-44A4-BA80-F3FAF0015723}"/>
              </a:ext>
            </a:extLst>
          </p:cNvPr>
          <p:cNvSpPr txBox="1"/>
          <p:nvPr/>
        </p:nvSpPr>
        <p:spPr>
          <a:xfrm>
            <a:off x="2521548" y="3577157"/>
            <a:ext cx="41123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2-digit integer → [10 - 99]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5E18BA4-4E2A-4195-A1B5-777E320AF79C}"/>
              </a:ext>
            </a:extLst>
          </p:cNvPr>
          <p:cNvSpPr txBox="1"/>
          <p:nvPr/>
        </p:nvSpPr>
        <p:spPr>
          <a:xfrm>
            <a:off x="3690473" y="5131601"/>
            <a:ext cx="41123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3-digit integer → [100 - 999]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DF19B6F-D88D-4563-B50B-A084890A2BFC}"/>
              </a:ext>
            </a:extLst>
          </p:cNvPr>
          <p:cNvGrpSpPr/>
          <p:nvPr/>
        </p:nvGrpSpPr>
        <p:grpSpPr>
          <a:xfrm>
            <a:off x="146303" y="2564312"/>
            <a:ext cx="8808660" cy="646331"/>
            <a:chOff x="1068656" y="5847323"/>
            <a:chExt cx="7733938" cy="646331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5E823DA3-60FF-4036-95E3-C8747BEF48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20250" y="5847323"/>
              <a:ext cx="7382344" cy="64633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dirty="0">
                  <a:solidFill>
                    <a:srgbClr val="00008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import </a:t>
              </a:r>
              <a:r>
                <a:rPr lang="en-US" altLang="en-US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random</a:t>
              </a:r>
            </a:p>
            <a:p>
              <a:pPr lvl="0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number = </a:t>
              </a:r>
              <a:r>
                <a:rPr lang="en-US" altLang="en-US" dirty="0" err="1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random.randint</a:t>
              </a:r>
              <a:r>
                <a:rPr lang="en-US" altLang="en-US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(</a:t>
              </a:r>
              <a:r>
                <a:rPr lang="en-US" altLang="en-US" dirty="0">
                  <a:solidFill>
                    <a:srgbClr val="0000FF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0</a:t>
              </a:r>
              <a:r>
                <a:rPr lang="en-US" altLang="en-US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, </a:t>
              </a:r>
              <a:r>
                <a:rPr lang="en-US" altLang="en-US" dirty="0">
                  <a:solidFill>
                    <a:srgbClr val="0000FF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9</a:t>
              </a:r>
              <a:r>
                <a:rPr lang="en-US" altLang="en-US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)</a:t>
              </a:r>
              <a:endParaRPr lang="en-US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070D1B45-125E-457A-B849-1DBC39E1A8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8656" y="5847323"/>
              <a:ext cx="351594" cy="646331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</a:p>
            <a:p>
              <a:pPr lvl="0"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2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D2FAD795-F78D-44CF-8EF0-DEEE3E4A3249}"/>
              </a:ext>
            </a:extLst>
          </p:cNvPr>
          <p:cNvGrpSpPr/>
          <p:nvPr/>
        </p:nvGrpSpPr>
        <p:grpSpPr>
          <a:xfrm>
            <a:off x="146303" y="4102541"/>
            <a:ext cx="8808660" cy="646331"/>
            <a:chOff x="1068656" y="5847323"/>
            <a:chExt cx="7733938" cy="646331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A708801D-BAB1-4F6C-842B-02A6CD6C80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20250" y="5847323"/>
              <a:ext cx="7382344" cy="64633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dirty="0">
                  <a:solidFill>
                    <a:srgbClr val="00008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import </a:t>
              </a:r>
              <a:r>
                <a:rPr lang="en-US" altLang="en-US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random</a:t>
              </a:r>
            </a:p>
            <a:p>
              <a:pPr lvl="0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number = </a:t>
              </a:r>
              <a:r>
                <a:rPr lang="en-US" altLang="en-US" dirty="0" err="1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random.randint</a:t>
              </a:r>
              <a:r>
                <a:rPr lang="en-US" altLang="en-US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(</a:t>
              </a:r>
              <a:r>
                <a:rPr lang="en-US" altLang="en-US" dirty="0">
                  <a:solidFill>
                    <a:srgbClr val="0000FF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10</a:t>
              </a:r>
              <a:r>
                <a:rPr lang="en-US" altLang="en-US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, </a:t>
              </a:r>
              <a:r>
                <a:rPr lang="en-US" altLang="en-US" dirty="0">
                  <a:solidFill>
                    <a:srgbClr val="0000FF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99</a:t>
              </a:r>
              <a:r>
                <a:rPr lang="en-US" altLang="en-US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)</a:t>
              </a:r>
              <a:endParaRPr lang="en-US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A287EF60-4C2C-4DA4-B809-597825F6CF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8656" y="5847323"/>
              <a:ext cx="351594" cy="646331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</a:p>
            <a:p>
              <a:pPr lvl="0"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2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93B05D6-18EF-41D0-8BEE-5310EDEE002B}"/>
              </a:ext>
            </a:extLst>
          </p:cNvPr>
          <p:cNvGrpSpPr/>
          <p:nvPr/>
        </p:nvGrpSpPr>
        <p:grpSpPr>
          <a:xfrm>
            <a:off x="142850" y="5635672"/>
            <a:ext cx="8808660" cy="646331"/>
            <a:chOff x="1068656" y="5847323"/>
            <a:chExt cx="7733938" cy="646331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772EFC90-2450-4305-B9EC-C8D05F7CEE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20250" y="5847323"/>
              <a:ext cx="7382344" cy="64633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dirty="0">
                  <a:solidFill>
                    <a:srgbClr val="00008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import </a:t>
              </a:r>
              <a:r>
                <a:rPr lang="en-US" altLang="en-US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random</a:t>
              </a:r>
            </a:p>
            <a:p>
              <a:pPr lvl="0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number = </a:t>
              </a:r>
              <a:r>
                <a:rPr lang="en-US" altLang="en-US" dirty="0" err="1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random.randint</a:t>
              </a:r>
              <a:r>
                <a:rPr lang="en-US" altLang="en-US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(</a:t>
              </a:r>
              <a:r>
                <a:rPr lang="en-US" altLang="en-US" dirty="0">
                  <a:solidFill>
                    <a:srgbClr val="0000FF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100</a:t>
              </a:r>
              <a:r>
                <a:rPr lang="en-US" altLang="en-US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, </a:t>
              </a:r>
              <a:r>
                <a:rPr lang="en-US" altLang="en-US" dirty="0">
                  <a:solidFill>
                    <a:srgbClr val="0000FF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999</a:t>
              </a:r>
              <a:r>
                <a:rPr lang="en-US" altLang="en-US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)</a:t>
              </a:r>
              <a:endParaRPr lang="en-US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ABE39C83-80D7-4743-862A-FBD32A9CE9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8656" y="5847323"/>
              <a:ext cx="351594" cy="646331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</a:p>
            <a:p>
              <a:pPr lvl="0"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2</a:t>
              </a:r>
            </a:p>
          </p:txBody>
        </p:sp>
      </p:grpSp>
      <p:pic>
        <p:nvPicPr>
          <p:cNvPr id="24" name="Picture 23">
            <a:hlinkClick r:id="rId3" action="ppaction://hlinksldjump"/>
            <a:extLst>
              <a:ext uri="{FF2B5EF4-FFF2-40B4-BE49-F238E27FC236}">
                <a16:creationId xmlns:a16="http://schemas.microsoft.com/office/drawing/2014/main" id="{50B79416-8A0A-4906-9AB2-119D19BC4859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09304" y="6629400"/>
            <a:ext cx="234696" cy="234696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245DED2-C733-4A69-88B4-621CE778B9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Program 1</a:t>
            </a:r>
          </a:p>
        </p:txBody>
      </p:sp>
      <p:sp>
        <p:nvSpPr>
          <p:cNvPr id="25" name="Slide Number Placeholder 2">
            <a:hlinkClick r:id="rId5" action="ppaction://hlinksldjump"/>
            <a:extLst>
              <a:ext uri="{FF2B5EF4-FFF2-40B4-BE49-F238E27FC236}">
                <a16:creationId xmlns:a16="http://schemas.microsoft.com/office/drawing/2014/main" id="{31E343CF-FD7A-4E77-8B2E-2537A1A41C4F}"/>
              </a:ext>
            </a:extLst>
          </p:cNvPr>
          <p:cNvSpPr txBox="1">
            <a:spLocks/>
          </p:cNvSpPr>
          <p:nvPr/>
        </p:nvSpPr>
        <p:spPr>
          <a:xfrm>
            <a:off x="0" y="6646272"/>
            <a:ext cx="2800350" cy="187517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5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0" dirty="0"/>
              <a:t>4.3</a:t>
            </a:r>
          </a:p>
        </p:txBody>
      </p:sp>
    </p:spTree>
    <p:extLst>
      <p:ext uri="{BB962C8B-B14F-4D97-AF65-F5344CB8AC3E}">
        <p14:creationId xmlns:p14="http://schemas.microsoft.com/office/powerpoint/2010/main" val="6949518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FA2BAA-9E0E-47F9-9CB5-4E09EB2FCC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Math Learning Tool</a:t>
            </a:r>
            <a:br>
              <a:rPr lang="en-US" dirty="0"/>
            </a:br>
            <a:r>
              <a:rPr lang="en-US" dirty="0">
                <a:solidFill>
                  <a:schemeClr val="accent3"/>
                </a:solidFill>
              </a:rPr>
              <a:t>Phase 1: Problem-solving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ED9CE3-1572-42F7-B71C-9883D33BF8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9C4B0-9109-4B6A-816F-B8FB191BD566}" type="slidenum">
              <a:rPr lang="en-US" smtClean="0"/>
              <a:t>24</a:t>
            </a:fld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1C2145C-B66C-4A89-A2A7-D15DEDA882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91440" indent="0">
              <a:buNone/>
            </a:pPr>
            <a:r>
              <a:rPr lang="en-US" sz="2800" dirty="0">
                <a:solidFill>
                  <a:schemeClr val="accent2"/>
                </a:solidFill>
              </a:rPr>
              <a:t>Design your algorithm:</a:t>
            </a:r>
            <a:endParaRPr lang="en-US" sz="2800" dirty="0"/>
          </a:p>
          <a:p>
            <a:pPr marL="457200" indent="-365760" algn="l">
              <a:buFont typeface="+mj-lt"/>
              <a:buAutoNum type="arabicPeriod"/>
            </a:pPr>
            <a:r>
              <a:rPr lang="en-US" dirty="0"/>
              <a:t>Generate two single-digit integers for </a:t>
            </a:r>
            <a:r>
              <a:rPr lang="en-US" dirty="0">
                <a:solidFill>
                  <a:srgbClr val="0070C0"/>
                </a:solidFill>
              </a:rPr>
              <a:t>number1</a:t>
            </a:r>
            <a:r>
              <a:rPr lang="en-US" dirty="0"/>
              <a:t> and </a:t>
            </a:r>
            <a:r>
              <a:rPr lang="en-US" dirty="0">
                <a:solidFill>
                  <a:srgbClr val="0070C0"/>
                </a:solidFill>
              </a:rPr>
              <a:t>number2</a:t>
            </a:r>
            <a:r>
              <a:rPr lang="en-US" dirty="0"/>
              <a:t>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Use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rgbClr val="7030A0"/>
                </a:solidFill>
              </a:rPr>
              <a:t>randint</a:t>
            </a:r>
            <a:r>
              <a:rPr lang="en-US" dirty="0"/>
              <a:t>(</a:t>
            </a:r>
            <a:r>
              <a:rPr lang="en-US" dirty="0">
                <a:solidFill>
                  <a:schemeClr val="tx2"/>
                </a:solidFill>
              </a:rPr>
              <a:t>0</a:t>
            </a:r>
            <a:r>
              <a:rPr lang="en-US" dirty="0"/>
              <a:t>,</a:t>
            </a:r>
            <a:r>
              <a:rPr lang="en-US" dirty="0">
                <a:solidFill>
                  <a:schemeClr val="tx2"/>
                </a:solidFill>
              </a:rPr>
              <a:t> 9</a:t>
            </a:r>
            <a:r>
              <a:rPr lang="en-US" dirty="0"/>
              <a:t>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Example: </a:t>
            </a:r>
            <a:r>
              <a:rPr lang="en-US" dirty="0">
                <a:solidFill>
                  <a:srgbClr val="0070C0"/>
                </a:solidFill>
              </a:rPr>
              <a:t>number1</a:t>
            </a:r>
            <a:r>
              <a:rPr lang="en-US" dirty="0"/>
              <a:t> = </a:t>
            </a:r>
            <a:r>
              <a:rPr lang="en-US" dirty="0">
                <a:solidFill>
                  <a:schemeClr val="tx2"/>
                </a:solidFill>
              </a:rPr>
              <a:t>2</a:t>
            </a:r>
            <a:r>
              <a:rPr lang="en-US" dirty="0"/>
              <a:t> and </a:t>
            </a:r>
            <a:r>
              <a:rPr lang="en-US" dirty="0">
                <a:solidFill>
                  <a:srgbClr val="0070C0"/>
                </a:solidFill>
              </a:rPr>
              <a:t>number2</a:t>
            </a:r>
            <a:r>
              <a:rPr lang="en-US" dirty="0"/>
              <a:t> = </a:t>
            </a:r>
            <a:r>
              <a:rPr lang="en-US" dirty="0">
                <a:solidFill>
                  <a:schemeClr val="tx2"/>
                </a:solidFill>
              </a:rPr>
              <a:t>6</a:t>
            </a:r>
          </a:p>
          <a:p>
            <a:pPr marL="457200" indent="-365760">
              <a:buFont typeface="+mj-lt"/>
              <a:buAutoNum type="arabicPeriod"/>
            </a:pPr>
            <a:r>
              <a:rPr lang="en-US" dirty="0"/>
              <a:t>Ask the user to answer a question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Example: </a:t>
            </a:r>
            <a:r>
              <a:rPr lang="en-US" dirty="0">
                <a:solidFill>
                  <a:srgbClr val="CC6600"/>
                </a:solidFill>
              </a:rPr>
              <a:t>“What is 2 + 6 ?”</a:t>
            </a:r>
          </a:p>
          <a:p>
            <a:pPr marL="457200" indent="-365760">
              <a:buFont typeface="+mj-lt"/>
              <a:buAutoNum type="arabicPeriod"/>
            </a:pPr>
            <a:r>
              <a:rPr lang="en-US" dirty="0"/>
              <a:t>Print whether the answer is true or false</a:t>
            </a:r>
          </a:p>
        </p:txBody>
      </p:sp>
      <p:pic>
        <p:nvPicPr>
          <p:cNvPr id="6" name="Picture 5">
            <a:hlinkClick r:id="rId2" action="ppaction://hlinksldjump"/>
            <a:extLst>
              <a:ext uri="{FF2B5EF4-FFF2-40B4-BE49-F238E27FC236}">
                <a16:creationId xmlns:a16="http://schemas.microsoft.com/office/drawing/2014/main" id="{DA29BCBB-CAE4-40BC-9469-767BAF7DD2A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09304" y="6629400"/>
            <a:ext cx="234696" cy="234696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6A0237A-F2EC-4F2B-BC17-3E33DB86ED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Program 1</a:t>
            </a:r>
          </a:p>
        </p:txBody>
      </p:sp>
      <p:sp>
        <p:nvSpPr>
          <p:cNvPr id="7" name="Slide Number Placeholder 2">
            <a:hlinkClick r:id="rId4" action="ppaction://hlinksldjump"/>
            <a:extLst>
              <a:ext uri="{FF2B5EF4-FFF2-40B4-BE49-F238E27FC236}">
                <a16:creationId xmlns:a16="http://schemas.microsoft.com/office/drawing/2014/main" id="{B7C5FA6D-3DDD-4D88-B85F-CF3805694E45}"/>
              </a:ext>
            </a:extLst>
          </p:cNvPr>
          <p:cNvSpPr txBox="1">
            <a:spLocks/>
          </p:cNvSpPr>
          <p:nvPr/>
        </p:nvSpPr>
        <p:spPr>
          <a:xfrm>
            <a:off x="0" y="6646272"/>
            <a:ext cx="2800350" cy="187517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5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0" dirty="0"/>
              <a:t>4.3</a:t>
            </a:r>
          </a:p>
        </p:txBody>
      </p:sp>
    </p:spTree>
    <p:extLst>
      <p:ext uri="{BB962C8B-B14F-4D97-AF65-F5344CB8AC3E}">
        <p14:creationId xmlns:p14="http://schemas.microsoft.com/office/powerpoint/2010/main" val="37468188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189448-CB92-4953-BF9E-8452812B5F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Math Learning Tool</a:t>
            </a:r>
            <a:br>
              <a:rPr lang="en-US" dirty="0"/>
            </a:br>
            <a:r>
              <a:rPr lang="en-US" dirty="0">
                <a:solidFill>
                  <a:schemeClr val="accent3"/>
                </a:solidFill>
              </a:rPr>
              <a:t>Phase 2: Implementation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49BCB4-E349-409D-BEEF-9EFAD503A6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9C4B0-9109-4B6A-816F-B8FB191BD566}" type="slidenum">
              <a:rPr lang="en-US" smtClean="0"/>
              <a:t>25</a:t>
            </a:fld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E826072-5C23-46DA-9926-CED9ABD02CFF}"/>
              </a:ext>
            </a:extLst>
          </p:cNvPr>
          <p:cNvGrpSpPr/>
          <p:nvPr/>
        </p:nvGrpSpPr>
        <p:grpSpPr>
          <a:xfrm>
            <a:off x="146303" y="1441111"/>
            <a:ext cx="8851393" cy="3545668"/>
            <a:chOff x="160237" y="2805454"/>
            <a:chExt cx="8851393" cy="2981534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10B8D1C-BC00-474C-8D2F-D8D40D02D00A}"/>
                </a:ext>
              </a:extLst>
            </p:cNvPr>
            <p:cNvSpPr txBox="1"/>
            <p:nvPr/>
          </p:nvSpPr>
          <p:spPr>
            <a:xfrm>
              <a:off x="160237" y="2805454"/>
              <a:ext cx="2191544" cy="23292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accent3">
                      <a:lumMod val="50000"/>
                    </a:schemeClr>
                  </a:solidFill>
                </a:rPr>
                <a:t>LISTING 4.1 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AdditionQuiz.py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03AC8B9-2C0E-4A20-8BF2-71C143067C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7823" y="3030453"/>
              <a:ext cx="8403807" cy="275653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lvl="0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600" dirty="0">
                  <a:solidFill>
                    <a:srgbClr val="00008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import </a:t>
              </a:r>
              <a:r>
                <a:rPr lang="en-US" altLang="en-US" sz="160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random</a:t>
              </a:r>
            </a:p>
            <a:p>
              <a:pPr lvl="0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pPr lvl="0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600" dirty="0">
                  <a:solidFill>
                    <a:srgbClr val="80808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# Generate random numbers</a:t>
              </a:r>
            </a:p>
            <a:p>
              <a:pPr lvl="0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60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number1 = </a:t>
              </a:r>
              <a:r>
                <a:rPr lang="en-US" altLang="en-US" sz="1600" dirty="0" err="1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random.randint</a:t>
              </a:r>
              <a:r>
                <a:rPr lang="en-US" altLang="en-US" sz="160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(</a:t>
              </a:r>
              <a:r>
                <a:rPr lang="en-US" altLang="en-US" sz="1600" dirty="0">
                  <a:solidFill>
                    <a:srgbClr val="0000FF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0</a:t>
              </a:r>
              <a:r>
                <a:rPr lang="en-US" altLang="en-US" sz="160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, </a:t>
              </a:r>
              <a:r>
                <a:rPr lang="en-US" altLang="en-US" sz="1600" dirty="0">
                  <a:solidFill>
                    <a:srgbClr val="0000FF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9</a:t>
              </a:r>
              <a:r>
                <a:rPr lang="en-US" altLang="en-US" sz="160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)</a:t>
              </a:r>
            </a:p>
            <a:p>
              <a:pPr lvl="0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60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number2 = </a:t>
              </a:r>
              <a:r>
                <a:rPr lang="en-US" altLang="en-US" sz="1600" dirty="0" err="1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random.randint</a:t>
              </a:r>
              <a:r>
                <a:rPr lang="en-US" altLang="en-US" sz="160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(</a:t>
              </a:r>
              <a:r>
                <a:rPr lang="en-US" altLang="en-US" sz="1600" dirty="0">
                  <a:solidFill>
                    <a:srgbClr val="0000FF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0</a:t>
              </a:r>
              <a:r>
                <a:rPr lang="en-US" altLang="en-US" sz="160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, </a:t>
              </a:r>
              <a:r>
                <a:rPr lang="en-US" altLang="en-US" sz="1600" dirty="0">
                  <a:solidFill>
                    <a:srgbClr val="0000FF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9</a:t>
              </a:r>
              <a:r>
                <a:rPr lang="en-US" altLang="en-US" sz="160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)</a:t>
              </a:r>
            </a:p>
            <a:p>
              <a:pPr lvl="0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pPr lvl="0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600" dirty="0">
                  <a:solidFill>
                    <a:srgbClr val="80808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# Prompt the user to enter an answer</a:t>
              </a:r>
            </a:p>
            <a:p>
              <a:pPr lvl="0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60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answer = </a:t>
              </a:r>
              <a:r>
                <a:rPr lang="en-US" altLang="en-US" sz="1600" dirty="0">
                  <a:solidFill>
                    <a:srgbClr val="00008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eval</a:t>
              </a:r>
              <a:r>
                <a:rPr lang="en-US" altLang="en-US" sz="160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(</a:t>
              </a:r>
              <a:r>
                <a:rPr lang="en-US" altLang="en-US" sz="1600" dirty="0">
                  <a:solidFill>
                    <a:srgbClr val="00008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input</a:t>
              </a:r>
              <a:r>
                <a:rPr lang="en-US" altLang="en-US" sz="160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(</a:t>
              </a:r>
              <a:r>
                <a:rPr lang="en-US" altLang="en-US" sz="1600" dirty="0">
                  <a:solidFill>
                    <a:srgbClr val="00808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"What is " </a:t>
              </a:r>
              <a:r>
                <a:rPr lang="en-US" altLang="en-US" sz="160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+ </a:t>
              </a:r>
              <a:r>
                <a:rPr lang="en-US" altLang="en-US" sz="1600" dirty="0">
                  <a:solidFill>
                    <a:srgbClr val="00008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str</a:t>
              </a:r>
              <a:r>
                <a:rPr lang="en-US" altLang="en-US" sz="160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(number1) + </a:t>
              </a:r>
              <a:r>
                <a:rPr lang="en-US" altLang="en-US" sz="1600" dirty="0">
                  <a:solidFill>
                    <a:srgbClr val="00808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" + "</a:t>
              </a:r>
            </a:p>
            <a:p>
              <a:pPr lvl="0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600" dirty="0">
                  <a:solidFill>
                    <a:srgbClr val="00808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                   </a:t>
              </a:r>
              <a:r>
                <a:rPr lang="en-US" altLang="en-US" sz="160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+ </a:t>
              </a:r>
              <a:r>
                <a:rPr lang="en-US" altLang="en-US" sz="1600" dirty="0">
                  <a:solidFill>
                    <a:srgbClr val="00008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str</a:t>
              </a:r>
              <a:r>
                <a:rPr lang="en-US" altLang="en-US" sz="160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(number2) + </a:t>
              </a:r>
              <a:r>
                <a:rPr lang="en-US" altLang="en-US" sz="1600" dirty="0">
                  <a:solidFill>
                    <a:srgbClr val="00808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"? "</a:t>
              </a:r>
              <a:r>
                <a:rPr lang="en-US" altLang="en-US" sz="160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))</a:t>
              </a:r>
            </a:p>
            <a:p>
              <a:pPr lvl="0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pPr lvl="0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600" dirty="0">
                  <a:solidFill>
                    <a:srgbClr val="80808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# Display result</a:t>
              </a:r>
            </a:p>
            <a:p>
              <a:pPr lvl="0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600" dirty="0">
                  <a:solidFill>
                    <a:srgbClr val="00008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print</a:t>
              </a:r>
              <a:r>
                <a:rPr lang="en-US" altLang="en-US" sz="160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(number1, </a:t>
              </a:r>
              <a:r>
                <a:rPr lang="en-US" altLang="en-US" sz="1600" dirty="0">
                  <a:solidFill>
                    <a:srgbClr val="00808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"+"</a:t>
              </a:r>
              <a:r>
                <a:rPr lang="en-US" altLang="en-US" sz="160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, number2, </a:t>
              </a:r>
              <a:r>
                <a:rPr lang="en-US" altLang="en-US" sz="1600" dirty="0">
                  <a:solidFill>
                    <a:srgbClr val="00808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"="</a:t>
              </a:r>
              <a:r>
                <a:rPr lang="en-US" altLang="en-US" sz="160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, answer,</a:t>
              </a:r>
            </a:p>
            <a:p>
              <a:pPr lvl="0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60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     </a:t>
              </a:r>
              <a:r>
                <a:rPr lang="en-US" altLang="en-US" sz="1600" dirty="0">
                  <a:solidFill>
                    <a:srgbClr val="00808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"is"</a:t>
              </a:r>
              <a:r>
                <a:rPr lang="en-US" altLang="en-US" sz="160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, number1 + number2 == answer)</a:t>
              </a:r>
              <a:endParaRPr lang="en-US" altLang="en-US" sz="1600" dirty="0">
                <a:latin typeface="Arial" panose="020B0604020202020204" pitchFamily="34" charset="0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7C2AB90-2FB0-4626-806C-AAFF0945B9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0238" y="3030456"/>
              <a:ext cx="447585" cy="2756532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lvl="0"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</a:p>
            <a:p>
              <a:pPr lvl="0"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2</a:t>
              </a:r>
            </a:p>
            <a:p>
              <a:pPr lvl="0"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3</a:t>
              </a:r>
            </a:p>
            <a:p>
              <a:pPr lvl="0"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4</a:t>
              </a:r>
            </a:p>
            <a:p>
              <a:pPr lvl="0"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5</a:t>
              </a:r>
            </a:p>
            <a:p>
              <a:pPr lvl="0"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6</a:t>
              </a:r>
            </a:p>
            <a:p>
              <a:pPr lvl="0"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7</a:t>
              </a:r>
            </a:p>
            <a:p>
              <a:pPr lvl="0"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8</a:t>
              </a:r>
            </a:p>
            <a:p>
              <a:pPr lvl="0"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9</a:t>
              </a:r>
            </a:p>
            <a:p>
              <a:pPr lvl="0"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10</a:t>
              </a:r>
            </a:p>
            <a:p>
              <a:pPr lvl="0"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11</a:t>
              </a:r>
            </a:p>
            <a:p>
              <a:pPr lvl="0"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12</a:t>
              </a:r>
            </a:p>
            <a:p>
              <a:pPr lvl="0"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13</a:t>
              </a:r>
            </a:p>
            <a:p>
              <a:pPr lvl="0"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pPr lvl="0"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4F9178B-D384-4F5E-8AC3-7A247E780BE4}"/>
              </a:ext>
            </a:extLst>
          </p:cNvPr>
          <p:cNvGrpSpPr/>
          <p:nvPr/>
        </p:nvGrpSpPr>
        <p:grpSpPr>
          <a:xfrm>
            <a:off x="146304" y="5094968"/>
            <a:ext cx="8851392" cy="646331"/>
            <a:chOff x="4773387" y="4965639"/>
            <a:chExt cx="8851392" cy="646331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9D1B0C17-4943-4D88-A7B7-1F3A8D7086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3172" y="4965639"/>
              <a:ext cx="8151607" cy="646331"/>
            </a:xfrm>
            <a:prstGeom prst="rect">
              <a:avLst/>
            </a:prstGeom>
            <a:solidFill>
              <a:schemeClr val="accent5">
                <a:alpha val="15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What is 1 + 7? </a:t>
              </a:r>
              <a:r>
                <a:rPr lang="en-US" altLang="en-US" dirty="0">
                  <a:highlight>
                    <a:srgbClr val="B3E6FF"/>
                  </a:highlight>
                  <a:latin typeface="Courier New" panose="02070309020205020404" pitchFamily="49" charset="0"/>
                  <a:cs typeface="Courier New" panose="02070309020205020404" pitchFamily="49" charset="0"/>
                </a:rPr>
                <a:t>8</a:t>
              </a:r>
              <a:r>
                <a:rPr lang="en-US" alt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  </a:t>
              </a:r>
              <a:r>
                <a:rPr lang="en-US" altLang="en-US" sz="1100" dirty="0">
                  <a:highlight>
                    <a:srgbClr val="C0C0C0"/>
                  </a:highlight>
                  <a:latin typeface="Courier New" panose="02070309020205020404" pitchFamily="49" charset="0"/>
                  <a:cs typeface="Courier New" panose="02070309020205020404" pitchFamily="49" charset="0"/>
                </a:rPr>
                <a:t>&lt;Enter&gt;</a:t>
              </a:r>
              <a:r>
                <a:rPr lang="en-US" altLang="en-US" sz="11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</a:p>
            <a:p>
              <a:pPr lvl="0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1 + 7 = 8 is True</a:t>
              </a:r>
            </a:p>
          </p:txBody>
        </p:sp>
        <p:pic>
          <p:nvPicPr>
            <p:cNvPr id="19" name="Picture 18" descr="A flat screen monitor&#10;&#10;Description automatically generated">
              <a:extLst>
                <a:ext uri="{FF2B5EF4-FFF2-40B4-BE49-F238E27FC236}">
                  <a16:creationId xmlns:a16="http://schemas.microsoft.com/office/drawing/2014/main" id="{BC63927C-2BE3-474A-A346-C416D776346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73387" y="5013122"/>
              <a:ext cx="572603" cy="551364"/>
            </a:xfrm>
            <a:prstGeom prst="rect">
              <a:avLst/>
            </a:prstGeom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E80B0FE-EC38-46BB-B788-C4A71B86447E}"/>
              </a:ext>
            </a:extLst>
          </p:cNvPr>
          <p:cNvGrpSpPr/>
          <p:nvPr/>
        </p:nvGrpSpPr>
        <p:grpSpPr>
          <a:xfrm>
            <a:off x="146304" y="5854705"/>
            <a:ext cx="8851392" cy="646331"/>
            <a:chOff x="4773387" y="4965639"/>
            <a:chExt cx="8851392" cy="646331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38218358-F404-47F4-AD00-052F5FEDB6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3172" y="4965639"/>
              <a:ext cx="8151607" cy="646331"/>
            </a:xfrm>
            <a:prstGeom prst="rect">
              <a:avLst/>
            </a:prstGeom>
            <a:solidFill>
              <a:schemeClr val="accent5">
                <a:alpha val="15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What is 4 + 8? </a:t>
              </a:r>
              <a:r>
                <a:rPr lang="en-US" altLang="en-US" dirty="0">
                  <a:highlight>
                    <a:srgbClr val="B3E6FF"/>
                  </a:highlight>
                  <a:latin typeface="Courier New" panose="02070309020205020404" pitchFamily="49" charset="0"/>
                  <a:cs typeface="Courier New" panose="02070309020205020404" pitchFamily="49" charset="0"/>
                </a:rPr>
                <a:t>9</a:t>
              </a:r>
              <a:r>
                <a:rPr lang="en-US" alt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  </a:t>
              </a:r>
              <a:r>
                <a:rPr lang="en-US" altLang="en-US" sz="1100" dirty="0">
                  <a:highlight>
                    <a:srgbClr val="C0C0C0"/>
                  </a:highlight>
                  <a:latin typeface="Courier New" panose="02070309020205020404" pitchFamily="49" charset="0"/>
                  <a:cs typeface="Courier New" panose="02070309020205020404" pitchFamily="49" charset="0"/>
                </a:rPr>
                <a:t>&lt;Enter&gt;</a:t>
              </a:r>
              <a:r>
                <a:rPr lang="en-US" altLang="en-US" sz="11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</a:p>
            <a:p>
              <a:pPr lvl="0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4 + 8 = 9 is False</a:t>
              </a:r>
            </a:p>
          </p:txBody>
        </p:sp>
        <p:pic>
          <p:nvPicPr>
            <p:cNvPr id="22" name="Picture 21" descr="A flat screen monitor&#10;&#10;Description automatically generated">
              <a:extLst>
                <a:ext uri="{FF2B5EF4-FFF2-40B4-BE49-F238E27FC236}">
                  <a16:creationId xmlns:a16="http://schemas.microsoft.com/office/drawing/2014/main" id="{6B59588A-D793-420B-9E1E-D25BA824EBB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73387" y="5013122"/>
              <a:ext cx="572603" cy="551364"/>
            </a:xfrm>
            <a:prstGeom prst="rect">
              <a:avLst/>
            </a:prstGeom>
          </p:spPr>
        </p:pic>
      </p:grpSp>
      <p:pic>
        <p:nvPicPr>
          <p:cNvPr id="14" name="Picture 13">
            <a:hlinkClick r:id="rId4" action="ppaction://hlinksldjump"/>
            <a:extLst>
              <a:ext uri="{FF2B5EF4-FFF2-40B4-BE49-F238E27FC236}">
                <a16:creationId xmlns:a16="http://schemas.microsoft.com/office/drawing/2014/main" id="{A4FBC325-4C7F-4B34-866A-B060D7157CAD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09304" y="6629400"/>
            <a:ext cx="234696" cy="234696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1873707-B7E0-445A-A611-68AF557A23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Program 1</a:t>
            </a:r>
          </a:p>
        </p:txBody>
      </p:sp>
      <p:sp>
        <p:nvSpPr>
          <p:cNvPr id="16" name="Slide Number Placeholder 2">
            <a:hlinkClick r:id="rId6" action="ppaction://hlinksldjump"/>
            <a:extLst>
              <a:ext uri="{FF2B5EF4-FFF2-40B4-BE49-F238E27FC236}">
                <a16:creationId xmlns:a16="http://schemas.microsoft.com/office/drawing/2014/main" id="{FA9683C2-30BE-4329-8303-C79EF224A229}"/>
              </a:ext>
            </a:extLst>
          </p:cNvPr>
          <p:cNvSpPr txBox="1">
            <a:spLocks/>
          </p:cNvSpPr>
          <p:nvPr/>
        </p:nvSpPr>
        <p:spPr>
          <a:xfrm>
            <a:off x="0" y="6646272"/>
            <a:ext cx="2800350" cy="187517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5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0" dirty="0"/>
              <a:t>4.3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5540A23B-F6C7-47BF-A574-A6BDECC9B2BF}"/>
              </a:ext>
            </a:extLst>
          </p:cNvPr>
          <p:cNvGrpSpPr/>
          <p:nvPr/>
        </p:nvGrpSpPr>
        <p:grpSpPr>
          <a:xfrm>
            <a:off x="8167058" y="1718110"/>
            <a:ext cx="830638" cy="386966"/>
            <a:chOff x="8133802" y="1326921"/>
            <a:chExt cx="830638" cy="386966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437273F0-4142-49B4-A13C-73BED74D45DE}"/>
                </a:ext>
              </a:extLst>
            </p:cNvPr>
            <p:cNvSpPr txBox="1"/>
            <p:nvPr/>
          </p:nvSpPr>
          <p:spPr>
            <a:xfrm>
              <a:off x="8133802" y="1326921"/>
              <a:ext cx="830638" cy="386966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>
              <a:spAutoFit/>
            </a:bodyPr>
            <a:lstStyle/>
            <a:p>
              <a:pPr algn="r"/>
              <a:endParaRPr lang="en-US" sz="1200" b="1" dirty="0">
                <a:solidFill>
                  <a:schemeClr val="accent3"/>
                </a:solidFill>
              </a:endParaRPr>
            </a:p>
          </p:txBody>
        </p:sp>
        <p:sp>
          <p:nvSpPr>
            <p:cNvPr id="25" name="TextBox 24">
              <a:hlinkClick r:id="rId7"/>
              <a:extLst>
                <a:ext uri="{FF2B5EF4-FFF2-40B4-BE49-F238E27FC236}">
                  <a16:creationId xmlns:a16="http://schemas.microsoft.com/office/drawing/2014/main" id="{9A69414F-1F3B-4611-8F6C-0E26477F183D}"/>
                </a:ext>
              </a:extLst>
            </p:cNvPr>
            <p:cNvSpPr txBox="1"/>
            <p:nvPr/>
          </p:nvSpPr>
          <p:spPr>
            <a:xfrm>
              <a:off x="8231494" y="1417955"/>
              <a:ext cx="633189" cy="276999"/>
            </a:xfrm>
            <a:prstGeom prst="rect">
              <a:avLst/>
            </a:prstGeom>
            <a:solidFill>
              <a:schemeClr val="accent1">
                <a:lumMod val="40000"/>
                <a:lumOff val="60000"/>
                <a:alpha val="5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r"/>
              <a:r>
                <a:rPr lang="en-US" sz="1200" b="1" u="sng" dirty="0">
                  <a:solidFill>
                    <a:schemeClr val="accent2">
                      <a:lumMod val="75000"/>
                    </a:schemeClr>
                  </a:solidFill>
                </a:rPr>
                <a:t>Run</a:t>
              </a:r>
            </a:p>
          </p:txBody>
        </p:sp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79ED82C7-1E25-47BE-B889-95155597907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295151" y="1461809"/>
              <a:ext cx="193294" cy="19329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351274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189448-CB92-4953-BF9E-8452812B5F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Math Learning Tool</a:t>
            </a:r>
            <a:br>
              <a:rPr lang="en-US" dirty="0"/>
            </a:br>
            <a:r>
              <a:rPr lang="en-US" dirty="0">
                <a:solidFill>
                  <a:schemeClr val="accent3"/>
                </a:solidFill>
              </a:rPr>
              <a:t>Trace The Program Execution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49BCB4-E349-409D-BEEF-9EFAD503A6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9C4B0-9109-4B6A-816F-B8FB191BD566}" type="slidenum">
              <a:rPr lang="en-US" smtClean="0"/>
              <a:t>26</a:t>
            </a:fld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29119DA-AF18-43EA-98E5-35F23916B987}"/>
              </a:ext>
            </a:extLst>
          </p:cNvPr>
          <p:cNvGrpSpPr/>
          <p:nvPr/>
        </p:nvGrpSpPr>
        <p:grpSpPr>
          <a:xfrm>
            <a:off x="146304" y="1518375"/>
            <a:ext cx="8851392" cy="646331"/>
            <a:chOff x="4773387" y="4965639"/>
            <a:chExt cx="8851392" cy="646331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EAF88C3-04D9-4BA4-AF9B-C17E2F9C66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3172" y="4965639"/>
              <a:ext cx="8151607" cy="646331"/>
            </a:xfrm>
            <a:prstGeom prst="rect">
              <a:avLst/>
            </a:prstGeom>
            <a:solidFill>
              <a:schemeClr val="accent5">
                <a:alpha val="15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What is 4 + 8? </a:t>
              </a:r>
              <a:r>
                <a:rPr lang="en-US" altLang="en-US" dirty="0">
                  <a:highlight>
                    <a:srgbClr val="B3E6FF"/>
                  </a:highlight>
                  <a:latin typeface="Courier New" panose="02070309020205020404" pitchFamily="49" charset="0"/>
                  <a:cs typeface="Courier New" panose="02070309020205020404" pitchFamily="49" charset="0"/>
                </a:rPr>
                <a:t>9</a:t>
              </a:r>
              <a:r>
                <a:rPr lang="en-US" alt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  </a:t>
              </a:r>
              <a:r>
                <a:rPr lang="en-US" altLang="en-US" sz="1100" dirty="0">
                  <a:highlight>
                    <a:srgbClr val="C0C0C0"/>
                  </a:highlight>
                  <a:latin typeface="Courier New" panose="02070309020205020404" pitchFamily="49" charset="0"/>
                  <a:cs typeface="Courier New" panose="02070309020205020404" pitchFamily="49" charset="0"/>
                </a:rPr>
                <a:t>&lt;Enter&gt;</a:t>
              </a:r>
              <a:r>
                <a:rPr lang="en-US" altLang="en-US" sz="11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</a:p>
            <a:p>
              <a:pPr lvl="0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4 + 8 = 9 is False</a:t>
              </a:r>
            </a:p>
          </p:txBody>
        </p:sp>
        <p:pic>
          <p:nvPicPr>
            <p:cNvPr id="23" name="Picture 22" descr="A flat screen monitor&#10;&#10;Description automatically generated">
              <a:extLst>
                <a:ext uri="{FF2B5EF4-FFF2-40B4-BE49-F238E27FC236}">
                  <a16:creationId xmlns:a16="http://schemas.microsoft.com/office/drawing/2014/main" id="{A6DE4CA9-8884-421C-BF26-C0C10695CD6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73387" y="5013122"/>
              <a:ext cx="572603" cy="551364"/>
            </a:xfrm>
            <a:prstGeom prst="rect">
              <a:avLst/>
            </a:prstGeom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3837DFB2-B3B9-462A-9E73-A02D2399D2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591" y="2548813"/>
            <a:ext cx="8934818" cy="1928919"/>
          </a:xfrm>
          <a:prstGeom prst="rect">
            <a:avLst/>
          </a:prstGeom>
        </p:spPr>
      </p:pic>
      <p:pic>
        <p:nvPicPr>
          <p:cNvPr id="8" name="Picture 7">
            <a:hlinkClick r:id="rId4" action="ppaction://hlinksldjump"/>
            <a:extLst>
              <a:ext uri="{FF2B5EF4-FFF2-40B4-BE49-F238E27FC236}">
                <a16:creationId xmlns:a16="http://schemas.microsoft.com/office/drawing/2014/main" id="{D980EB46-B13F-4BB8-87C8-37599184C0EC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09304" y="6629400"/>
            <a:ext cx="234696" cy="234696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4F65A9-D06F-412D-892E-631B8F33DE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Program 1</a:t>
            </a:r>
          </a:p>
        </p:txBody>
      </p:sp>
      <p:sp>
        <p:nvSpPr>
          <p:cNvPr id="10" name="Slide Number Placeholder 2">
            <a:hlinkClick r:id="rId6" action="ppaction://hlinksldjump"/>
            <a:extLst>
              <a:ext uri="{FF2B5EF4-FFF2-40B4-BE49-F238E27FC236}">
                <a16:creationId xmlns:a16="http://schemas.microsoft.com/office/drawing/2014/main" id="{A2234E16-C687-4AAB-9C7F-62EB4E4451CF}"/>
              </a:ext>
            </a:extLst>
          </p:cNvPr>
          <p:cNvSpPr txBox="1">
            <a:spLocks/>
          </p:cNvSpPr>
          <p:nvPr/>
        </p:nvSpPr>
        <p:spPr>
          <a:xfrm>
            <a:off x="0" y="6646272"/>
            <a:ext cx="2800350" cy="187517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5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0" dirty="0"/>
              <a:t>4.3</a:t>
            </a:r>
          </a:p>
        </p:txBody>
      </p:sp>
    </p:spTree>
    <p:extLst>
      <p:ext uri="{BB962C8B-B14F-4D97-AF65-F5344CB8AC3E}">
        <p14:creationId xmlns:p14="http://schemas.microsoft.com/office/powerpoint/2010/main" val="34262757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189448-CB92-4953-BF9E-8452812B5F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Math Learning Tool</a:t>
            </a:r>
            <a:br>
              <a:rPr lang="en-US" dirty="0"/>
            </a:br>
            <a:r>
              <a:rPr lang="en-US" dirty="0">
                <a:solidFill>
                  <a:schemeClr val="accent3"/>
                </a:solidFill>
              </a:rPr>
              <a:t>Discussion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49BCB4-E349-409D-BEEF-9EFAD503A6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9C4B0-9109-4B6A-816F-B8FB191BD566}" type="slidenum">
              <a:rPr lang="en-US" smtClean="0"/>
              <a:t>27</a:t>
            </a:fld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BED865B-98C1-40BE-8AC8-EE2C7A23CA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program uses the </a:t>
            </a:r>
            <a:r>
              <a:rPr lang="en-US" dirty="0" err="1">
                <a:solidFill>
                  <a:srgbClr val="7030A0"/>
                </a:solidFill>
              </a:rPr>
              <a:t>randint</a:t>
            </a:r>
            <a:r>
              <a:rPr lang="en-US" dirty="0"/>
              <a:t> function defined in the random module. </a:t>
            </a:r>
          </a:p>
          <a:p>
            <a:r>
              <a:rPr lang="en-US" dirty="0"/>
              <a:t>The </a:t>
            </a:r>
            <a:r>
              <a:rPr lang="en-US" dirty="0">
                <a:solidFill>
                  <a:schemeClr val="accent2"/>
                </a:solidFill>
              </a:rPr>
              <a:t>import statement </a:t>
            </a:r>
            <a:r>
              <a:rPr lang="en-US" dirty="0"/>
              <a:t>imports the module (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line 1</a:t>
            </a:r>
            <a:r>
              <a:rPr lang="en-US" dirty="0"/>
              <a:t>).</a:t>
            </a:r>
          </a:p>
          <a:p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Lines 4-5 </a:t>
            </a:r>
            <a:r>
              <a:rPr lang="en-US" dirty="0"/>
              <a:t>generate two numbers, </a:t>
            </a:r>
            <a:r>
              <a:rPr lang="en-US" dirty="0">
                <a:solidFill>
                  <a:srgbClr val="0070C0"/>
                </a:solidFill>
              </a:rPr>
              <a:t>number1</a:t>
            </a:r>
            <a:r>
              <a:rPr lang="en-US" dirty="0"/>
              <a:t> and </a:t>
            </a:r>
            <a:r>
              <a:rPr lang="en-US" dirty="0">
                <a:solidFill>
                  <a:srgbClr val="0070C0"/>
                </a:solidFill>
              </a:rPr>
              <a:t>number2</a:t>
            </a:r>
            <a:r>
              <a:rPr lang="en-US" dirty="0"/>
              <a:t>. </a:t>
            </a:r>
          </a:p>
          <a:p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Line 8 </a:t>
            </a:r>
            <a:r>
              <a:rPr lang="en-US" dirty="0"/>
              <a:t>obtains an </a:t>
            </a:r>
            <a:r>
              <a:rPr lang="en-US" dirty="0">
                <a:solidFill>
                  <a:srgbClr val="0070C0"/>
                </a:solidFill>
              </a:rPr>
              <a:t>answer</a:t>
            </a:r>
            <a:r>
              <a:rPr lang="en-US" dirty="0"/>
              <a:t> from the user. </a:t>
            </a:r>
          </a:p>
          <a:p>
            <a:r>
              <a:rPr lang="en-US" dirty="0"/>
              <a:t>The </a:t>
            </a:r>
            <a:r>
              <a:rPr lang="en-US" dirty="0">
                <a:solidFill>
                  <a:srgbClr val="0070C0"/>
                </a:solidFill>
              </a:rPr>
              <a:t>answer</a:t>
            </a:r>
            <a:r>
              <a:rPr lang="en-US" dirty="0"/>
              <a:t> is graded in 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line 12 </a:t>
            </a:r>
            <a:r>
              <a:rPr lang="en-US" dirty="0"/>
              <a:t>using a </a:t>
            </a:r>
            <a:r>
              <a:rPr lang="en-US" dirty="0">
                <a:solidFill>
                  <a:schemeClr val="accent2"/>
                </a:solidFill>
              </a:rPr>
              <a:t>Boolean expression </a:t>
            </a:r>
            <a:r>
              <a:rPr lang="en-US" dirty="0">
                <a:solidFill>
                  <a:srgbClr val="0070C0"/>
                </a:solidFill>
                <a:highlight>
                  <a:srgbClr val="FFFFCC"/>
                </a:highlight>
              </a:rPr>
              <a:t>number1</a:t>
            </a:r>
            <a:r>
              <a:rPr lang="en-US" dirty="0">
                <a:highlight>
                  <a:srgbClr val="FFFFCC"/>
                </a:highlight>
              </a:rPr>
              <a:t> + </a:t>
            </a:r>
            <a:r>
              <a:rPr lang="en-US" dirty="0">
                <a:solidFill>
                  <a:srgbClr val="0070C0"/>
                </a:solidFill>
                <a:highlight>
                  <a:srgbClr val="FFFFCC"/>
                </a:highlight>
              </a:rPr>
              <a:t>number2</a:t>
            </a:r>
            <a:r>
              <a:rPr lang="en-US" dirty="0">
                <a:highlight>
                  <a:srgbClr val="FFFFCC"/>
                </a:highlight>
              </a:rPr>
              <a:t> </a:t>
            </a:r>
            <a:r>
              <a:rPr lang="en-US" b="1" dirty="0">
                <a:highlight>
                  <a:srgbClr val="FFFFCC"/>
                </a:highlight>
              </a:rPr>
              <a:t>==</a:t>
            </a:r>
            <a:r>
              <a:rPr lang="en-US" dirty="0">
                <a:highlight>
                  <a:srgbClr val="FFFFCC"/>
                </a:highlight>
              </a:rPr>
              <a:t> </a:t>
            </a:r>
            <a:r>
              <a:rPr lang="en-US" dirty="0">
                <a:solidFill>
                  <a:srgbClr val="0070C0"/>
                </a:solidFill>
                <a:highlight>
                  <a:srgbClr val="FFFFCC"/>
                </a:highlight>
              </a:rPr>
              <a:t>answer</a:t>
            </a:r>
            <a:r>
              <a:rPr lang="en-US" dirty="0"/>
              <a:t>.</a:t>
            </a:r>
          </a:p>
        </p:txBody>
      </p:sp>
      <p:pic>
        <p:nvPicPr>
          <p:cNvPr id="6" name="Picture 5">
            <a:hlinkClick r:id="rId2" action="ppaction://hlinksldjump"/>
            <a:extLst>
              <a:ext uri="{FF2B5EF4-FFF2-40B4-BE49-F238E27FC236}">
                <a16:creationId xmlns:a16="http://schemas.microsoft.com/office/drawing/2014/main" id="{214D447D-0BB5-48A9-AB46-C438373537A0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09304" y="6629400"/>
            <a:ext cx="234696" cy="234696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81EDE1-AD1F-428C-BFA9-675AC2F60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Program 1</a:t>
            </a:r>
          </a:p>
        </p:txBody>
      </p:sp>
      <p:sp>
        <p:nvSpPr>
          <p:cNvPr id="7" name="Slide Number Placeholder 2">
            <a:hlinkClick r:id="rId4" action="ppaction://hlinksldjump"/>
            <a:extLst>
              <a:ext uri="{FF2B5EF4-FFF2-40B4-BE49-F238E27FC236}">
                <a16:creationId xmlns:a16="http://schemas.microsoft.com/office/drawing/2014/main" id="{29DE77B2-BE52-406F-AF25-C724AACE357A}"/>
              </a:ext>
            </a:extLst>
          </p:cNvPr>
          <p:cNvSpPr txBox="1">
            <a:spLocks/>
          </p:cNvSpPr>
          <p:nvPr/>
        </p:nvSpPr>
        <p:spPr>
          <a:xfrm>
            <a:off x="0" y="6646272"/>
            <a:ext cx="2800350" cy="187517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5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0" dirty="0"/>
              <a:t>4.3</a:t>
            </a:r>
          </a:p>
        </p:txBody>
      </p:sp>
    </p:spTree>
    <p:extLst>
      <p:ext uri="{BB962C8B-B14F-4D97-AF65-F5344CB8AC3E}">
        <p14:creationId xmlns:p14="http://schemas.microsoft.com/office/powerpoint/2010/main" val="390544924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AE0675-C53C-45EB-9DD2-269C6C48E4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randrange function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780D91D-71E4-49AE-8B03-580B2917AB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9C4B0-9109-4B6A-816F-B8FB191BD566}" type="slidenum">
              <a:rPr lang="en-US" smtClean="0"/>
              <a:t>28</a:t>
            </a:fld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0F1B94-24C1-4E5D-96E1-EE7325E592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Python also provides another function, </a:t>
            </a:r>
            <a:r>
              <a:rPr lang="en-US" dirty="0">
                <a:solidFill>
                  <a:srgbClr val="7030A0"/>
                </a:solidFill>
              </a:rPr>
              <a:t>randrange</a:t>
            </a:r>
            <a:r>
              <a:rPr lang="en-US" dirty="0"/>
              <a:t>(</a:t>
            </a:r>
            <a:r>
              <a:rPr lang="en-US" dirty="0">
                <a:solidFill>
                  <a:srgbClr val="0070C0"/>
                </a:solidFill>
              </a:rPr>
              <a:t>a</a:t>
            </a:r>
            <a:r>
              <a:rPr lang="en-US" dirty="0"/>
              <a:t>, </a:t>
            </a:r>
            <a:r>
              <a:rPr lang="en-US" dirty="0">
                <a:solidFill>
                  <a:srgbClr val="0070C0"/>
                </a:solidFill>
              </a:rPr>
              <a:t>b</a:t>
            </a:r>
            <a:r>
              <a:rPr lang="en-US" dirty="0"/>
              <a:t>), for generating a random integer between </a:t>
            </a:r>
            <a:r>
              <a:rPr lang="en-US" dirty="0">
                <a:solidFill>
                  <a:srgbClr val="0070C0"/>
                </a:solidFill>
              </a:rPr>
              <a:t>a</a:t>
            </a:r>
            <a:r>
              <a:rPr lang="en-US" dirty="0"/>
              <a:t> and </a:t>
            </a:r>
            <a:r>
              <a:rPr lang="en-US" dirty="0">
                <a:solidFill>
                  <a:srgbClr val="0070C0"/>
                </a:solidFill>
              </a:rPr>
              <a:t>b</a:t>
            </a:r>
            <a:r>
              <a:rPr lang="en-US" dirty="0"/>
              <a:t> – 1, which is </a:t>
            </a:r>
            <a:r>
              <a:rPr lang="en-US" dirty="0">
                <a:solidFill>
                  <a:schemeClr val="accent2"/>
                </a:solidFill>
              </a:rPr>
              <a:t>equivalent</a:t>
            </a:r>
            <a:r>
              <a:rPr lang="en-US" dirty="0"/>
              <a:t> to </a:t>
            </a:r>
            <a:r>
              <a:rPr lang="en-US" dirty="0" err="1">
                <a:solidFill>
                  <a:srgbClr val="7030A0"/>
                </a:solidFill>
                <a:highlight>
                  <a:srgbClr val="F3FFEF"/>
                </a:highlight>
              </a:rPr>
              <a:t>randint</a:t>
            </a:r>
            <a:r>
              <a:rPr lang="en-US" dirty="0">
                <a:highlight>
                  <a:srgbClr val="F3FFEF"/>
                </a:highlight>
              </a:rPr>
              <a:t>(</a:t>
            </a:r>
            <a:r>
              <a:rPr lang="en-US" dirty="0">
                <a:solidFill>
                  <a:srgbClr val="0070C0"/>
                </a:solidFill>
                <a:highlight>
                  <a:srgbClr val="F3FFEF"/>
                </a:highlight>
              </a:rPr>
              <a:t>a</a:t>
            </a:r>
            <a:r>
              <a:rPr lang="en-US" dirty="0">
                <a:highlight>
                  <a:srgbClr val="F3FFEF"/>
                </a:highlight>
              </a:rPr>
              <a:t>, </a:t>
            </a:r>
            <a:r>
              <a:rPr lang="en-US" dirty="0">
                <a:solidFill>
                  <a:srgbClr val="0070C0"/>
                </a:solidFill>
                <a:highlight>
                  <a:srgbClr val="F3FFEF"/>
                </a:highlight>
              </a:rPr>
              <a:t>b</a:t>
            </a:r>
            <a:r>
              <a:rPr lang="en-US" dirty="0">
                <a:highlight>
                  <a:srgbClr val="F3FFEF"/>
                </a:highlight>
              </a:rPr>
              <a:t> – 1)</a:t>
            </a:r>
            <a:r>
              <a:rPr lang="en-US" dirty="0"/>
              <a:t>. </a:t>
            </a:r>
          </a:p>
          <a:p>
            <a:r>
              <a:rPr lang="en-US" dirty="0"/>
              <a:t>For example, </a:t>
            </a:r>
            <a:r>
              <a:rPr lang="en-US" dirty="0">
                <a:solidFill>
                  <a:srgbClr val="7030A0"/>
                </a:solidFill>
                <a:highlight>
                  <a:srgbClr val="FFFFCC"/>
                </a:highlight>
              </a:rPr>
              <a:t>randrange</a:t>
            </a:r>
            <a:r>
              <a:rPr lang="en-US" dirty="0">
                <a:highlight>
                  <a:srgbClr val="FFFFCC"/>
                </a:highlight>
              </a:rPr>
              <a:t>(0, 10)</a:t>
            </a:r>
            <a:r>
              <a:rPr lang="en-US" dirty="0"/>
              <a:t> and </a:t>
            </a:r>
            <a:r>
              <a:rPr lang="en-US" dirty="0" err="1">
                <a:solidFill>
                  <a:srgbClr val="7030A0"/>
                </a:solidFill>
                <a:highlight>
                  <a:srgbClr val="FFFFCC"/>
                </a:highlight>
              </a:rPr>
              <a:t>randint</a:t>
            </a:r>
            <a:r>
              <a:rPr lang="en-US" dirty="0">
                <a:highlight>
                  <a:srgbClr val="FFFFCC"/>
                </a:highlight>
              </a:rPr>
              <a:t>(0, 9)</a:t>
            </a:r>
            <a:r>
              <a:rPr lang="en-US" dirty="0"/>
              <a:t> are the </a:t>
            </a:r>
            <a:r>
              <a:rPr lang="en-US" dirty="0">
                <a:solidFill>
                  <a:schemeClr val="accent2"/>
                </a:solidFill>
              </a:rPr>
              <a:t>same</a:t>
            </a:r>
            <a:r>
              <a:rPr lang="en-US" dirty="0"/>
              <a:t>. </a:t>
            </a:r>
          </a:p>
          <a:p>
            <a:r>
              <a:rPr lang="en-US" dirty="0"/>
              <a:t>Since </a:t>
            </a:r>
            <a:r>
              <a:rPr lang="en-US" dirty="0" err="1">
                <a:solidFill>
                  <a:srgbClr val="7030A0"/>
                </a:solidFill>
              </a:rPr>
              <a:t>randint</a:t>
            </a:r>
            <a:r>
              <a:rPr lang="en-US" dirty="0"/>
              <a:t> is more intuitive, the book generally uses </a:t>
            </a:r>
            <a:r>
              <a:rPr lang="en-US" dirty="0" err="1">
                <a:solidFill>
                  <a:srgbClr val="7030A0"/>
                </a:solidFill>
              </a:rPr>
              <a:t>randint</a:t>
            </a:r>
            <a:r>
              <a:rPr lang="en-US" dirty="0"/>
              <a:t> in the examples.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2689122-BE20-4C61-B51B-64FDDA92D5C1}"/>
              </a:ext>
            </a:extLst>
          </p:cNvPr>
          <p:cNvGrpSpPr/>
          <p:nvPr/>
        </p:nvGrpSpPr>
        <p:grpSpPr>
          <a:xfrm>
            <a:off x="146304" y="4109157"/>
            <a:ext cx="8851392" cy="2339102"/>
            <a:chOff x="769637" y="3926724"/>
            <a:chExt cx="8851392" cy="2339102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10135EB-5A46-44C2-9521-ACB713DAC6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7040" y="3926724"/>
              <a:ext cx="8173989" cy="2339102"/>
            </a:xfrm>
            <a:prstGeom prst="rect">
              <a:avLst/>
            </a:prstGeom>
            <a:solidFill>
              <a:schemeClr val="bg1">
                <a:lumMod val="75000"/>
                <a:alpha val="15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600" dirty="0">
                  <a:solidFill>
                    <a:srgbClr val="C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&gt;&gt;&gt;</a:t>
              </a:r>
              <a:r>
                <a:rPr lang="en-US" alt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altLang="en-US" sz="1600" dirty="0">
                  <a:solidFill>
                    <a:srgbClr val="CC66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import</a:t>
              </a:r>
              <a:r>
                <a:rPr lang="en-US" alt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random</a:t>
              </a:r>
            </a:p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600" dirty="0">
                  <a:solidFill>
                    <a:srgbClr val="C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&gt;&gt;&gt;</a:t>
              </a:r>
              <a:r>
                <a:rPr lang="en-US" alt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altLang="en-US" sz="16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random.randrange</a:t>
              </a:r>
              <a:r>
                <a:rPr lang="en-US" alt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(1, 3) </a:t>
              </a:r>
              <a:r>
                <a:rPr lang="en-US" altLang="en-US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# the value could be: 1 or 2</a:t>
              </a:r>
            </a:p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600" dirty="0">
                  <a:solidFill>
                    <a:srgbClr val="3333FF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</a:p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600" dirty="0">
                  <a:solidFill>
                    <a:srgbClr val="C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&gt;&gt;&gt;</a:t>
              </a:r>
              <a:r>
                <a:rPr lang="en-US" alt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altLang="en-US" sz="16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random.randint</a:t>
              </a:r>
              <a:r>
                <a:rPr lang="en-US" alt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(1, 3) </a:t>
              </a:r>
              <a:r>
                <a:rPr lang="en-US" altLang="en-US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# the value could be: 1, 2 or 3</a:t>
              </a:r>
            </a:p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600" dirty="0">
                  <a:solidFill>
                    <a:srgbClr val="3333FF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2</a:t>
              </a:r>
            </a:p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600" dirty="0">
                  <a:solidFill>
                    <a:srgbClr val="C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&gt;&gt;&gt;</a:t>
              </a:r>
              <a:r>
                <a:rPr lang="en-US" alt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altLang="en-US" sz="16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random.randint</a:t>
              </a:r>
              <a:r>
                <a:rPr lang="en-US" alt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(0, 1) </a:t>
              </a:r>
              <a:r>
                <a:rPr lang="en-US" altLang="en-US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# the value could be: 0 or 1</a:t>
              </a:r>
            </a:p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600" dirty="0">
                  <a:solidFill>
                    <a:srgbClr val="3333FF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</a:p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600" dirty="0">
                  <a:solidFill>
                    <a:srgbClr val="C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&gt;&gt;&gt; </a:t>
              </a:r>
              <a:r>
                <a:rPr lang="en-US" altLang="en-US" sz="16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random.randrange</a:t>
              </a:r>
              <a:r>
                <a:rPr lang="en-US" alt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(0, 1) </a:t>
              </a:r>
              <a:r>
                <a:rPr lang="en-US" altLang="en-US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# This will always be 0</a:t>
              </a:r>
            </a:p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600" dirty="0">
                  <a:solidFill>
                    <a:srgbClr val="3333FF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0</a:t>
              </a: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751505E0-5B16-4D84-8A16-E98AFDE590D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69637" y="4818959"/>
              <a:ext cx="551364" cy="551364"/>
            </a:xfrm>
            <a:prstGeom prst="rect">
              <a:avLst/>
            </a:prstGeom>
          </p:spPr>
        </p:pic>
      </p:grpSp>
      <p:pic>
        <p:nvPicPr>
          <p:cNvPr id="8" name="Picture 7">
            <a:hlinkClick r:id="rId4" action="ppaction://hlinksldjump"/>
            <a:extLst>
              <a:ext uri="{FF2B5EF4-FFF2-40B4-BE49-F238E27FC236}">
                <a16:creationId xmlns:a16="http://schemas.microsoft.com/office/drawing/2014/main" id="{DA129298-1647-45E8-A04D-C833140A6CAF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09304" y="6629400"/>
            <a:ext cx="234696" cy="234696"/>
          </a:xfrm>
          <a:prstGeom prst="rect">
            <a:avLst/>
          </a:prstGeom>
        </p:spPr>
      </p:pic>
      <p:sp>
        <p:nvSpPr>
          <p:cNvPr id="9" name="Slide Number Placeholder 2">
            <a:hlinkClick r:id="rId6" action="ppaction://hlinksldjump"/>
            <a:extLst>
              <a:ext uri="{FF2B5EF4-FFF2-40B4-BE49-F238E27FC236}">
                <a16:creationId xmlns:a16="http://schemas.microsoft.com/office/drawing/2014/main" id="{ADBF5860-FB9F-4679-B08F-E34DFB5CF081}"/>
              </a:ext>
            </a:extLst>
          </p:cNvPr>
          <p:cNvSpPr txBox="1">
            <a:spLocks/>
          </p:cNvSpPr>
          <p:nvPr/>
        </p:nvSpPr>
        <p:spPr>
          <a:xfrm>
            <a:off x="0" y="6646272"/>
            <a:ext cx="2800350" cy="187517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5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0" dirty="0"/>
              <a:t>4.3</a:t>
            </a:r>
          </a:p>
        </p:txBody>
      </p:sp>
    </p:spTree>
    <p:extLst>
      <p:ext uri="{BB962C8B-B14F-4D97-AF65-F5344CB8AC3E}">
        <p14:creationId xmlns:p14="http://schemas.microsoft.com/office/powerpoint/2010/main" val="198269716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AE0675-C53C-45EB-9DD2-269C6C48E4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Generating Random Float Numbers</a:t>
            </a:r>
            <a:br>
              <a:rPr lang="en-US" dirty="0"/>
            </a:br>
            <a:r>
              <a:rPr lang="en-US" dirty="0">
                <a:solidFill>
                  <a:schemeClr val="accent3"/>
                </a:solidFill>
              </a:rPr>
              <a:t>random function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780D91D-71E4-49AE-8B03-580B2917AB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9C4B0-9109-4B6A-816F-B8FB191BD566}" type="slidenum">
              <a:rPr lang="en-US" smtClean="0"/>
              <a:t>29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500F1B94-24C1-4E5D-96E1-EE7325E5924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You can also use the </a:t>
                </a:r>
                <a:r>
                  <a:rPr lang="en-US" dirty="0">
                    <a:solidFill>
                      <a:srgbClr val="7030A0"/>
                    </a:solidFill>
                  </a:rPr>
                  <a:t>random</a:t>
                </a:r>
                <a:r>
                  <a:rPr lang="en-US" dirty="0"/>
                  <a:t>() function to generate a random </a:t>
                </a:r>
                <a:r>
                  <a:rPr lang="en-US" dirty="0">
                    <a:solidFill>
                      <a:schemeClr val="accent2"/>
                    </a:solidFill>
                  </a:rPr>
                  <a:t>float</a:t>
                </a:r>
                <a:r>
                  <a:rPr lang="en-US" dirty="0"/>
                  <a:t> </a:t>
                </a:r>
                <a:r>
                  <a:rPr lang="en-US" dirty="0">
                    <a:solidFill>
                      <a:srgbClr val="0070C0"/>
                    </a:solidFill>
                  </a:rPr>
                  <a:t>r</a:t>
                </a:r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b="1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US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1" i="1" dirty="0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endParaRPr lang="en-US" dirty="0"/>
              </a:p>
              <a:p>
                <a:r>
                  <a:rPr lang="en-US" dirty="0"/>
                  <a:t>For example: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sz="1000" dirty="0"/>
              </a:p>
              <a:p>
                <a:r>
                  <a:rPr lang="en-US" dirty="0"/>
                  <a:t>Note: the </a:t>
                </a:r>
                <a:r>
                  <a:rPr lang="en-US" dirty="0">
                    <a:solidFill>
                      <a:srgbClr val="7030A0"/>
                    </a:solidFill>
                  </a:rPr>
                  <a:t>random</a:t>
                </a:r>
                <a:r>
                  <a:rPr lang="en-US" dirty="0"/>
                  <a:t>() function returns a random float number between </a:t>
                </a:r>
                <a:r>
                  <a:rPr lang="en-US" b="1" dirty="0"/>
                  <a:t>0.0</a:t>
                </a:r>
                <a:r>
                  <a:rPr lang="en-US" dirty="0"/>
                  <a:t> and </a:t>
                </a:r>
                <a:r>
                  <a:rPr lang="en-US" b="1" dirty="0"/>
                  <a:t>1.0</a:t>
                </a:r>
                <a:r>
                  <a:rPr lang="en-US" dirty="0"/>
                  <a:t> (</a:t>
                </a:r>
                <a:r>
                  <a:rPr lang="en-US" dirty="0">
                    <a:solidFill>
                      <a:srgbClr val="C00000"/>
                    </a:solidFill>
                  </a:rPr>
                  <a:t>excluding 1.0</a:t>
                </a:r>
                <a:r>
                  <a:rPr lang="en-US" dirty="0"/>
                  <a:t>).</a:t>
                </a:r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500F1B94-24C1-4E5D-96E1-EE7325E5924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33" t="-1781" r="-30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>
            <a:extLst>
              <a:ext uri="{FF2B5EF4-FFF2-40B4-BE49-F238E27FC236}">
                <a16:creationId xmlns:a16="http://schemas.microsoft.com/office/drawing/2014/main" id="{02689122-BE20-4C61-B51B-64FDDA92D5C1}"/>
              </a:ext>
            </a:extLst>
          </p:cNvPr>
          <p:cNvGrpSpPr/>
          <p:nvPr/>
        </p:nvGrpSpPr>
        <p:grpSpPr>
          <a:xfrm>
            <a:off x="146304" y="2990575"/>
            <a:ext cx="8851392" cy="2031325"/>
            <a:chOff x="769637" y="4080614"/>
            <a:chExt cx="8851392" cy="2031325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10135EB-5A46-44C2-9521-ACB713DAC6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7040" y="4080614"/>
              <a:ext cx="8173989" cy="2031325"/>
            </a:xfrm>
            <a:prstGeom prst="rect">
              <a:avLst/>
            </a:prstGeom>
            <a:solidFill>
              <a:schemeClr val="bg1">
                <a:lumMod val="75000"/>
                <a:alpha val="15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dirty="0">
                  <a:solidFill>
                    <a:srgbClr val="C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&gt;&gt;&gt;</a:t>
              </a:r>
              <a:r>
                <a:rPr lang="en-US" alt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altLang="en-US" dirty="0">
                  <a:solidFill>
                    <a:srgbClr val="CC66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import</a:t>
              </a:r>
              <a:r>
                <a:rPr lang="en-US" alt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 random</a:t>
              </a:r>
            </a:p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sv-SE" altLang="en-US" dirty="0">
                  <a:solidFill>
                    <a:srgbClr val="C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&gt;&gt;&gt;</a:t>
              </a:r>
              <a:r>
                <a:rPr lang="sv-SE" alt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 random.random()</a:t>
              </a:r>
            </a:p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sv-SE" altLang="en-US" dirty="0">
                  <a:solidFill>
                    <a:srgbClr val="3333FF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0.3362800598715141</a:t>
              </a:r>
            </a:p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sv-SE" altLang="en-US" dirty="0">
                  <a:solidFill>
                    <a:srgbClr val="C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&gt;&gt;&gt;</a:t>
              </a:r>
              <a:r>
                <a:rPr lang="sv-SE" alt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 random.random()</a:t>
              </a:r>
            </a:p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sv-SE" altLang="en-US" dirty="0">
                  <a:solidFill>
                    <a:srgbClr val="3333FF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0.886713208073315</a:t>
              </a:r>
            </a:p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sv-SE" altLang="en-US" dirty="0">
                  <a:solidFill>
                    <a:srgbClr val="C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&gt;&gt;&gt;</a:t>
              </a:r>
              <a:r>
                <a:rPr lang="sv-SE" alt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 random.random()</a:t>
              </a:r>
            </a:p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sv-SE" altLang="en-US" dirty="0">
                  <a:solidFill>
                    <a:srgbClr val="3333FF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0.9735731618649538</a:t>
              </a:r>
              <a:endParaRPr lang="en-US" altLang="en-US" dirty="0">
                <a:solidFill>
                  <a:srgbClr val="3333FF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751505E0-5B16-4D84-8A16-E98AFDE590D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69637" y="4818959"/>
              <a:ext cx="551364" cy="551364"/>
            </a:xfrm>
            <a:prstGeom prst="rect">
              <a:avLst/>
            </a:prstGeom>
          </p:spPr>
        </p:pic>
      </p:grpSp>
      <p:pic>
        <p:nvPicPr>
          <p:cNvPr id="8" name="Picture 7">
            <a:hlinkClick r:id="rId5" action="ppaction://hlinksldjump"/>
            <a:extLst>
              <a:ext uri="{FF2B5EF4-FFF2-40B4-BE49-F238E27FC236}">
                <a16:creationId xmlns:a16="http://schemas.microsoft.com/office/drawing/2014/main" id="{004DBC89-B0D1-4411-A053-9B7FBB99DE7C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09304" y="6629400"/>
            <a:ext cx="234696" cy="234696"/>
          </a:xfrm>
          <a:prstGeom prst="rect">
            <a:avLst/>
          </a:prstGeom>
        </p:spPr>
      </p:pic>
      <p:sp>
        <p:nvSpPr>
          <p:cNvPr id="9" name="Slide Number Placeholder 2">
            <a:hlinkClick r:id="rId7" action="ppaction://hlinksldjump"/>
            <a:extLst>
              <a:ext uri="{FF2B5EF4-FFF2-40B4-BE49-F238E27FC236}">
                <a16:creationId xmlns:a16="http://schemas.microsoft.com/office/drawing/2014/main" id="{9E357E21-B81F-4628-B04A-5F8E72D866FD}"/>
              </a:ext>
            </a:extLst>
          </p:cNvPr>
          <p:cNvSpPr txBox="1">
            <a:spLocks/>
          </p:cNvSpPr>
          <p:nvPr/>
        </p:nvSpPr>
        <p:spPr>
          <a:xfrm>
            <a:off x="0" y="6646272"/>
            <a:ext cx="2800350" cy="187517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5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0" dirty="0"/>
              <a:t>4.3</a:t>
            </a:r>
          </a:p>
        </p:txBody>
      </p:sp>
    </p:spTree>
    <p:extLst>
      <p:ext uri="{BB962C8B-B14F-4D97-AF65-F5344CB8AC3E}">
        <p14:creationId xmlns:p14="http://schemas.microsoft.com/office/powerpoint/2010/main" val="34953698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475B1F-C3C1-462F-8156-7D7135A5B8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3DEE725-D32F-4C2D-86D9-6D69904F7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9C4B0-9109-4B6A-816F-B8FB191BD566}" type="slidenum">
              <a:rPr lang="en-US" smtClean="0"/>
              <a:t>3</a:t>
            </a:fld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4EBB39-EE9D-4F8F-8C2F-AEB1D93437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 action="ppaction://hlinksldjump"/>
              </a:rPr>
              <a:t>Program 1: Math Learning Tool</a:t>
            </a:r>
            <a:endParaRPr lang="en-US" dirty="0"/>
          </a:p>
          <a:p>
            <a:r>
              <a:rPr lang="en-US" dirty="0">
                <a:hlinkClick r:id="rId3" action="ppaction://hlinksldjump"/>
              </a:rPr>
              <a:t>Program 2: Simple if Demo</a:t>
            </a:r>
            <a:endParaRPr lang="en-US" dirty="0"/>
          </a:p>
          <a:p>
            <a:r>
              <a:rPr lang="en-US" dirty="0">
                <a:hlinkClick r:id="rId4" action="ppaction://hlinksldjump"/>
              </a:rPr>
              <a:t>Program 3: Improved Math Learning Tool</a:t>
            </a:r>
            <a:endParaRPr lang="en-US" dirty="0"/>
          </a:p>
          <a:p>
            <a:r>
              <a:rPr lang="en-US" dirty="0">
                <a:hlinkClick r:id="rId5" action="ppaction://hlinksldjump"/>
              </a:rPr>
              <a:t>Program 4: Chinese Zodiac</a:t>
            </a:r>
            <a:endParaRPr lang="en-US" dirty="0"/>
          </a:p>
          <a:p>
            <a:pPr algn="l"/>
            <a:r>
              <a:rPr lang="en-US" dirty="0">
                <a:hlinkClick r:id="rId6" action="ppaction://hlinksldjump"/>
              </a:rPr>
              <a:t>Program 5: Computing BMI</a:t>
            </a:r>
            <a:endParaRPr lang="en-US" dirty="0"/>
          </a:p>
          <a:p>
            <a:pPr algn="l"/>
            <a:r>
              <a:rPr lang="en-US" dirty="0">
                <a:hlinkClick r:id="rId7" action="ppaction://hlinksldjump"/>
              </a:rPr>
              <a:t>Program 6: Test Boolean Operators</a:t>
            </a:r>
            <a:endParaRPr lang="en-US" dirty="0"/>
          </a:p>
          <a:p>
            <a:pPr algn="l"/>
            <a:r>
              <a:rPr lang="en-US" dirty="0">
                <a:hlinkClick r:id="rId8" action="ppaction://hlinksldjump"/>
              </a:rPr>
              <a:t>Program 7: Leap Year</a:t>
            </a:r>
            <a:endParaRPr lang="en-US" dirty="0"/>
          </a:p>
          <a:p>
            <a:pPr algn="l"/>
            <a:r>
              <a:rPr lang="en-US" dirty="0">
                <a:hlinkClick r:id="rId9" action="ppaction://hlinksldjump"/>
              </a:rPr>
              <a:t>Program 8: Lottery</a:t>
            </a:r>
            <a:endParaRPr lang="en-US" dirty="0"/>
          </a:p>
        </p:txBody>
      </p:sp>
      <p:pic>
        <p:nvPicPr>
          <p:cNvPr id="5" name="Picture 4">
            <a:hlinkClick r:id="rId10" action="ppaction://hlinksldjump"/>
            <a:extLst>
              <a:ext uri="{FF2B5EF4-FFF2-40B4-BE49-F238E27FC236}">
                <a16:creationId xmlns:a16="http://schemas.microsoft.com/office/drawing/2014/main" id="{EC8D7817-42E9-4688-BC66-E45918AA6E82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09304" y="6629400"/>
            <a:ext cx="234696" cy="234696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8832C96D-D77D-41B9-8DA3-CEA147277B8C}"/>
              </a:ext>
            </a:extLst>
          </p:cNvPr>
          <p:cNvGrpSpPr/>
          <p:nvPr/>
        </p:nvGrpSpPr>
        <p:grpSpPr>
          <a:xfrm>
            <a:off x="7425344" y="76200"/>
            <a:ext cx="1719873" cy="386966"/>
            <a:chOff x="7424126" y="533361"/>
            <a:chExt cx="1719873" cy="386966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B46773B-3EEE-4C8F-B3FD-CC3C601C9960}"/>
                </a:ext>
              </a:extLst>
            </p:cNvPr>
            <p:cNvSpPr txBox="1"/>
            <p:nvPr/>
          </p:nvSpPr>
          <p:spPr>
            <a:xfrm>
              <a:off x="7424126" y="533361"/>
              <a:ext cx="1719873" cy="386966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>
              <a:spAutoFit/>
            </a:bodyPr>
            <a:lstStyle/>
            <a:p>
              <a:pPr algn="r"/>
              <a:endParaRPr lang="en-US" sz="1200" b="1" dirty="0">
                <a:solidFill>
                  <a:schemeClr val="accent3"/>
                </a:solidFill>
              </a:endParaRPr>
            </a:p>
          </p:txBody>
        </p:sp>
        <p:sp>
          <p:nvSpPr>
            <p:cNvPr id="8" name="TextBox 7">
              <a:hlinkClick r:id="rId12"/>
              <a:extLst>
                <a:ext uri="{FF2B5EF4-FFF2-40B4-BE49-F238E27FC236}">
                  <a16:creationId xmlns:a16="http://schemas.microsoft.com/office/drawing/2014/main" id="{138FC87E-470E-49A9-900F-FF574AB567EE}"/>
                </a:ext>
              </a:extLst>
            </p:cNvPr>
            <p:cNvSpPr txBox="1"/>
            <p:nvPr/>
          </p:nvSpPr>
          <p:spPr>
            <a:xfrm>
              <a:off x="7424126" y="598995"/>
              <a:ext cx="1573569" cy="276999"/>
            </a:xfrm>
            <a:prstGeom prst="rect">
              <a:avLst/>
            </a:prstGeom>
            <a:solidFill>
              <a:schemeClr val="accent6">
                <a:lumMod val="20000"/>
                <a:lumOff val="80000"/>
                <a:alpha val="5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r"/>
              <a:r>
                <a:rPr lang="en-US" sz="1200" b="1" u="sng" dirty="0">
                  <a:solidFill>
                    <a:srgbClr val="0070C0"/>
                  </a:solidFill>
                </a:rPr>
                <a:t>Python Online IDE</a:t>
              </a:r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741A3889-5B73-4F14-B962-37DBFDA5CC7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487783" y="642849"/>
              <a:ext cx="193294" cy="19329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4029732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7FE339-7BEE-44A4-A48B-3D4F7502FF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Check Point</a:t>
            </a:r>
            <a:br>
              <a:rPr lang="en-US" dirty="0"/>
            </a:br>
            <a:r>
              <a:rPr lang="en-US" dirty="0">
                <a:solidFill>
                  <a:schemeClr val="accent3"/>
                </a:solidFill>
              </a:rPr>
              <a:t>#1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4A2FF6F-5B16-4E0E-8A3C-D4F98FCFA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9C4B0-9109-4B6A-816F-B8FB191BD566}" type="slidenum">
              <a:rPr lang="en-US" smtClean="0"/>
              <a:t>30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017B5F4B-3305-4C64-BC7A-55A195E7ADA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6305" y="1441107"/>
                <a:ext cx="8851392" cy="5130263"/>
              </a:xfrm>
            </p:spPr>
            <p:txBody>
              <a:bodyPr>
                <a:normAutofit/>
              </a:bodyPr>
              <a:lstStyle/>
              <a:p>
                <a:pPr marL="91440" indent="0">
                  <a:buNone/>
                </a:pPr>
                <a:r>
                  <a:rPr lang="en-US" dirty="0"/>
                  <a:t>How you can </a:t>
                </a:r>
                <a:r>
                  <a:rPr lang="en-US" dirty="0">
                    <a:solidFill>
                      <a:schemeClr val="accent2"/>
                    </a:solidFill>
                  </a:rPr>
                  <a:t>generate</a:t>
                </a:r>
                <a:r>
                  <a:rPr lang="en-US" dirty="0"/>
                  <a:t> a float number with </a:t>
                </a:r>
                <a:r>
                  <a:rPr lang="en-US" dirty="0">
                    <a:solidFill>
                      <a:srgbClr val="0070C0"/>
                    </a:solidFill>
                  </a:rPr>
                  <a:t>n</a:t>
                </a:r>
                <a:r>
                  <a:rPr lang="en-US" dirty="0"/>
                  <a:t>-digit </a:t>
                </a:r>
                <a:r>
                  <a:rPr lang="en-US" dirty="0">
                    <a:solidFill>
                      <a:schemeClr val="accent2"/>
                    </a:solidFill>
                  </a:rPr>
                  <a:t>before the decimal point</a:t>
                </a:r>
                <a:r>
                  <a:rPr lang="en-US" dirty="0"/>
                  <a:t>? </a:t>
                </a:r>
              </a:p>
              <a:p>
                <a:pPr indent="-365760">
                  <a:buFont typeface="Wingdings" panose="05000000000000000000" pitchFamily="2" charset="2"/>
                  <a:buChar char="Ø"/>
                </a:pPr>
                <a:r>
                  <a:rPr lang="en-US" dirty="0"/>
                  <a:t>We can do that by multiplying the </a:t>
                </a:r>
                <a:r>
                  <a:rPr lang="en-US" dirty="0">
                    <a:solidFill>
                      <a:srgbClr val="002060"/>
                    </a:solidFill>
                  </a:rPr>
                  <a:t>generated number </a:t>
                </a:r>
                <a:r>
                  <a:rPr lang="en-US" dirty="0"/>
                  <a:t>with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. For example:</a:t>
                </a:r>
              </a:p>
              <a:p>
                <a:endParaRPr lang="en-US" sz="1800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pPr indent="-365760" algn="l">
                  <a:buFont typeface="Wingdings" panose="05000000000000000000" pitchFamily="2" charset="2"/>
                  <a:buChar char="Ø"/>
                </a:pPr>
                <a:r>
                  <a:rPr lang="en-US" dirty="0"/>
                  <a:t>Formula:</a:t>
                </a:r>
                <a:br>
                  <a:rPr lang="en-US" dirty="0"/>
                </a:br>
                <a:r>
                  <a:rPr lang="en-US" dirty="0">
                    <a:solidFill>
                      <a:srgbClr val="7030A0"/>
                    </a:solidFill>
                    <a:highlight>
                      <a:srgbClr val="F3FFEF"/>
                    </a:highlight>
                  </a:rPr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017B5F4B-3305-4C64-BC7A-55A195E7ADA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6305" y="1441107"/>
                <a:ext cx="8851392" cy="5130263"/>
              </a:xfrm>
              <a:blipFill>
                <a:blip r:embed="rId3"/>
                <a:stretch>
                  <a:fillRect l="-2066" t="-1781" r="-30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>
            <a:extLst>
              <a:ext uri="{FF2B5EF4-FFF2-40B4-BE49-F238E27FC236}">
                <a16:creationId xmlns:a16="http://schemas.microsoft.com/office/drawing/2014/main" id="{5D4CCA0A-0EEB-42D4-93C3-51E2A7626D08}"/>
              </a:ext>
            </a:extLst>
          </p:cNvPr>
          <p:cNvGrpSpPr/>
          <p:nvPr/>
        </p:nvGrpSpPr>
        <p:grpSpPr>
          <a:xfrm>
            <a:off x="146303" y="3185735"/>
            <a:ext cx="8851392" cy="2031325"/>
            <a:chOff x="769637" y="4080614"/>
            <a:chExt cx="8851392" cy="2031325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16A87701-E267-4E6F-8B62-9A2B5D8400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7040" y="4080614"/>
              <a:ext cx="8173989" cy="2031325"/>
            </a:xfrm>
            <a:prstGeom prst="rect">
              <a:avLst/>
            </a:prstGeom>
            <a:solidFill>
              <a:schemeClr val="bg1">
                <a:lumMod val="75000"/>
                <a:alpha val="15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dirty="0">
                  <a:solidFill>
                    <a:srgbClr val="C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&gt;&gt;&gt;</a:t>
              </a:r>
              <a:r>
                <a:rPr lang="en-US" alt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altLang="en-US" dirty="0">
                  <a:solidFill>
                    <a:srgbClr val="CC66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import</a:t>
              </a:r>
              <a:r>
                <a:rPr lang="en-US" alt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 random</a:t>
              </a:r>
            </a:p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sv-SE" altLang="en-US" dirty="0">
                  <a:solidFill>
                    <a:srgbClr val="C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&gt;&gt;&gt;</a:t>
              </a:r>
              <a:r>
                <a:rPr lang="sv-SE" alt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 random.random() * 10 ** </a:t>
              </a:r>
              <a:r>
                <a:rPr lang="sv-SE" altLang="en-US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  <a:r>
                <a:rPr lang="sv-SE" alt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sv-SE" alt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# 1-digit float number</a:t>
              </a:r>
            </a:p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sv-SE" altLang="en-US" dirty="0">
                  <a:solidFill>
                    <a:srgbClr val="3333FF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8.573088600232266</a:t>
              </a:r>
            </a:p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sv-SE" altLang="en-US" dirty="0">
                  <a:solidFill>
                    <a:srgbClr val="C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&gt;&gt;&gt;</a:t>
              </a:r>
              <a:r>
                <a:rPr lang="sv-SE" alt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 random.random() * 10 ** </a:t>
              </a:r>
              <a:r>
                <a:rPr lang="sv-SE" altLang="en-US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2</a:t>
              </a:r>
              <a:r>
                <a:rPr lang="sv-SE" alt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sv-SE" alt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# 2-digits float number</a:t>
              </a:r>
            </a:p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sv-SE" altLang="en-US" dirty="0">
                  <a:solidFill>
                    <a:srgbClr val="3333FF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99.56489589285628</a:t>
              </a:r>
            </a:p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sv-SE" altLang="en-US" dirty="0">
                  <a:solidFill>
                    <a:srgbClr val="C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&gt;&gt;&gt;</a:t>
              </a:r>
              <a:r>
                <a:rPr lang="sv-SE" alt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 random.random() * 10 ** </a:t>
              </a:r>
              <a:r>
                <a:rPr lang="sv-SE" altLang="en-US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3</a:t>
              </a:r>
              <a:r>
                <a:rPr lang="sv-SE" alt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sv-SE" alt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# 3-digit float number</a:t>
              </a:r>
            </a:p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sv-SE" altLang="en-US" dirty="0">
                  <a:solidFill>
                    <a:srgbClr val="3333FF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428.6688384440885</a:t>
              </a:r>
              <a:endParaRPr lang="en-US" altLang="en-US" dirty="0">
                <a:solidFill>
                  <a:srgbClr val="3333FF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AAABDDCC-83CF-4489-85E9-4A7572C7339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69637" y="4818959"/>
              <a:ext cx="551364" cy="551364"/>
            </a:xfrm>
            <a:prstGeom prst="rect">
              <a:avLst/>
            </a:prstGeom>
          </p:spPr>
        </p:pic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15A255CC-EDFB-4CC5-8F6E-20C93C0AFF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304" y="5676095"/>
            <a:ext cx="8851392" cy="40011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number = </a:t>
            </a:r>
            <a:r>
              <a:rPr lang="en-US" altLang="en-US" sz="20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random.random</a:t>
            </a:r>
            <a:r>
              <a:rPr lang="en-US" altLang="en-US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 * </a:t>
            </a: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10</a:t>
            </a:r>
            <a:r>
              <a:rPr lang="en-US" altLang="en-US" sz="20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** </a:t>
            </a:r>
            <a:r>
              <a:rPr lang="en-US" altLang="en-US" sz="20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</a:t>
            </a:r>
            <a:endParaRPr lang="en-US" altLang="en-US" sz="2000" dirty="0">
              <a:latin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838B2B2-D1B9-4158-AD11-D68FBD80AA8F}"/>
              </a:ext>
            </a:extLst>
          </p:cNvPr>
          <p:cNvSpPr/>
          <p:nvPr/>
        </p:nvSpPr>
        <p:spPr>
          <a:xfrm>
            <a:off x="146304" y="6076205"/>
            <a:ext cx="88513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</a:rPr>
              <a:t>n</a:t>
            </a:r>
            <a:r>
              <a:rPr lang="en-US" sz="2000" dirty="0"/>
              <a:t> for the number of the digits before the decimal point</a:t>
            </a:r>
          </a:p>
        </p:txBody>
      </p:sp>
      <p:pic>
        <p:nvPicPr>
          <p:cNvPr id="11" name="Picture 10">
            <a:hlinkClick r:id="rId5" action="ppaction://hlinksldjump"/>
            <a:extLst>
              <a:ext uri="{FF2B5EF4-FFF2-40B4-BE49-F238E27FC236}">
                <a16:creationId xmlns:a16="http://schemas.microsoft.com/office/drawing/2014/main" id="{E2275C9D-6987-439B-8C1E-CB3BEA7BEDE4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09304" y="6629400"/>
            <a:ext cx="234696" cy="234696"/>
          </a:xfrm>
          <a:prstGeom prst="rect">
            <a:avLst/>
          </a:prstGeom>
        </p:spPr>
      </p:pic>
      <p:sp>
        <p:nvSpPr>
          <p:cNvPr id="12" name="Slide Number Placeholder 2">
            <a:hlinkClick r:id="rId7" action="ppaction://hlinksldjump"/>
            <a:extLst>
              <a:ext uri="{FF2B5EF4-FFF2-40B4-BE49-F238E27FC236}">
                <a16:creationId xmlns:a16="http://schemas.microsoft.com/office/drawing/2014/main" id="{8205D4BF-E0A6-4E43-A049-5974A1E530F4}"/>
              </a:ext>
            </a:extLst>
          </p:cNvPr>
          <p:cNvSpPr txBox="1">
            <a:spLocks/>
          </p:cNvSpPr>
          <p:nvPr/>
        </p:nvSpPr>
        <p:spPr>
          <a:xfrm>
            <a:off x="0" y="6646272"/>
            <a:ext cx="2800350" cy="187517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5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0" dirty="0"/>
              <a:t>4.3</a:t>
            </a:r>
          </a:p>
        </p:txBody>
      </p:sp>
    </p:spTree>
    <p:extLst>
      <p:ext uri="{BB962C8B-B14F-4D97-AF65-F5344CB8AC3E}">
        <p14:creationId xmlns:p14="http://schemas.microsoft.com/office/powerpoint/2010/main" val="309354159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7FE339-7BEE-44A4-A48B-3D4F7502FF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Check Point</a:t>
            </a:r>
            <a:br>
              <a:rPr lang="en-US" dirty="0"/>
            </a:br>
            <a:r>
              <a:rPr lang="en-US" dirty="0">
                <a:solidFill>
                  <a:schemeClr val="accent3"/>
                </a:solidFill>
              </a:rPr>
              <a:t>#2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4A2FF6F-5B16-4E0E-8A3C-D4F98FCFA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9C4B0-9109-4B6A-816F-B8FB191BD566}" type="slidenum">
              <a:rPr lang="en-US" smtClean="0"/>
              <a:t>31</a:t>
            </a:fld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7B5F4B-3305-4C64-BC7A-55A195E7AD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91440" indent="0">
              <a:buNone/>
            </a:pPr>
            <a:r>
              <a:rPr lang="en-US" dirty="0"/>
              <a:t>How you can </a:t>
            </a:r>
            <a:r>
              <a:rPr lang="en-US" dirty="0">
                <a:solidFill>
                  <a:schemeClr val="accent2"/>
                </a:solidFill>
              </a:rPr>
              <a:t>generate</a:t>
            </a:r>
            <a:r>
              <a:rPr lang="en-US" dirty="0"/>
              <a:t> a float number with </a:t>
            </a:r>
            <a:r>
              <a:rPr lang="en-US" dirty="0">
                <a:solidFill>
                  <a:srgbClr val="0070C0"/>
                </a:solidFill>
              </a:rPr>
              <a:t>n</a:t>
            </a:r>
            <a:r>
              <a:rPr lang="en-US" dirty="0"/>
              <a:t>-digit </a:t>
            </a:r>
            <a:r>
              <a:rPr lang="en-US" dirty="0">
                <a:solidFill>
                  <a:schemeClr val="accent2"/>
                </a:solidFill>
              </a:rPr>
              <a:t>before the decimal point </a:t>
            </a:r>
            <a:r>
              <a:rPr lang="en-US" dirty="0"/>
              <a:t>and </a:t>
            </a:r>
            <a:r>
              <a:rPr lang="en-US" dirty="0">
                <a:solidFill>
                  <a:srgbClr val="0070C0"/>
                </a:solidFill>
              </a:rPr>
              <a:t>d</a:t>
            </a:r>
            <a:r>
              <a:rPr lang="en-US" dirty="0"/>
              <a:t>-digit </a:t>
            </a:r>
            <a:r>
              <a:rPr lang="en-US" dirty="0">
                <a:solidFill>
                  <a:schemeClr val="accent2"/>
                </a:solidFill>
              </a:rPr>
              <a:t>after the decimal point</a:t>
            </a:r>
            <a:r>
              <a:rPr lang="en-US" dirty="0"/>
              <a:t>?</a:t>
            </a:r>
            <a:r>
              <a:rPr lang="en-US" b="1" dirty="0"/>
              <a:t> </a:t>
            </a:r>
            <a:endParaRPr lang="en-US" dirty="0"/>
          </a:p>
          <a:p>
            <a:pPr indent="-365760">
              <a:buFont typeface="Wingdings" panose="05000000000000000000" pitchFamily="2" charset="2"/>
              <a:buChar char="Ø"/>
            </a:pPr>
            <a:r>
              <a:rPr lang="en-US" dirty="0"/>
              <a:t>We can do that by using the </a:t>
            </a:r>
            <a:r>
              <a:rPr lang="en-US" dirty="0">
                <a:solidFill>
                  <a:srgbClr val="7030A0"/>
                </a:solidFill>
              </a:rPr>
              <a:t>round</a:t>
            </a:r>
            <a:r>
              <a:rPr lang="en-US" dirty="0"/>
              <a:t> function as the following:</a:t>
            </a:r>
          </a:p>
          <a:p>
            <a:pPr indent="-365760">
              <a:buFont typeface="Wingdings" panose="05000000000000000000" pitchFamily="2" charset="2"/>
              <a:buChar char="Ø"/>
            </a:pPr>
            <a:endParaRPr lang="en-US" sz="2000" dirty="0"/>
          </a:p>
          <a:p>
            <a:endParaRPr lang="en-US" dirty="0"/>
          </a:p>
          <a:p>
            <a:endParaRPr lang="en-US" dirty="0"/>
          </a:p>
          <a:p>
            <a:pPr algn="l"/>
            <a:endParaRPr lang="en-US" dirty="0"/>
          </a:p>
          <a:p>
            <a:pPr algn="l"/>
            <a:r>
              <a:rPr lang="en-US" dirty="0"/>
              <a:t>Formula: </a:t>
            </a:r>
            <a:br>
              <a:rPr lang="en-US" dirty="0"/>
            </a:br>
            <a:endParaRPr lang="en-US" b="1" dirty="0">
              <a:highlight>
                <a:srgbClr val="F3FFEF"/>
              </a:highlight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D4CCA0A-0EEB-42D4-93C3-51E2A7626D08}"/>
              </a:ext>
            </a:extLst>
          </p:cNvPr>
          <p:cNvGrpSpPr/>
          <p:nvPr/>
        </p:nvGrpSpPr>
        <p:grpSpPr>
          <a:xfrm>
            <a:off x="146301" y="2851481"/>
            <a:ext cx="8851392" cy="2031325"/>
            <a:chOff x="769637" y="4080614"/>
            <a:chExt cx="8851392" cy="2031325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16A87701-E267-4E6F-8B62-9A2B5D8400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7040" y="4080614"/>
              <a:ext cx="8173989" cy="2031325"/>
            </a:xfrm>
            <a:prstGeom prst="rect">
              <a:avLst/>
            </a:prstGeom>
            <a:solidFill>
              <a:schemeClr val="bg1">
                <a:lumMod val="75000"/>
                <a:alpha val="15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dirty="0">
                  <a:solidFill>
                    <a:srgbClr val="C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&gt;&gt;&gt;</a:t>
              </a:r>
              <a:r>
                <a:rPr lang="en-US" alt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altLang="en-US" dirty="0">
                  <a:solidFill>
                    <a:srgbClr val="CC66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import</a:t>
              </a:r>
              <a:r>
                <a:rPr lang="en-US" alt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 random</a:t>
              </a:r>
            </a:p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dirty="0">
                  <a:solidFill>
                    <a:srgbClr val="C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&gt;&gt;&gt;</a:t>
              </a:r>
              <a:r>
                <a:rPr lang="en-US" alt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altLang="en-US" dirty="0">
                  <a:solidFill>
                    <a:srgbClr val="7030A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round</a:t>
              </a:r>
              <a:r>
                <a:rPr lang="en-US" alt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(</a:t>
              </a:r>
              <a:r>
                <a:rPr lang="en-US" altLang="en-US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random.random</a:t>
              </a:r>
              <a:r>
                <a:rPr lang="en-US" alt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() * 10 ** </a:t>
              </a:r>
              <a:r>
                <a:rPr lang="en-US" altLang="en-US" b="1" dirty="0">
                  <a:solidFill>
                    <a:srgbClr val="3333FF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  <a:r>
                <a:rPr lang="en-US" alt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, </a:t>
              </a:r>
              <a:r>
                <a:rPr lang="en-US" altLang="en-US" b="1" dirty="0">
                  <a:solidFill>
                    <a:schemeClr val="accent3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2</a:t>
              </a:r>
              <a:r>
                <a:rPr lang="en-US" alt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)</a:t>
              </a:r>
            </a:p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dirty="0">
                  <a:solidFill>
                    <a:srgbClr val="3333FF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7.</a:t>
              </a:r>
              <a:r>
                <a:rPr lang="en-US" altLang="en-US" dirty="0">
                  <a:solidFill>
                    <a:schemeClr val="accent3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66</a:t>
              </a:r>
            </a:p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dirty="0">
                  <a:solidFill>
                    <a:srgbClr val="C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&gt;&gt;&gt;</a:t>
              </a:r>
              <a:r>
                <a:rPr lang="en-US" alt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altLang="en-US" dirty="0">
                  <a:solidFill>
                    <a:srgbClr val="7030A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round</a:t>
              </a:r>
              <a:r>
                <a:rPr lang="en-US" alt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(</a:t>
              </a:r>
              <a:r>
                <a:rPr lang="en-US" altLang="en-US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random.random</a:t>
              </a:r>
              <a:r>
                <a:rPr lang="en-US" alt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() * 10 ** </a:t>
              </a:r>
              <a:r>
                <a:rPr lang="en-US" altLang="en-US" b="1" dirty="0">
                  <a:solidFill>
                    <a:srgbClr val="3333FF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2</a:t>
              </a:r>
              <a:r>
                <a:rPr lang="en-US" alt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, </a:t>
              </a:r>
              <a:r>
                <a:rPr lang="en-US" altLang="en-US" b="1" dirty="0">
                  <a:solidFill>
                    <a:schemeClr val="accent3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2</a:t>
              </a:r>
              <a:r>
                <a:rPr lang="en-US" alt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)</a:t>
              </a:r>
            </a:p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dirty="0">
                  <a:solidFill>
                    <a:srgbClr val="3333FF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79.</a:t>
              </a:r>
              <a:r>
                <a:rPr lang="en-US" altLang="en-US" dirty="0">
                  <a:solidFill>
                    <a:schemeClr val="accent3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95</a:t>
              </a:r>
            </a:p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dirty="0">
                  <a:solidFill>
                    <a:srgbClr val="C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&gt;&gt;&gt;</a:t>
              </a:r>
              <a:r>
                <a:rPr lang="en-US" alt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altLang="en-US" dirty="0">
                  <a:solidFill>
                    <a:srgbClr val="7030A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round</a:t>
              </a:r>
              <a:r>
                <a:rPr lang="en-US" alt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(</a:t>
              </a:r>
              <a:r>
                <a:rPr lang="en-US" altLang="en-US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random.random</a:t>
              </a:r>
              <a:r>
                <a:rPr lang="en-US" alt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() * 10 ** </a:t>
              </a:r>
              <a:r>
                <a:rPr lang="en-US" altLang="en-US" b="1" dirty="0">
                  <a:solidFill>
                    <a:srgbClr val="3333FF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4</a:t>
              </a:r>
              <a:r>
                <a:rPr lang="en-US" alt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, </a:t>
              </a:r>
              <a:r>
                <a:rPr lang="en-US" altLang="en-US" b="1" dirty="0">
                  <a:solidFill>
                    <a:schemeClr val="accent3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3</a:t>
              </a:r>
              <a:r>
                <a:rPr lang="en-US" alt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)</a:t>
              </a:r>
            </a:p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dirty="0">
                  <a:solidFill>
                    <a:srgbClr val="3333FF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2969.</a:t>
              </a:r>
              <a:r>
                <a:rPr lang="en-US" altLang="en-US" dirty="0">
                  <a:solidFill>
                    <a:schemeClr val="accent3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055</a:t>
              </a: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AAABDDCC-83CF-4489-85E9-4A7572C7339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69637" y="4818959"/>
              <a:ext cx="551364" cy="551364"/>
            </a:xfrm>
            <a:prstGeom prst="rect">
              <a:avLst/>
            </a:prstGeom>
          </p:spPr>
        </p:pic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98623BA4-48BC-4EE1-96B4-98C5BC9B26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301" y="5349390"/>
            <a:ext cx="8851392" cy="40011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number = </a:t>
            </a:r>
            <a:r>
              <a:rPr lang="en-US" altLang="en-US" sz="2000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round</a:t>
            </a:r>
            <a:r>
              <a:rPr lang="en-US" altLang="en-US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altLang="en-US" sz="20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random.random</a:t>
            </a:r>
            <a:r>
              <a:rPr lang="en-US" altLang="en-US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 * </a:t>
            </a: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10</a:t>
            </a:r>
            <a:r>
              <a:rPr lang="en-US" altLang="en-US" sz="20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** </a:t>
            </a:r>
            <a:r>
              <a:rPr lang="en-US" altLang="en-US" sz="20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</a:t>
            </a:r>
            <a:r>
              <a:rPr lang="en-US" altLang="en-US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altLang="en-US" sz="20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</a:t>
            </a:r>
            <a:r>
              <a:rPr lang="en-US" altLang="en-US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altLang="en-US" sz="2000" dirty="0">
              <a:latin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97203FB-0EA7-42AF-A112-506033680271}"/>
              </a:ext>
            </a:extLst>
          </p:cNvPr>
          <p:cNvSpPr/>
          <p:nvPr/>
        </p:nvSpPr>
        <p:spPr>
          <a:xfrm>
            <a:off x="146301" y="5749500"/>
            <a:ext cx="88513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</a:rPr>
              <a:t>n</a:t>
            </a:r>
            <a:r>
              <a:rPr lang="en-US" sz="2000" dirty="0"/>
              <a:t> for the number of the digits before the decimal point</a:t>
            </a:r>
            <a:br>
              <a:rPr lang="en-US" sz="2000" dirty="0"/>
            </a:br>
            <a:r>
              <a:rPr lang="en-US" sz="2000" dirty="0">
                <a:solidFill>
                  <a:srgbClr val="0070C0"/>
                </a:solidFill>
              </a:rPr>
              <a:t>d</a:t>
            </a:r>
            <a:r>
              <a:rPr lang="en-US" sz="2000" dirty="0"/>
              <a:t> for the number of the digits after the decimal point</a:t>
            </a:r>
          </a:p>
        </p:txBody>
      </p:sp>
      <p:pic>
        <p:nvPicPr>
          <p:cNvPr id="10" name="Picture 9">
            <a:hlinkClick r:id="rId4" action="ppaction://hlinksldjump"/>
            <a:extLst>
              <a:ext uri="{FF2B5EF4-FFF2-40B4-BE49-F238E27FC236}">
                <a16:creationId xmlns:a16="http://schemas.microsoft.com/office/drawing/2014/main" id="{E0823E95-18CE-4A42-B713-4F9B07FA160C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09304" y="6629400"/>
            <a:ext cx="234696" cy="234696"/>
          </a:xfrm>
          <a:prstGeom prst="rect">
            <a:avLst/>
          </a:prstGeom>
        </p:spPr>
      </p:pic>
      <p:sp>
        <p:nvSpPr>
          <p:cNvPr id="11" name="Slide Number Placeholder 2">
            <a:hlinkClick r:id="rId6" action="ppaction://hlinksldjump"/>
            <a:extLst>
              <a:ext uri="{FF2B5EF4-FFF2-40B4-BE49-F238E27FC236}">
                <a16:creationId xmlns:a16="http://schemas.microsoft.com/office/drawing/2014/main" id="{A62F501C-F815-4FC0-85F3-186F958AD40A}"/>
              </a:ext>
            </a:extLst>
          </p:cNvPr>
          <p:cNvSpPr txBox="1">
            <a:spLocks/>
          </p:cNvSpPr>
          <p:nvPr/>
        </p:nvSpPr>
        <p:spPr>
          <a:xfrm>
            <a:off x="0" y="6646272"/>
            <a:ext cx="2800350" cy="187517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5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0" dirty="0"/>
              <a:t>4.3</a:t>
            </a:r>
          </a:p>
        </p:txBody>
      </p:sp>
    </p:spTree>
    <p:extLst>
      <p:ext uri="{BB962C8B-B14F-4D97-AF65-F5344CB8AC3E}">
        <p14:creationId xmlns:p14="http://schemas.microsoft.com/office/powerpoint/2010/main" val="124980950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7FE339-7BEE-44A4-A48B-3D4F7502FF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Check Point</a:t>
            </a:r>
            <a:br>
              <a:rPr lang="en-US" dirty="0"/>
            </a:br>
            <a:r>
              <a:rPr lang="en-US" dirty="0">
                <a:solidFill>
                  <a:schemeClr val="accent3"/>
                </a:solidFill>
              </a:rPr>
              <a:t>#3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4A2FF6F-5B16-4E0E-8A3C-D4F98FCFA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9C4B0-9109-4B6A-816F-B8FB191BD566}" type="slidenum">
              <a:rPr lang="en-US" smtClean="0"/>
              <a:t>32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017B5F4B-3305-4C64-BC7A-55A195E7ADA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91440" indent="0">
                  <a:buNone/>
                </a:pPr>
                <a:r>
                  <a:rPr lang="en-US" dirty="0"/>
                  <a:t>How you can </a:t>
                </a:r>
                <a:r>
                  <a:rPr lang="en-US" dirty="0">
                    <a:solidFill>
                      <a:schemeClr val="accent2"/>
                    </a:solidFill>
                  </a:rPr>
                  <a:t>generate</a:t>
                </a:r>
                <a:r>
                  <a:rPr lang="en-US" dirty="0"/>
                  <a:t> a random float number that is equal or greater than </a:t>
                </a:r>
                <a:r>
                  <a:rPr lang="en-US" dirty="0">
                    <a:solidFill>
                      <a:srgbClr val="0070C0"/>
                    </a:solidFill>
                  </a:rPr>
                  <a:t>a</a:t>
                </a:r>
                <a:r>
                  <a:rPr lang="en-US" dirty="0"/>
                  <a:t> and less than </a:t>
                </a:r>
                <a:r>
                  <a:rPr lang="en-US" dirty="0">
                    <a:solidFill>
                      <a:srgbClr val="0070C0"/>
                    </a:solidFill>
                  </a:rPr>
                  <a:t>b</a:t>
                </a:r>
                <a:r>
                  <a:rPr lang="en-US" dirty="0"/>
                  <a:t> (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𝑛𝑢𝑚𝑏𝑒𝑟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).</a:t>
                </a:r>
              </a:p>
              <a:p>
                <a:pPr marL="91440" indent="0">
                  <a:buNone/>
                </a:pPr>
                <a:endParaRPr lang="en-US" sz="800" dirty="0"/>
              </a:p>
              <a:p>
                <a:pPr indent="-365760">
                  <a:buFont typeface="Wingdings" panose="05000000000000000000" pitchFamily="2" charset="2"/>
                  <a:buChar char="Ø"/>
                </a:pPr>
                <a:r>
                  <a:rPr lang="en-US" dirty="0"/>
                  <a:t>We can do that as the following: </a:t>
                </a:r>
              </a:p>
              <a:p>
                <a:pPr indent="-365760">
                  <a:buFont typeface="Wingdings" panose="05000000000000000000" pitchFamily="2" charset="2"/>
                  <a:buChar char="Ø"/>
                </a:pPr>
                <a:endParaRPr lang="en-US" dirty="0"/>
              </a:p>
              <a:p>
                <a:pPr indent="-365760">
                  <a:buFont typeface="Wingdings" panose="05000000000000000000" pitchFamily="2" charset="2"/>
                  <a:buChar char="Ø"/>
                </a:pPr>
                <a:r>
                  <a:rPr lang="en-US" dirty="0"/>
                  <a:t>Examples:</a:t>
                </a:r>
              </a:p>
              <a:p>
                <a:endParaRPr lang="en-US" sz="2400" dirty="0"/>
              </a:p>
              <a:p>
                <a:endParaRPr lang="en-US" sz="2400" dirty="0"/>
              </a:p>
              <a:p>
                <a:endParaRPr lang="en-US" sz="24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017B5F4B-3305-4C64-BC7A-55A195E7ADA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2066" t="-1781" r="-30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>
            <a:extLst>
              <a:ext uri="{FF2B5EF4-FFF2-40B4-BE49-F238E27FC236}">
                <a16:creationId xmlns:a16="http://schemas.microsoft.com/office/drawing/2014/main" id="{5D4CCA0A-0EEB-42D4-93C3-51E2A7626D08}"/>
              </a:ext>
            </a:extLst>
          </p:cNvPr>
          <p:cNvGrpSpPr/>
          <p:nvPr/>
        </p:nvGrpSpPr>
        <p:grpSpPr>
          <a:xfrm>
            <a:off x="146304" y="4195806"/>
            <a:ext cx="8851392" cy="2031325"/>
            <a:chOff x="769637" y="4219932"/>
            <a:chExt cx="8851392" cy="1752688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16A87701-E267-4E6F-8B62-9A2B5D8400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7040" y="4219932"/>
              <a:ext cx="8173989" cy="1752688"/>
            </a:xfrm>
            <a:prstGeom prst="rect">
              <a:avLst/>
            </a:prstGeom>
            <a:solidFill>
              <a:schemeClr val="bg1">
                <a:lumMod val="75000"/>
                <a:alpha val="15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dirty="0">
                  <a:solidFill>
                    <a:srgbClr val="C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&gt;&gt;&gt;</a:t>
              </a:r>
              <a:r>
                <a:rPr lang="en-US" alt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altLang="en-US" dirty="0">
                  <a:solidFill>
                    <a:srgbClr val="CC66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import</a:t>
              </a:r>
              <a:r>
                <a:rPr lang="en-US" alt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 random</a:t>
              </a:r>
            </a:p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dirty="0">
                  <a:solidFill>
                    <a:srgbClr val="C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&gt;&gt;&gt;</a:t>
              </a:r>
              <a:r>
                <a:rPr lang="en-US" alt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 a, b = 1, 3</a:t>
              </a:r>
            </a:p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dirty="0">
                  <a:solidFill>
                    <a:srgbClr val="C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&gt;&gt;&gt;</a:t>
              </a:r>
              <a:r>
                <a:rPr lang="en-US" alt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 a + (</a:t>
              </a:r>
              <a:r>
                <a:rPr lang="en-US" altLang="en-US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random.random</a:t>
              </a:r>
              <a:r>
                <a:rPr lang="en-US" alt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() * (b - a)) </a:t>
              </a:r>
              <a:r>
                <a:rPr lang="en-US" alt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# a = 1, b = 3</a:t>
              </a:r>
            </a:p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dirty="0">
                  <a:solidFill>
                    <a:srgbClr val="3333FF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1.6393718672389215</a:t>
              </a:r>
            </a:p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dirty="0">
                  <a:solidFill>
                    <a:srgbClr val="C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&gt;&gt;&gt;</a:t>
              </a:r>
              <a:r>
                <a:rPr lang="en-US" alt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 a, b = 10, 20</a:t>
              </a:r>
            </a:p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dirty="0">
                  <a:solidFill>
                    <a:srgbClr val="C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&gt;&gt;&gt;</a:t>
              </a:r>
              <a:r>
                <a:rPr lang="en-US" alt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 a + (</a:t>
              </a:r>
              <a:r>
                <a:rPr lang="en-US" altLang="en-US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random.random</a:t>
              </a:r>
              <a:r>
                <a:rPr lang="en-US" alt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() * (b - a)) </a:t>
              </a:r>
              <a:r>
                <a:rPr lang="en-US" alt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# a = 10, b = 20</a:t>
              </a:r>
            </a:p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dirty="0">
                  <a:solidFill>
                    <a:srgbClr val="3333FF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15.046056155663972</a:t>
              </a: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AAABDDCC-83CF-4489-85E9-4A7572C7339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69637" y="4818959"/>
              <a:ext cx="551364" cy="551364"/>
            </a:xfrm>
            <a:prstGeom prst="rect">
              <a:avLst/>
            </a:prstGeom>
          </p:spPr>
        </p:pic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1631F6E3-1C2D-45B3-A4D3-46413D1C50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304" y="3114664"/>
            <a:ext cx="8851392" cy="40011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number = </a:t>
            </a:r>
            <a:r>
              <a:rPr lang="en-US" altLang="en-US" sz="20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altLang="en-US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+ (</a:t>
            </a:r>
            <a:r>
              <a:rPr lang="en-US" altLang="en-US" sz="20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random.random</a:t>
            </a:r>
            <a:r>
              <a:rPr lang="en-US" altLang="en-US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 * (</a:t>
            </a:r>
            <a:r>
              <a:rPr lang="en-US" altLang="en-US" sz="20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</a:t>
            </a:r>
            <a:r>
              <a:rPr lang="en-US" altLang="en-US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- </a:t>
            </a:r>
            <a:r>
              <a:rPr lang="en-US" altLang="en-US" sz="20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altLang="en-US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))</a:t>
            </a:r>
            <a:endParaRPr lang="en-US" altLang="en-US" sz="2000" dirty="0">
              <a:latin typeface="Arial" panose="020B0604020202020204" pitchFamily="34" charset="0"/>
            </a:endParaRPr>
          </a:p>
        </p:txBody>
      </p:sp>
      <p:pic>
        <p:nvPicPr>
          <p:cNvPr id="9" name="Picture 8">
            <a:hlinkClick r:id="rId5" action="ppaction://hlinksldjump"/>
            <a:extLst>
              <a:ext uri="{FF2B5EF4-FFF2-40B4-BE49-F238E27FC236}">
                <a16:creationId xmlns:a16="http://schemas.microsoft.com/office/drawing/2014/main" id="{9AE9C911-8074-403F-823B-EF57E64DC258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09304" y="6629400"/>
            <a:ext cx="234696" cy="234696"/>
          </a:xfrm>
          <a:prstGeom prst="rect">
            <a:avLst/>
          </a:prstGeom>
        </p:spPr>
      </p:pic>
      <p:sp>
        <p:nvSpPr>
          <p:cNvPr id="10" name="Slide Number Placeholder 2">
            <a:hlinkClick r:id="rId7" action="ppaction://hlinksldjump"/>
            <a:extLst>
              <a:ext uri="{FF2B5EF4-FFF2-40B4-BE49-F238E27FC236}">
                <a16:creationId xmlns:a16="http://schemas.microsoft.com/office/drawing/2014/main" id="{409D827D-1383-4206-82AB-931955B30942}"/>
              </a:ext>
            </a:extLst>
          </p:cNvPr>
          <p:cNvSpPr txBox="1">
            <a:spLocks/>
          </p:cNvSpPr>
          <p:nvPr/>
        </p:nvSpPr>
        <p:spPr>
          <a:xfrm>
            <a:off x="0" y="6646272"/>
            <a:ext cx="2800350" cy="187517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5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0" dirty="0"/>
              <a:t>4.3</a:t>
            </a:r>
          </a:p>
        </p:txBody>
      </p:sp>
    </p:spTree>
    <p:extLst>
      <p:ext uri="{BB962C8B-B14F-4D97-AF65-F5344CB8AC3E}">
        <p14:creationId xmlns:p14="http://schemas.microsoft.com/office/powerpoint/2010/main" val="247329788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16AAA-EBD2-42F4-B30D-AF29C86DEB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Check Point</a:t>
            </a:r>
            <a:br>
              <a:rPr lang="en-US" dirty="0"/>
            </a:br>
            <a:r>
              <a:rPr lang="en-US" dirty="0">
                <a:solidFill>
                  <a:schemeClr val="accent3"/>
                </a:solidFill>
              </a:rPr>
              <a:t>#4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66F8A45-6975-47B7-935F-8F9A2BACB8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9C4B0-9109-4B6A-816F-B8FB191BD566}" type="slidenum">
              <a:rPr lang="en-US" smtClean="0"/>
              <a:t>33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60DF95F5-5C12-4C19-A5FC-7D921897457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91440" indent="0">
                  <a:buNone/>
                </a:pPr>
                <a:r>
                  <a:rPr lang="en-US" dirty="0"/>
                  <a:t>How do you generate a random integer </a:t>
                </a:r>
                <a:r>
                  <a:rPr lang="en-US" dirty="0" err="1">
                    <a:solidFill>
                      <a:srgbClr val="0070C0"/>
                    </a:solidFill>
                  </a:rPr>
                  <a:t>i</a:t>
                </a:r>
                <a:r>
                  <a:rPr lang="en-US" dirty="0"/>
                  <a:t> such that</a:t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𝒊</m:t>
                    </m:r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en-US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𝟐𝟎</m:t>
                    </m:r>
                  </m:oMath>
                </a14:m>
                <a:r>
                  <a:rPr lang="en-US" dirty="0"/>
                  <a:t> ?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pPr marL="91440" indent="0">
                  <a:buNone/>
                </a:pPr>
                <a:r>
                  <a:rPr lang="en-US" dirty="0"/>
                  <a:t>How do you generate a random integer </a:t>
                </a:r>
                <a:r>
                  <a:rPr lang="en-US" dirty="0" err="1">
                    <a:solidFill>
                      <a:srgbClr val="0070C0"/>
                    </a:solidFill>
                  </a:rPr>
                  <a:t>i</a:t>
                </a:r>
                <a:r>
                  <a:rPr lang="en-US" dirty="0"/>
                  <a:t> such that</a:t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𝟏𝟎</m:t>
                    </m:r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𝒊</m:t>
                    </m:r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𝟓𝟎</m:t>
                    </m:r>
                  </m:oMath>
                </a14:m>
                <a:r>
                  <a:rPr lang="en-US" dirty="0"/>
                  <a:t>?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60DF95F5-5C12-4C19-A5FC-7D921897457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240" t="-1781" r="-2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>
            <a:extLst>
              <a:ext uri="{FF2B5EF4-FFF2-40B4-BE49-F238E27FC236}">
                <a16:creationId xmlns:a16="http://schemas.microsoft.com/office/drawing/2014/main" id="{797C2056-F7AA-4AC1-BFA2-3716467B452F}"/>
              </a:ext>
            </a:extLst>
          </p:cNvPr>
          <p:cNvGrpSpPr/>
          <p:nvPr/>
        </p:nvGrpSpPr>
        <p:grpSpPr>
          <a:xfrm>
            <a:off x="146304" y="2298859"/>
            <a:ext cx="8851392" cy="1339885"/>
            <a:chOff x="160238" y="3030454"/>
            <a:chExt cx="8851392" cy="948197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15795F33-2C32-455B-BDE5-378460B946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7823" y="3030454"/>
              <a:ext cx="8403807" cy="94819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lvl="0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000" dirty="0">
                  <a:solidFill>
                    <a:srgbClr val="00008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import </a:t>
              </a:r>
              <a:r>
                <a:rPr lang="en-US" altLang="en-US" sz="200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random</a:t>
              </a:r>
            </a:p>
            <a:p>
              <a:pPr lvl="0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000" dirty="0" err="1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i</a:t>
              </a:r>
              <a:r>
                <a:rPr lang="en-US" altLang="en-US" sz="200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= </a:t>
              </a:r>
              <a:r>
                <a:rPr lang="en-US" altLang="en-US" sz="2000" dirty="0" err="1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random.randint</a:t>
              </a:r>
              <a:r>
                <a:rPr lang="en-US" altLang="en-US" sz="200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(</a:t>
              </a:r>
              <a:r>
                <a:rPr lang="en-US" altLang="en-US" sz="2000" dirty="0">
                  <a:solidFill>
                    <a:srgbClr val="0000FF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0</a:t>
              </a:r>
              <a:r>
                <a:rPr lang="en-US" altLang="en-US" sz="200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, </a:t>
              </a:r>
              <a:r>
                <a:rPr lang="en-US" altLang="en-US" sz="2000" dirty="0">
                  <a:solidFill>
                    <a:srgbClr val="0000FF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19</a:t>
              </a:r>
              <a:r>
                <a:rPr lang="en-US" altLang="en-US" sz="200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) </a:t>
              </a:r>
            </a:p>
            <a:p>
              <a:pPr lvl="0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000" dirty="0">
                  <a:solidFill>
                    <a:srgbClr val="80808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# Or -&gt;</a:t>
              </a:r>
            </a:p>
            <a:p>
              <a:pPr lvl="0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000" dirty="0" err="1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i</a:t>
              </a:r>
              <a:r>
                <a:rPr lang="en-US" altLang="en-US" sz="200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= </a:t>
              </a:r>
              <a:r>
                <a:rPr lang="en-US" altLang="en-US" sz="2000" dirty="0" err="1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random.randrange</a:t>
              </a:r>
              <a:r>
                <a:rPr lang="en-US" altLang="en-US" sz="200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(</a:t>
              </a:r>
              <a:r>
                <a:rPr lang="en-US" altLang="en-US" sz="2000" dirty="0">
                  <a:solidFill>
                    <a:srgbClr val="0000FF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0</a:t>
              </a:r>
              <a:r>
                <a:rPr lang="en-US" altLang="en-US" sz="200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, </a:t>
              </a:r>
              <a:r>
                <a:rPr lang="en-US" altLang="en-US" sz="2000" dirty="0">
                  <a:solidFill>
                    <a:srgbClr val="0000FF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20</a:t>
              </a:r>
              <a:r>
                <a:rPr lang="en-US" altLang="en-US" sz="200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)</a:t>
              </a:r>
              <a:endParaRPr lang="en-US" altLang="en-US" sz="2000" dirty="0">
                <a:latin typeface="Arial" panose="020B0604020202020204" pitchFamily="34" charset="0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71DDA49-45C8-4615-8F39-9D377D583E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0238" y="3030456"/>
              <a:ext cx="447585" cy="94819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lvl="0"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</a:p>
            <a:p>
              <a:pPr lvl="0"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2</a:t>
              </a:r>
            </a:p>
            <a:p>
              <a:pPr lvl="0"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3</a:t>
              </a:r>
            </a:p>
            <a:p>
              <a:pPr lvl="0"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4</a:t>
              </a:r>
            </a:p>
            <a:p>
              <a:pPr lvl="0"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C769BF5F-7BA7-4576-BD2F-2CF5670DDCE1}"/>
              </a:ext>
            </a:extLst>
          </p:cNvPr>
          <p:cNvGrpSpPr/>
          <p:nvPr/>
        </p:nvGrpSpPr>
        <p:grpSpPr>
          <a:xfrm>
            <a:off x="146304" y="4794085"/>
            <a:ext cx="8851392" cy="1339885"/>
            <a:chOff x="160238" y="3030454"/>
            <a:chExt cx="8851392" cy="948197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6140BF0-8FBF-4338-BA11-A40F7F278B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7823" y="3030454"/>
              <a:ext cx="8403807" cy="94819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lvl="0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000" dirty="0">
                  <a:solidFill>
                    <a:srgbClr val="00008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import </a:t>
              </a:r>
              <a:r>
                <a:rPr lang="en-US" altLang="en-US" sz="200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random</a:t>
              </a:r>
            </a:p>
            <a:p>
              <a:pPr lvl="0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000" dirty="0" err="1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i</a:t>
              </a:r>
              <a:r>
                <a:rPr lang="en-US" altLang="en-US" sz="200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= </a:t>
              </a:r>
              <a:r>
                <a:rPr lang="en-US" altLang="en-US" sz="2000" dirty="0" err="1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random.randint</a:t>
              </a:r>
              <a:r>
                <a:rPr lang="en-US" altLang="en-US" sz="200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(</a:t>
              </a:r>
              <a:r>
                <a:rPr lang="en-US" altLang="en-US" sz="2000" dirty="0">
                  <a:solidFill>
                    <a:srgbClr val="0000FF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10</a:t>
              </a:r>
              <a:r>
                <a:rPr lang="en-US" altLang="en-US" sz="200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, </a:t>
              </a:r>
              <a:r>
                <a:rPr lang="en-US" altLang="en-US" sz="2000" dirty="0">
                  <a:solidFill>
                    <a:srgbClr val="0000FF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50</a:t>
              </a:r>
              <a:r>
                <a:rPr lang="en-US" altLang="en-US" sz="200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) </a:t>
              </a:r>
            </a:p>
            <a:p>
              <a:pPr lvl="0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000" dirty="0">
                  <a:solidFill>
                    <a:srgbClr val="80808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# Or -&gt;</a:t>
              </a:r>
            </a:p>
            <a:p>
              <a:pPr lvl="0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000" dirty="0" err="1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i</a:t>
              </a:r>
              <a:r>
                <a:rPr lang="en-US" altLang="en-US" sz="200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= </a:t>
              </a:r>
              <a:r>
                <a:rPr lang="en-US" altLang="en-US" sz="2000" dirty="0" err="1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random.randrange</a:t>
              </a:r>
              <a:r>
                <a:rPr lang="en-US" altLang="en-US" sz="200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(</a:t>
              </a:r>
              <a:r>
                <a:rPr lang="en-US" altLang="en-US" sz="2000" dirty="0">
                  <a:solidFill>
                    <a:srgbClr val="0000FF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10</a:t>
              </a:r>
              <a:r>
                <a:rPr lang="en-US" altLang="en-US" sz="200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, </a:t>
              </a:r>
              <a:r>
                <a:rPr lang="en-US" altLang="en-US" sz="2000" dirty="0">
                  <a:solidFill>
                    <a:srgbClr val="0000FF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51</a:t>
              </a:r>
              <a:r>
                <a:rPr lang="en-US" altLang="en-US" sz="200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)</a:t>
              </a:r>
              <a:endParaRPr lang="en-US" altLang="en-US" sz="2000" dirty="0">
                <a:latin typeface="Arial" panose="020B0604020202020204" pitchFamily="34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672F26A-D2BE-4DF9-9F86-765891F420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0238" y="3030456"/>
              <a:ext cx="447585" cy="94819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lvl="0"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</a:p>
            <a:p>
              <a:pPr lvl="0"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2</a:t>
              </a:r>
            </a:p>
            <a:p>
              <a:pPr lvl="0"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3</a:t>
              </a:r>
            </a:p>
            <a:p>
              <a:pPr lvl="0"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4</a:t>
              </a:r>
            </a:p>
            <a:p>
              <a:pPr lvl="0"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  <p:pic>
        <p:nvPicPr>
          <p:cNvPr id="12" name="Picture 11">
            <a:hlinkClick r:id="rId4" action="ppaction://hlinksldjump"/>
            <a:extLst>
              <a:ext uri="{FF2B5EF4-FFF2-40B4-BE49-F238E27FC236}">
                <a16:creationId xmlns:a16="http://schemas.microsoft.com/office/drawing/2014/main" id="{59C2B83F-14C4-4FE8-B7FA-1F621E9AEAEC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09304" y="6629400"/>
            <a:ext cx="234696" cy="234696"/>
          </a:xfrm>
          <a:prstGeom prst="rect">
            <a:avLst/>
          </a:prstGeom>
        </p:spPr>
      </p:pic>
      <p:sp>
        <p:nvSpPr>
          <p:cNvPr id="13" name="Slide Number Placeholder 2">
            <a:hlinkClick r:id="rId6" action="ppaction://hlinksldjump"/>
            <a:extLst>
              <a:ext uri="{FF2B5EF4-FFF2-40B4-BE49-F238E27FC236}">
                <a16:creationId xmlns:a16="http://schemas.microsoft.com/office/drawing/2014/main" id="{D7A335DF-132B-4782-811E-EB0AB7423AB8}"/>
              </a:ext>
            </a:extLst>
          </p:cNvPr>
          <p:cNvSpPr txBox="1">
            <a:spLocks/>
          </p:cNvSpPr>
          <p:nvPr/>
        </p:nvSpPr>
        <p:spPr>
          <a:xfrm>
            <a:off x="0" y="6646272"/>
            <a:ext cx="2800350" cy="187517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5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0" dirty="0"/>
              <a:t>4.3</a:t>
            </a:r>
          </a:p>
        </p:txBody>
      </p:sp>
    </p:spTree>
    <p:extLst>
      <p:ext uri="{BB962C8B-B14F-4D97-AF65-F5344CB8AC3E}">
        <p14:creationId xmlns:p14="http://schemas.microsoft.com/office/powerpoint/2010/main" val="285908978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AB35C0D-99D7-4FC3-A5F2-6362E42382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4.4. </a:t>
            </a:r>
            <a:r>
              <a:rPr lang="en-US" dirty="0"/>
              <a:t>if Statements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06D110C-2172-4C10-9B90-840AA8304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9C4B0-9109-4B6A-816F-B8FB191BD566}" type="slidenum">
              <a:rPr lang="en-US" smtClean="0"/>
              <a:t>34</a:t>
            </a:fld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744FC14-1B26-42E5-A5F3-20A48A4078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 action="ppaction://hlinksldjump"/>
              </a:rPr>
              <a:t>Types of Selection Statements</a:t>
            </a:r>
            <a:endParaRPr lang="en-US" dirty="0"/>
          </a:p>
          <a:p>
            <a:r>
              <a:rPr lang="en-US" dirty="0">
                <a:hlinkClick r:id="rId3" action="ppaction://hlinksldjump"/>
              </a:rPr>
              <a:t>One-way if Statements</a:t>
            </a:r>
            <a:endParaRPr lang="en-US" dirty="0"/>
          </a:p>
          <a:p>
            <a:r>
              <a:rPr lang="en-US" dirty="0">
                <a:hlinkClick r:id="rId4" action="ppaction://hlinksldjump"/>
              </a:rPr>
              <a:t>if Block</a:t>
            </a:r>
            <a:endParaRPr lang="en-US" dirty="0"/>
          </a:p>
          <a:p>
            <a:pPr algn="l"/>
            <a:r>
              <a:rPr lang="en-US" dirty="0">
                <a:hlinkClick r:id="rId5" action="ppaction://hlinksldjump"/>
              </a:rPr>
              <a:t>Program 2: Simple if Demo</a:t>
            </a:r>
            <a:endParaRPr lang="en-US" dirty="0"/>
          </a:p>
          <a:p>
            <a:pPr algn="l"/>
            <a:r>
              <a:rPr lang="en-US" dirty="0">
                <a:hlinkClick r:id="rId6" action="ppaction://hlinksldjump"/>
              </a:rPr>
              <a:t>Check Point #5</a:t>
            </a:r>
            <a:br>
              <a:rPr lang="en-US" dirty="0">
                <a:hlinkClick r:id="rId6" action="ppaction://hlinksldjump"/>
              </a:rPr>
            </a:br>
            <a:endParaRPr lang="en-US" dirty="0"/>
          </a:p>
        </p:txBody>
      </p:sp>
      <p:pic>
        <p:nvPicPr>
          <p:cNvPr id="7" name="Picture 6">
            <a:hlinkClick r:id="rId7" action="ppaction://hlinksldjump"/>
            <a:extLst>
              <a:ext uri="{FF2B5EF4-FFF2-40B4-BE49-F238E27FC236}">
                <a16:creationId xmlns:a16="http://schemas.microsoft.com/office/drawing/2014/main" id="{691A6D7C-0B4B-4D06-8AAB-93BB64E586E8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88096" y="81280"/>
            <a:ext cx="609600" cy="609600"/>
          </a:xfrm>
          <a:prstGeom prst="rect">
            <a:avLst/>
          </a:prstGeom>
        </p:spPr>
      </p:pic>
      <p:pic>
        <p:nvPicPr>
          <p:cNvPr id="2" name="Picture 1" descr="A close up of a sign&#10;&#10;Description automatically generated">
            <a:hlinkClick r:id="rId9"/>
            <a:extLst>
              <a:ext uri="{FF2B5EF4-FFF2-40B4-BE49-F238E27FC236}">
                <a16:creationId xmlns:a16="http://schemas.microsoft.com/office/drawing/2014/main" id="{EAAC647A-0017-42BD-B4AF-C6BAE3E747B2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04" y="115350"/>
            <a:ext cx="536381" cy="536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54480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5121D6-F71E-44D5-BF3B-A891818B03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Selection Statements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B0C93E3-AF56-4A7F-A951-3923760596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9C4B0-9109-4B6A-816F-B8FB191BD566}" type="slidenum">
              <a:rPr lang="en-US" smtClean="0"/>
              <a:t>35</a:t>
            </a:fld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F0E6D2-472A-4CCE-9DD6-06026DD118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preceding program (</a:t>
            </a:r>
            <a:r>
              <a:rPr lang="en-US" dirty="0">
                <a:solidFill>
                  <a:srgbClr val="CC6600"/>
                </a:solidFill>
              </a:rPr>
              <a:t>Program 1</a:t>
            </a:r>
            <a:r>
              <a:rPr lang="en-US" dirty="0"/>
              <a:t>) displays a message such as </a:t>
            </a:r>
            <a:r>
              <a:rPr lang="en-US" dirty="0">
                <a:highlight>
                  <a:srgbClr val="D9ECFF"/>
                </a:highlight>
              </a:rPr>
              <a:t>6 + 2 = 7 is False</a:t>
            </a:r>
            <a:r>
              <a:rPr lang="en-US" dirty="0"/>
              <a:t>. If you wish the message to be </a:t>
            </a:r>
            <a:r>
              <a:rPr lang="en-US" dirty="0">
                <a:highlight>
                  <a:srgbClr val="D9ECFF"/>
                </a:highlight>
              </a:rPr>
              <a:t>6 + 2 = 7 is incorrect</a:t>
            </a:r>
            <a:r>
              <a:rPr lang="en-US" dirty="0"/>
              <a:t>, you have to use a </a:t>
            </a:r>
            <a:r>
              <a:rPr lang="en-US" dirty="0">
                <a:solidFill>
                  <a:schemeClr val="accent2"/>
                </a:solidFill>
              </a:rPr>
              <a:t>selection statement </a:t>
            </a:r>
            <a:r>
              <a:rPr lang="en-US" dirty="0"/>
              <a:t>to make this minor change.</a:t>
            </a:r>
          </a:p>
          <a:p>
            <a:r>
              <a:rPr lang="en-US" dirty="0"/>
              <a:t>Python has several types of </a:t>
            </a:r>
            <a:r>
              <a:rPr lang="en-US" dirty="0">
                <a:solidFill>
                  <a:schemeClr val="accent2"/>
                </a:solidFill>
              </a:rPr>
              <a:t>selection statements</a:t>
            </a:r>
            <a:r>
              <a:rPr lang="en-US" dirty="0"/>
              <a:t>: </a:t>
            </a:r>
          </a:p>
          <a:p>
            <a:pPr lvl="1"/>
            <a:r>
              <a:rPr lang="en-US" dirty="0">
                <a:solidFill>
                  <a:schemeClr val="accent2"/>
                </a:solidFill>
              </a:rPr>
              <a:t>one-way if </a:t>
            </a:r>
            <a:r>
              <a:rPr lang="en-US" dirty="0"/>
              <a:t>statements</a:t>
            </a:r>
          </a:p>
          <a:p>
            <a:pPr lvl="1"/>
            <a:r>
              <a:rPr lang="en-US" dirty="0">
                <a:solidFill>
                  <a:schemeClr val="accent2"/>
                </a:solidFill>
              </a:rPr>
              <a:t>two-way if-else </a:t>
            </a:r>
            <a:r>
              <a:rPr lang="en-US" dirty="0"/>
              <a:t>statements</a:t>
            </a:r>
          </a:p>
          <a:p>
            <a:pPr lvl="1"/>
            <a:r>
              <a:rPr lang="en-US" dirty="0">
                <a:solidFill>
                  <a:schemeClr val="accent2"/>
                </a:solidFill>
              </a:rPr>
              <a:t>nested if</a:t>
            </a:r>
            <a:r>
              <a:rPr lang="en-US" dirty="0"/>
              <a:t> statements</a:t>
            </a:r>
          </a:p>
          <a:p>
            <a:pPr lvl="1"/>
            <a:r>
              <a:rPr lang="en-US" dirty="0">
                <a:solidFill>
                  <a:schemeClr val="accent2"/>
                </a:solidFill>
              </a:rPr>
              <a:t>multi-way if-</a:t>
            </a:r>
            <a:r>
              <a:rPr lang="en-US" dirty="0" err="1">
                <a:solidFill>
                  <a:schemeClr val="accent2"/>
                </a:solidFill>
              </a:rPr>
              <a:t>elif</a:t>
            </a:r>
            <a:r>
              <a:rPr lang="en-US" dirty="0">
                <a:solidFill>
                  <a:schemeClr val="accent2"/>
                </a:solidFill>
              </a:rPr>
              <a:t>-else </a:t>
            </a:r>
            <a:r>
              <a:rPr lang="en-US" dirty="0"/>
              <a:t>statements</a:t>
            </a:r>
          </a:p>
          <a:p>
            <a:pPr lvl="1"/>
            <a:r>
              <a:rPr lang="en-US" dirty="0">
                <a:solidFill>
                  <a:schemeClr val="accent2"/>
                </a:solidFill>
              </a:rPr>
              <a:t>conditional expressions</a:t>
            </a:r>
            <a:endParaRPr lang="en-US" dirty="0"/>
          </a:p>
        </p:txBody>
      </p:sp>
      <p:pic>
        <p:nvPicPr>
          <p:cNvPr id="5" name="Picture 4">
            <a:hlinkClick r:id="rId2" action="ppaction://hlinksldjump"/>
            <a:extLst>
              <a:ext uri="{FF2B5EF4-FFF2-40B4-BE49-F238E27FC236}">
                <a16:creationId xmlns:a16="http://schemas.microsoft.com/office/drawing/2014/main" id="{F15738FC-DF22-4FF0-A93D-69FA30C95A48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09304" y="6629400"/>
            <a:ext cx="234696" cy="234696"/>
          </a:xfrm>
          <a:prstGeom prst="rect">
            <a:avLst/>
          </a:prstGeom>
        </p:spPr>
      </p:pic>
      <p:sp>
        <p:nvSpPr>
          <p:cNvPr id="6" name="Slide Number Placeholder 2">
            <a:hlinkClick r:id="rId4" action="ppaction://hlinksldjump"/>
            <a:extLst>
              <a:ext uri="{FF2B5EF4-FFF2-40B4-BE49-F238E27FC236}">
                <a16:creationId xmlns:a16="http://schemas.microsoft.com/office/drawing/2014/main" id="{18DB4643-4AD0-474B-B249-2BD93A51C37E}"/>
              </a:ext>
            </a:extLst>
          </p:cNvPr>
          <p:cNvSpPr txBox="1">
            <a:spLocks/>
          </p:cNvSpPr>
          <p:nvPr/>
        </p:nvSpPr>
        <p:spPr>
          <a:xfrm>
            <a:off x="0" y="6646272"/>
            <a:ext cx="2800350" cy="187517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5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0" dirty="0"/>
              <a:t>4.4</a:t>
            </a:r>
          </a:p>
        </p:txBody>
      </p:sp>
    </p:spTree>
    <p:extLst>
      <p:ext uri="{BB962C8B-B14F-4D97-AF65-F5344CB8AC3E}">
        <p14:creationId xmlns:p14="http://schemas.microsoft.com/office/powerpoint/2010/main" val="249819209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3B7FD5-648F-40E2-881A-EDF36B871B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One-way if Statements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C748AF9-BA9B-42FB-A783-63788B1053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9C4B0-9109-4B6A-816F-B8FB191BD566}" type="slidenum">
              <a:rPr lang="en-US" smtClean="0"/>
              <a:t>36</a:t>
            </a:fld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512016-3463-4D70-A334-038728C46B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</a:t>
            </a:r>
            <a:r>
              <a:rPr lang="en-US" dirty="0">
                <a:solidFill>
                  <a:schemeClr val="accent2"/>
                </a:solidFill>
              </a:rPr>
              <a:t>one-way if </a:t>
            </a:r>
            <a:r>
              <a:rPr lang="en-US" dirty="0"/>
              <a:t>statement executes an </a:t>
            </a:r>
            <a:r>
              <a:rPr lang="en-US" dirty="0">
                <a:solidFill>
                  <a:schemeClr val="accent2"/>
                </a:solidFill>
              </a:rPr>
              <a:t>action</a:t>
            </a:r>
            <a:r>
              <a:rPr lang="en-US" dirty="0"/>
              <a:t> </a:t>
            </a:r>
            <a:r>
              <a:rPr lang="en-US" dirty="0">
                <a:solidFill>
                  <a:schemeClr val="accent2"/>
                </a:solidFill>
              </a:rPr>
              <a:t>if and only if the condition is true</a:t>
            </a:r>
            <a:r>
              <a:rPr lang="en-US" dirty="0"/>
              <a:t>. </a:t>
            </a:r>
          </a:p>
          <a:p>
            <a:r>
              <a:rPr lang="en-US" dirty="0"/>
              <a:t>The syntax for a one-way if statement is:</a:t>
            </a:r>
          </a:p>
          <a:p>
            <a:pPr marL="91440" indent="0" algn="l">
              <a:buNone/>
            </a:pPr>
            <a:endParaRPr lang="en-US" sz="3200" dirty="0"/>
          </a:p>
          <a:p>
            <a:pPr marL="91440" indent="0" algn="l">
              <a:buNone/>
            </a:pPr>
            <a:endParaRPr lang="en-US" sz="400" dirty="0"/>
          </a:p>
          <a:p>
            <a:pPr algn="l"/>
            <a:r>
              <a:rPr lang="en-US" dirty="0"/>
              <a:t>The flowchart to the right demonstrates</a:t>
            </a:r>
            <a:br>
              <a:rPr lang="en-US" dirty="0"/>
            </a:br>
            <a:r>
              <a:rPr lang="en-US" dirty="0"/>
              <a:t>the </a:t>
            </a:r>
            <a:r>
              <a:rPr lang="en-US" dirty="0">
                <a:solidFill>
                  <a:schemeClr val="accent2"/>
                </a:solidFill>
              </a:rPr>
              <a:t>syntax of an if statement</a:t>
            </a:r>
            <a:r>
              <a:rPr lang="en-US" dirty="0"/>
              <a:t>.</a:t>
            </a:r>
          </a:p>
          <a:p>
            <a:pPr algn="l"/>
            <a:r>
              <a:rPr lang="en-US" dirty="0"/>
              <a:t>Example: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77C259E-9A78-4035-B5AE-C3480C43A3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3984" y="2902722"/>
            <a:ext cx="5519205" cy="70788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 </a:t>
            </a:r>
            <a:r>
              <a:rPr lang="en-US" altLang="en-US" sz="20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boolean</a:t>
            </a:r>
            <a:r>
              <a:rPr lang="en-US" altLang="en-US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-expression:</a:t>
            </a:r>
            <a:br>
              <a:rPr lang="en-US" altLang="en-US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en-US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statement(s)</a:t>
            </a:r>
            <a:endParaRPr lang="en-US" altLang="en-US" sz="2000" dirty="0">
              <a:latin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DF1C2EA-88EB-4E60-80B6-0872B6956D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0867" y="2002837"/>
            <a:ext cx="2461473" cy="3414056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0A3A5F09-E712-4383-A586-BFC5AFCC2950}"/>
              </a:ext>
            </a:extLst>
          </p:cNvPr>
          <p:cNvGrpSpPr/>
          <p:nvPr/>
        </p:nvGrpSpPr>
        <p:grpSpPr>
          <a:xfrm>
            <a:off x="146302" y="5072223"/>
            <a:ext cx="5876888" cy="1077219"/>
            <a:chOff x="146301" y="4006238"/>
            <a:chExt cx="5876888" cy="1077219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A5F3D24-AEC9-4585-B570-EC13193E78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2485" y="4006238"/>
              <a:ext cx="5570704" cy="107721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600" dirty="0" err="1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lightOn</a:t>
              </a:r>
              <a:r>
                <a:rPr lang="en-US" altLang="en-US" sz="160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= </a:t>
              </a:r>
              <a:r>
                <a:rPr lang="en-US" altLang="en-US" sz="1600" dirty="0">
                  <a:solidFill>
                    <a:srgbClr val="00008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True</a:t>
              </a:r>
            </a:p>
            <a:p>
              <a:pPr lvl="0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 sz="1600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pPr lvl="0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600" dirty="0">
                  <a:solidFill>
                    <a:srgbClr val="00008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if </a:t>
              </a:r>
              <a:r>
                <a:rPr lang="en-US" altLang="en-US" sz="1600" dirty="0" err="1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lightOn</a:t>
              </a:r>
              <a:r>
                <a:rPr lang="en-US" altLang="en-US" sz="160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:</a:t>
              </a:r>
            </a:p>
            <a:p>
              <a:pPr lvl="0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60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   </a:t>
              </a:r>
              <a:r>
                <a:rPr lang="en-US" altLang="en-US" sz="1600" dirty="0">
                  <a:solidFill>
                    <a:srgbClr val="00008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print</a:t>
              </a:r>
              <a:r>
                <a:rPr lang="en-US" altLang="en-US" sz="160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(</a:t>
              </a:r>
              <a:r>
                <a:rPr lang="en-US" altLang="en-US" sz="1600" dirty="0">
                  <a:solidFill>
                    <a:srgbClr val="00808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"Light ON"</a:t>
              </a:r>
              <a:r>
                <a:rPr lang="en-US" altLang="en-US" sz="160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)</a:t>
              </a:r>
              <a:endParaRPr lang="en-US" altLang="en-US" sz="1600" dirty="0">
                <a:latin typeface="Arial" panose="020B0604020202020204" pitchFamily="34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CAEEDBC7-59A0-451C-B6E1-C05B9FD6FD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6301" y="4006239"/>
              <a:ext cx="306183" cy="1077218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lvl="0"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</a:p>
            <a:p>
              <a:pPr lvl="0"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2</a:t>
              </a:r>
            </a:p>
            <a:p>
              <a:pPr lvl="0"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3</a:t>
              </a:r>
            </a:p>
            <a:p>
              <a:pPr lvl="0"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4</a:t>
              </a:r>
            </a:p>
            <a:p>
              <a:pPr lvl="0"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pPr lvl="0"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  <p:pic>
        <p:nvPicPr>
          <p:cNvPr id="12" name="Picture 11">
            <a:hlinkClick r:id="rId4" action="ppaction://hlinksldjump"/>
            <a:extLst>
              <a:ext uri="{FF2B5EF4-FFF2-40B4-BE49-F238E27FC236}">
                <a16:creationId xmlns:a16="http://schemas.microsoft.com/office/drawing/2014/main" id="{B5F5D000-7C6E-4844-952E-D4C41CE04A89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09304" y="6629400"/>
            <a:ext cx="234696" cy="234696"/>
          </a:xfrm>
          <a:prstGeom prst="rect">
            <a:avLst/>
          </a:prstGeom>
        </p:spPr>
      </p:pic>
      <p:sp>
        <p:nvSpPr>
          <p:cNvPr id="13" name="Slide Number Placeholder 2">
            <a:hlinkClick r:id="rId6" action="ppaction://hlinksldjump"/>
            <a:extLst>
              <a:ext uri="{FF2B5EF4-FFF2-40B4-BE49-F238E27FC236}">
                <a16:creationId xmlns:a16="http://schemas.microsoft.com/office/drawing/2014/main" id="{4D325986-0A32-4B01-AC3F-A6F5B8723CB1}"/>
              </a:ext>
            </a:extLst>
          </p:cNvPr>
          <p:cNvSpPr txBox="1">
            <a:spLocks/>
          </p:cNvSpPr>
          <p:nvPr/>
        </p:nvSpPr>
        <p:spPr>
          <a:xfrm>
            <a:off x="0" y="6646272"/>
            <a:ext cx="2800350" cy="187517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5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0" dirty="0"/>
              <a:t>4.4</a:t>
            </a:r>
          </a:p>
        </p:txBody>
      </p:sp>
    </p:spTree>
    <p:extLst>
      <p:ext uri="{BB962C8B-B14F-4D97-AF65-F5344CB8AC3E}">
        <p14:creationId xmlns:p14="http://schemas.microsoft.com/office/powerpoint/2010/main" val="211677834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E9FBEC-A0DD-43E4-8ABF-10230FB92E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807E7BB-9211-4A74-A070-25A17D2D8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9C4B0-9109-4B6A-816F-B8FB191BD566}" type="slidenum">
              <a:rPr lang="en-US" smtClean="0"/>
              <a:t>37</a:t>
            </a:fld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59A66B-C197-439A-BF5A-7A2BCD71F2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Also, the following syntax is valid for </a:t>
            </a:r>
            <a:r>
              <a:rPr lang="en-US" dirty="0">
                <a:solidFill>
                  <a:schemeClr val="accent2"/>
                </a:solidFill>
              </a:rPr>
              <a:t>one-way if </a:t>
            </a:r>
            <a:r>
              <a:rPr lang="en-US" dirty="0"/>
              <a:t>statement with a </a:t>
            </a:r>
            <a:r>
              <a:rPr lang="en-US" dirty="0">
                <a:solidFill>
                  <a:schemeClr val="accent2"/>
                </a:solidFill>
              </a:rPr>
              <a:t>one statement </a:t>
            </a:r>
            <a:r>
              <a:rPr lang="en-US" dirty="0"/>
              <a:t>on one line:</a:t>
            </a:r>
          </a:p>
          <a:p>
            <a:endParaRPr lang="en-US" dirty="0"/>
          </a:p>
          <a:p>
            <a:r>
              <a:rPr lang="en-US" dirty="0"/>
              <a:t>Example:</a:t>
            </a:r>
          </a:p>
          <a:p>
            <a:endParaRPr lang="en-US" dirty="0"/>
          </a:p>
          <a:p>
            <a:endParaRPr lang="en-US" sz="1800" dirty="0"/>
          </a:p>
          <a:p>
            <a:pPr lvl="1"/>
            <a:r>
              <a:rPr lang="en-US" dirty="0"/>
              <a:t>It is equivalent to:</a:t>
            </a:r>
          </a:p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A675FCC-50FB-4645-A2F5-76F5D9AD28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303" y="2354365"/>
            <a:ext cx="8851392" cy="40011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 </a:t>
            </a:r>
            <a:r>
              <a:rPr lang="en-US" altLang="en-US" sz="20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boolean</a:t>
            </a:r>
            <a:r>
              <a:rPr lang="en-US" altLang="en-US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-expression: statement</a:t>
            </a:r>
            <a:endParaRPr lang="en-US" altLang="en-US" sz="2000" dirty="0">
              <a:latin typeface="Arial" panose="020B0604020202020204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5F97894-7094-4892-949F-157B35E2ADE9}"/>
              </a:ext>
            </a:extLst>
          </p:cNvPr>
          <p:cNvGrpSpPr/>
          <p:nvPr/>
        </p:nvGrpSpPr>
        <p:grpSpPr>
          <a:xfrm>
            <a:off x="146303" y="3339325"/>
            <a:ext cx="8851392" cy="830998"/>
            <a:chOff x="146301" y="3882970"/>
            <a:chExt cx="5876888" cy="83099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0EEA7D1-EC30-434B-ADDE-7934C3A0F2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2485" y="3882970"/>
              <a:ext cx="5570704" cy="83099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600" dirty="0" err="1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lightOn</a:t>
              </a:r>
              <a:r>
                <a:rPr lang="en-US" altLang="en-US" sz="160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= </a:t>
              </a:r>
              <a:r>
                <a:rPr lang="en-US" altLang="en-US" sz="1600" dirty="0">
                  <a:solidFill>
                    <a:srgbClr val="00008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True</a:t>
              </a:r>
            </a:p>
            <a:p>
              <a:pPr lvl="0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600" dirty="0">
                  <a:solidFill>
                    <a:srgbClr val="00008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if </a:t>
              </a:r>
              <a:r>
                <a:rPr lang="en-US" altLang="en-US" sz="1600" dirty="0" err="1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lightOn</a:t>
              </a:r>
              <a:r>
                <a:rPr lang="en-US" altLang="en-US" sz="160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: </a:t>
              </a:r>
              <a:r>
                <a:rPr lang="en-US" altLang="en-US" sz="1600" dirty="0">
                  <a:solidFill>
                    <a:srgbClr val="00008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print</a:t>
              </a:r>
              <a:r>
                <a:rPr lang="en-US" altLang="en-US" sz="160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(</a:t>
              </a:r>
              <a:r>
                <a:rPr lang="en-US" altLang="en-US" sz="1600" dirty="0">
                  <a:solidFill>
                    <a:srgbClr val="00808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"Light ON"</a:t>
              </a:r>
              <a:r>
                <a:rPr lang="en-US" altLang="en-US" sz="160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)</a:t>
              </a:r>
            </a:p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600" dirty="0">
                  <a:solidFill>
                    <a:srgbClr val="00008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if </a:t>
              </a:r>
              <a:r>
                <a:rPr lang="en-US" altLang="en-US" sz="1600" dirty="0" err="1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lightOn</a:t>
              </a:r>
              <a:r>
                <a:rPr lang="en-US" altLang="en-US" sz="160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== </a:t>
              </a:r>
              <a:r>
                <a:rPr lang="en-US" altLang="en-US" sz="1600" dirty="0">
                  <a:solidFill>
                    <a:srgbClr val="00008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False</a:t>
              </a:r>
              <a:r>
                <a:rPr lang="en-US" altLang="en-US" sz="160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: </a:t>
              </a:r>
              <a:r>
                <a:rPr lang="en-US" altLang="en-US" sz="1600" dirty="0">
                  <a:solidFill>
                    <a:srgbClr val="00008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print</a:t>
              </a:r>
              <a:r>
                <a:rPr lang="en-US" altLang="en-US" sz="160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(</a:t>
              </a:r>
              <a:r>
                <a:rPr lang="en-US" altLang="en-US" sz="1600" dirty="0">
                  <a:solidFill>
                    <a:srgbClr val="00808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"Light OFF"</a:t>
              </a:r>
              <a:r>
                <a:rPr lang="en-US" altLang="en-US" sz="160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)</a:t>
              </a:r>
              <a:endParaRPr lang="en-US" altLang="en-US" sz="1600" dirty="0">
                <a:latin typeface="Arial" panose="020B0604020202020204" pitchFamily="34" charset="0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AB80564-6735-4B88-98D0-CB5B3A022D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6301" y="3883128"/>
              <a:ext cx="306183" cy="83084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lvl="0"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</a:p>
            <a:p>
              <a:pPr lvl="0"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2</a:t>
              </a:r>
            </a:p>
            <a:p>
              <a:pPr lvl="0"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3</a:t>
              </a:r>
            </a:p>
            <a:p>
              <a:pPr lvl="0"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1BD7ABF-A7A2-49A5-8DF4-DA926DC98A79}"/>
              </a:ext>
            </a:extLst>
          </p:cNvPr>
          <p:cNvGrpSpPr/>
          <p:nvPr/>
        </p:nvGrpSpPr>
        <p:grpSpPr>
          <a:xfrm>
            <a:off x="146303" y="4646578"/>
            <a:ext cx="8851392" cy="1815882"/>
            <a:chOff x="146301" y="3883127"/>
            <a:chExt cx="5876888" cy="1815882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D5A8F00-BF5A-4F61-8CF2-200E4D80DF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2485" y="3883127"/>
              <a:ext cx="5570704" cy="181588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600" dirty="0" err="1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lightOn</a:t>
              </a:r>
              <a:r>
                <a:rPr lang="en-US" altLang="en-US" sz="160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= </a:t>
              </a:r>
              <a:r>
                <a:rPr lang="en-US" altLang="en-US" sz="1600" dirty="0">
                  <a:solidFill>
                    <a:srgbClr val="00008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True</a:t>
              </a:r>
            </a:p>
            <a:p>
              <a:pPr lvl="0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 sz="1600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pPr lvl="0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600" dirty="0">
                  <a:solidFill>
                    <a:srgbClr val="00008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if </a:t>
              </a:r>
              <a:r>
                <a:rPr lang="en-US" altLang="en-US" sz="1600" dirty="0" err="1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lightOn</a:t>
              </a:r>
              <a:r>
                <a:rPr lang="en-US" altLang="en-US" sz="160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:</a:t>
              </a:r>
            </a:p>
            <a:p>
              <a:pPr lvl="0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60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   </a:t>
              </a:r>
              <a:r>
                <a:rPr lang="en-US" altLang="en-US" sz="1600" dirty="0">
                  <a:solidFill>
                    <a:srgbClr val="00008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print</a:t>
              </a:r>
              <a:r>
                <a:rPr lang="en-US" altLang="en-US" sz="160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(</a:t>
              </a:r>
              <a:r>
                <a:rPr lang="en-US" altLang="en-US" sz="1600" dirty="0">
                  <a:solidFill>
                    <a:srgbClr val="00808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"Light ON"</a:t>
              </a:r>
              <a:r>
                <a:rPr lang="en-US" altLang="en-US" sz="160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)</a:t>
              </a:r>
            </a:p>
            <a:p>
              <a:pPr lvl="0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pPr lvl="0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600" dirty="0">
                  <a:solidFill>
                    <a:srgbClr val="00008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if </a:t>
              </a:r>
              <a:r>
                <a:rPr lang="en-US" altLang="en-US" sz="1600" dirty="0" err="1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lightOn</a:t>
              </a:r>
              <a:r>
                <a:rPr lang="en-US" altLang="en-US" sz="160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== </a:t>
              </a:r>
              <a:r>
                <a:rPr lang="en-US" altLang="en-US" sz="1600" dirty="0">
                  <a:solidFill>
                    <a:srgbClr val="00008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False</a:t>
              </a:r>
              <a:r>
                <a:rPr lang="en-US" altLang="en-US" sz="160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:</a:t>
              </a:r>
            </a:p>
            <a:p>
              <a:pPr lvl="0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60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   </a:t>
              </a:r>
              <a:r>
                <a:rPr lang="en-US" altLang="en-US" sz="1600" dirty="0">
                  <a:solidFill>
                    <a:srgbClr val="00008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print</a:t>
              </a:r>
              <a:r>
                <a:rPr lang="en-US" altLang="en-US" sz="160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(</a:t>
              </a:r>
              <a:r>
                <a:rPr lang="en-US" altLang="en-US" sz="1600" dirty="0">
                  <a:solidFill>
                    <a:srgbClr val="00808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"Light OFF"</a:t>
              </a:r>
              <a:r>
                <a:rPr lang="en-US" altLang="en-US" sz="160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)</a:t>
              </a:r>
              <a:endParaRPr lang="en-US" altLang="en-US" sz="1600" dirty="0">
                <a:latin typeface="Arial" panose="020B0604020202020204" pitchFamily="34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201056D-4759-4318-A0A6-F514851434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6301" y="3883127"/>
              <a:ext cx="306183" cy="1815882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lvl="0"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</a:p>
            <a:p>
              <a:pPr lvl="0"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2</a:t>
              </a:r>
            </a:p>
            <a:p>
              <a:pPr lvl="0"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3</a:t>
              </a:r>
            </a:p>
            <a:p>
              <a:pPr lvl="0"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4</a:t>
              </a:r>
            </a:p>
            <a:p>
              <a:pPr lvl="0"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5</a:t>
              </a:r>
            </a:p>
            <a:p>
              <a:pPr lvl="0"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ar-SA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6</a:t>
              </a:r>
              <a:endParaRPr lang="en-US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pPr lvl="0"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ar-SA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7</a:t>
              </a:r>
              <a:endParaRPr lang="en-US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  <p:pic>
        <p:nvPicPr>
          <p:cNvPr id="14" name="Picture 13">
            <a:hlinkClick r:id="rId3" action="ppaction://hlinksldjump"/>
            <a:extLst>
              <a:ext uri="{FF2B5EF4-FFF2-40B4-BE49-F238E27FC236}">
                <a16:creationId xmlns:a16="http://schemas.microsoft.com/office/drawing/2014/main" id="{1E8635DD-1F34-4498-94E7-2E82C4596C54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09304" y="6629400"/>
            <a:ext cx="234696" cy="234696"/>
          </a:xfrm>
          <a:prstGeom prst="rect">
            <a:avLst/>
          </a:prstGeom>
        </p:spPr>
      </p:pic>
      <p:sp>
        <p:nvSpPr>
          <p:cNvPr id="15" name="Slide Number Placeholder 2">
            <a:hlinkClick r:id="rId5" action="ppaction://hlinksldjump"/>
            <a:extLst>
              <a:ext uri="{FF2B5EF4-FFF2-40B4-BE49-F238E27FC236}">
                <a16:creationId xmlns:a16="http://schemas.microsoft.com/office/drawing/2014/main" id="{C4992AF5-E5DD-4014-87A4-E89CF4EFF175}"/>
              </a:ext>
            </a:extLst>
          </p:cNvPr>
          <p:cNvSpPr txBox="1">
            <a:spLocks/>
          </p:cNvSpPr>
          <p:nvPr/>
        </p:nvSpPr>
        <p:spPr>
          <a:xfrm>
            <a:off x="0" y="6646272"/>
            <a:ext cx="2800350" cy="187517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5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0" dirty="0"/>
              <a:t>4.4</a:t>
            </a:r>
          </a:p>
        </p:txBody>
      </p:sp>
    </p:spTree>
    <p:extLst>
      <p:ext uri="{BB962C8B-B14F-4D97-AF65-F5344CB8AC3E}">
        <p14:creationId xmlns:p14="http://schemas.microsoft.com/office/powerpoint/2010/main" val="420047915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ADF079-A9F1-4DAD-AD37-16010C462E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Remember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E7F2304-4C06-4AE3-ACBD-BD808FEF1B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9C4B0-9109-4B6A-816F-B8FB191BD566}" type="slidenum">
              <a:rPr lang="en-US" smtClean="0"/>
              <a:t>38</a:t>
            </a:fld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396C13-4B66-42D9-A1B4-F7496C1195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</a:t>
            </a:r>
            <a:r>
              <a:rPr lang="en-US" dirty="0">
                <a:solidFill>
                  <a:schemeClr val="accent2"/>
                </a:solidFill>
              </a:rPr>
              <a:t>flowchart</a:t>
            </a:r>
            <a:r>
              <a:rPr lang="en-US" dirty="0"/>
              <a:t> is a </a:t>
            </a:r>
            <a:r>
              <a:rPr lang="en-US" dirty="0">
                <a:solidFill>
                  <a:schemeClr val="accent2"/>
                </a:solidFill>
              </a:rPr>
              <a:t>diagram</a:t>
            </a:r>
            <a:r>
              <a:rPr lang="en-US" dirty="0"/>
              <a:t> that </a:t>
            </a:r>
            <a:r>
              <a:rPr lang="en-US" dirty="0">
                <a:solidFill>
                  <a:schemeClr val="accent2"/>
                </a:solidFill>
              </a:rPr>
              <a:t>describes an algorithm </a:t>
            </a:r>
            <a:r>
              <a:rPr lang="en-US" dirty="0"/>
              <a:t>or </a:t>
            </a:r>
            <a:r>
              <a:rPr lang="en-US" dirty="0">
                <a:solidFill>
                  <a:schemeClr val="accent2"/>
                </a:solidFill>
              </a:rPr>
              <a:t>process</a:t>
            </a:r>
            <a:r>
              <a:rPr lang="en-US" dirty="0"/>
              <a:t>, showing the </a:t>
            </a:r>
            <a:r>
              <a:rPr lang="en-US" dirty="0">
                <a:solidFill>
                  <a:schemeClr val="accent2"/>
                </a:solidFill>
              </a:rPr>
              <a:t>steps as boxes of various kinds</a:t>
            </a:r>
            <a:r>
              <a:rPr lang="en-US" dirty="0"/>
              <a:t>, and their </a:t>
            </a:r>
            <a:r>
              <a:rPr lang="en-US" dirty="0">
                <a:solidFill>
                  <a:schemeClr val="accent2"/>
                </a:solidFill>
              </a:rPr>
              <a:t>order</a:t>
            </a:r>
            <a:r>
              <a:rPr lang="en-US" dirty="0"/>
              <a:t> by </a:t>
            </a:r>
            <a:r>
              <a:rPr lang="en-US" dirty="0">
                <a:solidFill>
                  <a:schemeClr val="accent2"/>
                </a:solidFill>
              </a:rPr>
              <a:t>connecting these with arrows</a:t>
            </a:r>
            <a:r>
              <a:rPr lang="en-US" dirty="0"/>
              <a:t>. </a:t>
            </a:r>
          </a:p>
          <a:p>
            <a:r>
              <a:rPr lang="en-US" dirty="0"/>
              <a:t>Process operations are represented in these boxes, and arrows connecting them show flow of control. </a:t>
            </a:r>
          </a:p>
          <a:p>
            <a:r>
              <a:rPr lang="en-US" dirty="0"/>
              <a:t>A </a:t>
            </a:r>
            <a:r>
              <a:rPr lang="en-US" dirty="0">
                <a:solidFill>
                  <a:schemeClr val="accent2"/>
                </a:solidFill>
              </a:rPr>
              <a:t>diamond box </a:t>
            </a:r>
            <a:r>
              <a:rPr lang="en-US" dirty="0"/>
              <a:t>is used to denote a </a:t>
            </a:r>
            <a:r>
              <a:rPr lang="en-US" dirty="0">
                <a:solidFill>
                  <a:schemeClr val="accent2"/>
                </a:solidFill>
              </a:rPr>
              <a:t>Boolean condition </a:t>
            </a:r>
            <a:r>
              <a:rPr lang="en-US" dirty="0"/>
              <a:t>and a </a:t>
            </a:r>
            <a:r>
              <a:rPr lang="en-US" dirty="0">
                <a:solidFill>
                  <a:schemeClr val="accent2"/>
                </a:solidFill>
              </a:rPr>
              <a:t>rectangle box </a:t>
            </a:r>
            <a:r>
              <a:rPr lang="en-US" dirty="0"/>
              <a:t>is for </a:t>
            </a:r>
            <a:r>
              <a:rPr lang="en-US" dirty="0">
                <a:solidFill>
                  <a:schemeClr val="accent2"/>
                </a:solidFill>
              </a:rPr>
              <a:t>representing statements</a:t>
            </a:r>
            <a:r>
              <a:rPr lang="en-US" dirty="0"/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260E51A-7317-4952-9699-0D58950206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8461" y="4438260"/>
            <a:ext cx="4607077" cy="2133110"/>
          </a:xfrm>
          <a:prstGeom prst="rect">
            <a:avLst/>
          </a:prstGeom>
        </p:spPr>
      </p:pic>
      <p:pic>
        <p:nvPicPr>
          <p:cNvPr id="6" name="Picture 5">
            <a:hlinkClick r:id="rId3" action="ppaction://hlinksldjump"/>
            <a:extLst>
              <a:ext uri="{FF2B5EF4-FFF2-40B4-BE49-F238E27FC236}">
                <a16:creationId xmlns:a16="http://schemas.microsoft.com/office/drawing/2014/main" id="{979465AD-333E-4D55-B1DC-79D097FEC669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09304" y="6629400"/>
            <a:ext cx="234696" cy="234696"/>
          </a:xfrm>
          <a:prstGeom prst="rect">
            <a:avLst/>
          </a:prstGeom>
        </p:spPr>
      </p:pic>
      <p:sp>
        <p:nvSpPr>
          <p:cNvPr id="7" name="Slide Number Placeholder 2">
            <a:hlinkClick r:id="rId5" action="ppaction://hlinksldjump"/>
            <a:extLst>
              <a:ext uri="{FF2B5EF4-FFF2-40B4-BE49-F238E27FC236}">
                <a16:creationId xmlns:a16="http://schemas.microsoft.com/office/drawing/2014/main" id="{9050FC9B-2268-4AD8-BD4F-2DFF852C2892}"/>
              </a:ext>
            </a:extLst>
          </p:cNvPr>
          <p:cNvSpPr txBox="1">
            <a:spLocks/>
          </p:cNvSpPr>
          <p:nvPr/>
        </p:nvSpPr>
        <p:spPr>
          <a:xfrm>
            <a:off x="0" y="6646272"/>
            <a:ext cx="2800350" cy="187517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5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0" dirty="0"/>
              <a:t>4.4</a:t>
            </a:r>
          </a:p>
        </p:txBody>
      </p:sp>
    </p:spTree>
    <p:extLst>
      <p:ext uri="{BB962C8B-B14F-4D97-AF65-F5344CB8AC3E}">
        <p14:creationId xmlns:p14="http://schemas.microsoft.com/office/powerpoint/2010/main" val="285632957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B6A10D-60DB-4F94-81CF-9A507A6DA5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if Block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28C03C4-EE36-414B-9D1E-A8A459B8D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9C4B0-9109-4B6A-816F-B8FB191BD566}" type="slidenum">
              <a:rPr lang="en-US" smtClean="0"/>
              <a:t>39</a:t>
            </a:fld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0E51F9-454F-4EC2-BD08-89ED5867B1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If</a:t>
            </a:r>
            <a:r>
              <a:rPr lang="en-US" dirty="0"/>
              <a:t> the </a:t>
            </a:r>
            <a:r>
              <a:rPr lang="en-US" dirty="0" err="1">
                <a:solidFill>
                  <a:schemeClr val="accent2"/>
                </a:solidFill>
              </a:rPr>
              <a:t>boolean</a:t>
            </a:r>
            <a:r>
              <a:rPr lang="en-US" dirty="0">
                <a:solidFill>
                  <a:schemeClr val="accent2"/>
                </a:solidFill>
              </a:rPr>
              <a:t>-expression</a:t>
            </a:r>
            <a:r>
              <a:rPr lang="en-US" dirty="0"/>
              <a:t> evaluates to </a:t>
            </a:r>
            <a:r>
              <a:rPr lang="en-US" dirty="0">
                <a:solidFill>
                  <a:schemeClr val="accent2"/>
                </a:solidFill>
              </a:rPr>
              <a:t>true</a:t>
            </a:r>
            <a:r>
              <a:rPr lang="en-US" dirty="0"/>
              <a:t>, the </a:t>
            </a:r>
            <a:r>
              <a:rPr lang="en-US" dirty="0">
                <a:solidFill>
                  <a:schemeClr val="accent2"/>
                </a:solidFill>
              </a:rPr>
              <a:t>statements</a:t>
            </a:r>
            <a:r>
              <a:rPr lang="en-US" dirty="0"/>
              <a:t> in the </a:t>
            </a:r>
            <a:r>
              <a:rPr lang="en-US" dirty="0">
                <a:solidFill>
                  <a:schemeClr val="accent2"/>
                </a:solidFill>
              </a:rPr>
              <a:t>if block </a:t>
            </a:r>
            <a:r>
              <a:rPr lang="en-US" dirty="0"/>
              <a:t>are executed.</a:t>
            </a:r>
          </a:p>
          <a:p>
            <a:r>
              <a:rPr lang="en-US" dirty="0"/>
              <a:t>The </a:t>
            </a:r>
            <a:r>
              <a:rPr lang="en-US" dirty="0">
                <a:solidFill>
                  <a:schemeClr val="accent2"/>
                </a:solidFill>
              </a:rPr>
              <a:t>if block </a:t>
            </a:r>
            <a:r>
              <a:rPr lang="en-US" dirty="0"/>
              <a:t>contains </a:t>
            </a:r>
            <a:r>
              <a:rPr lang="en-US" dirty="0">
                <a:solidFill>
                  <a:schemeClr val="accent2"/>
                </a:solidFill>
              </a:rPr>
              <a:t>the statements indented after the if statement</a:t>
            </a:r>
            <a:r>
              <a:rPr lang="en-US" dirty="0"/>
              <a:t>. </a:t>
            </a:r>
          </a:p>
          <a:p>
            <a:r>
              <a:rPr lang="en-US" dirty="0"/>
              <a:t>For example:</a:t>
            </a:r>
          </a:p>
          <a:p>
            <a:endParaRPr lang="en-US" dirty="0"/>
          </a:p>
          <a:p>
            <a:pPr marL="274320" lvl="1" indent="0">
              <a:buNone/>
            </a:pPr>
            <a:endParaRPr lang="en-US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If the value of </a:t>
            </a:r>
            <a:r>
              <a:rPr lang="en-US" dirty="0">
                <a:solidFill>
                  <a:srgbClr val="0070C0"/>
                </a:solidFill>
              </a:rPr>
              <a:t>radius</a:t>
            </a:r>
            <a:r>
              <a:rPr lang="en-US" dirty="0"/>
              <a:t> is </a:t>
            </a:r>
            <a:r>
              <a:rPr lang="en-US" dirty="0">
                <a:solidFill>
                  <a:schemeClr val="accent2"/>
                </a:solidFill>
              </a:rPr>
              <a:t>greater than or equal </a:t>
            </a:r>
            <a:r>
              <a:rPr lang="en-US" dirty="0"/>
              <a:t>to </a:t>
            </a:r>
            <a:r>
              <a:rPr lang="en-US" b="1" dirty="0"/>
              <a:t>0</a:t>
            </a:r>
            <a:r>
              <a:rPr lang="en-US" dirty="0"/>
              <a:t>, then the </a:t>
            </a:r>
            <a:r>
              <a:rPr lang="en-US" dirty="0">
                <a:solidFill>
                  <a:srgbClr val="0070C0"/>
                </a:solidFill>
              </a:rPr>
              <a:t>area</a:t>
            </a:r>
            <a:r>
              <a:rPr lang="en-US" dirty="0"/>
              <a:t> is computed and the result is displayed; otherwise, these statements in </a:t>
            </a:r>
            <a:r>
              <a:rPr lang="en-US" dirty="0">
                <a:solidFill>
                  <a:schemeClr val="accent2"/>
                </a:solidFill>
              </a:rPr>
              <a:t>the block </a:t>
            </a:r>
            <a:r>
              <a:rPr lang="en-US" dirty="0"/>
              <a:t>are not executed.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DF03675-369C-4FD0-9508-97C26EAC06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303" y="3682288"/>
            <a:ext cx="8851392" cy="83099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 </a:t>
            </a:r>
            <a:r>
              <a:rPr lang="en-US" alt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radius &gt;= </a:t>
            </a:r>
            <a:r>
              <a:rPr lang="en-US" altLang="en-US" sz="16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alt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area = radius * radius * </a:t>
            </a:r>
            <a:r>
              <a:rPr lang="en-US" alt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math.pi</a:t>
            </a:r>
            <a:endParaRPr lang="en-US" altLang="en-US" sz="16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altLang="en-US" sz="1600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alt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altLang="en-US" sz="1600" dirty="0">
                <a:solidFill>
                  <a:srgbClr val="0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"The area for the circle of radius"</a:t>
            </a:r>
            <a:r>
              <a:rPr lang="en-US" alt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radius, </a:t>
            </a:r>
            <a:r>
              <a:rPr lang="en-US" altLang="en-US" sz="1600" dirty="0">
                <a:solidFill>
                  <a:srgbClr val="0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"is"</a:t>
            </a:r>
            <a:r>
              <a:rPr lang="en-US" alt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area)</a:t>
            </a:r>
            <a:endParaRPr lang="en-US" altLang="en-US" sz="1600" dirty="0">
              <a:latin typeface="Arial" panose="020B0604020202020204" pitchFamily="34" charset="0"/>
            </a:endParaRPr>
          </a:p>
        </p:txBody>
      </p:sp>
      <p:pic>
        <p:nvPicPr>
          <p:cNvPr id="6" name="Picture 5">
            <a:hlinkClick r:id="rId3" action="ppaction://hlinksldjump"/>
            <a:extLst>
              <a:ext uri="{FF2B5EF4-FFF2-40B4-BE49-F238E27FC236}">
                <a16:creationId xmlns:a16="http://schemas.microsoft.com/office/drawing/2014/main" id="{DB49C782-DF6D-464C-A130-8615F7F83CBE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09304" y="6629400"/>
            <a:ext cx="234696" cy="234696"/>
          </a:xfrm>
          <a:prstGeom prst="rect">
            <a:avLst/>
          </a:prstGeom>
        </p:spPr>
      </p:pic>
      <p:sp>
        <p:nvSpPr>
          <p:cNvPr id="7" name="Slide Number Placeholder 2">
            <a:hlinkClick r:id="rId5" action="ppaction://hlinksldjump"/>
            <a:extLst>
              <a:ext uri="{FF2B5EF4-FFF2-40B4-BE49-F238E27FC236}">
                <a16:creationId xmlns:a16="http://schemas.microsoft.com/office/drawing/2014/main" id="{65E615BE-1F0B-40B4-B93A-F2ABADEA614F}"/>
              </a:ext>
            </a:extLst>
          </p:cNvPr>
          <p:cNvSpPr txBox="1">
            <a:spLocks/>
          </p:cNvSpPr>
          <p:nvPr/>
        </p:nvSpPr>
        <p:spPr>
          <a:xfrm>
            <a:off x="0" y="6646272"/>
            <a:ext cx="2800350" cy="187517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5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0" dirty="0"/>
              <a:t>4.4</a:t>
            </a:r>
          </a:p>
        </p:txBody>
      </p:sp>
    </p:spTree>
    <p:extLst>
      <p:ext uri="{BB962C8B-B14F-4D97-AF65-F5344CB8AC3E}">
        <p14:creationId xmlns:p14="http://schemas.microsoft.com/office/powerpoint/2010/main" val="24061900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506AC2-5D59-454B-A95E-C4EAA5EE50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Check Points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601A5B6-9566-4934-8EFC-D8CD83D85C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9C4B0-9109-4B6A-816F-B8FB191BD566}" type="slidenum">
              <a:rPr lang="en-US" smtClean="0"/>
              <a:t>4</a:t>
            </a:fld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1CD8EC-E41A-45F0-B532-14BE7977F6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3">
            <a:normAutofit fontScale="92500" lnSpcReduction="20000"/>
          </a:bodyPr>
          <a:lstStyle/>
          <a:p>
            <a:r>
              <a:rPr lang="en-US" dirty="0">
                <a:solidFill>
                  <a:schemeClr val="accent3"/>
                </a:solidFill>
                <a:hlinkClick r:id="rId2" action="ppaction://hlinksldjump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Section 4.3</a:t>
            </a:r>
            <a:endParaRPr lang="ar-SA" dirty="0">
              <a:solidFill>
                <a:schemeClr val="accent3"/>
              </a:solidFill>
              <a:hlinkClick r:id="rId3" action="ppaction://hlinksldjump">
                <a:extLst>
                  <a:ext uri="{A12FA001-AC4F-418D-AE19-62706E023703}">
                    <ahyp:hlinkClr xmlns="" xmlns:ahyp="http://schemas.microsoft.com/office/drawing/2018/hyperlinkcolor" val="tx"/>
                  </a:ext>
                </a:extLst>
              </a:hlinkClick>
            </a:endParaRPr>
          </a:p>
          <a:p>
            <a:pPr lvl="1"/>
            <a:r>
              <a:rPr lang="en-US" dirty="0">
                <a:solidFill>
                  <a:srgbClr val="72A42F"/>
                </a:solidFill>
                <a:hlinkClick r:id="rId3" action="ppaction://hlinksldjump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#1</a:t>
            </a:r>
            <a:endParaRPr lang="en-US" dirty="0">
              <a:solidFill>
                <a:srgbClr val="72A42F"/>
              </a:solidFill>
            </a:endParaRPr>
          </a:p>
          <a:p>
            <a:pPr lvl="1"/>
            <a:r>
              <a:rPr lang="en-US" dirty="0">
                <a:hlinkClick r:id="rId4" action="ppaction://hlinksldjump"/>
              </a:rPr>
              <a:t>#2</a:t>
            </a:r>
            <a:endParaRPr lang="en-US" dirty="0"/>
          </a:p>
          <a:p>
            <a:pPr lvl="1"/>
            <a:r>
              <a:rPr lang="en-US" dirty="0">
                <a:hlinkClick r:id="rId5" action="ppaction://hlinksldjump"/>
              </a:rPr>
              <a:t>#3</a:t>
            </a:r>
            <a:endParaRPr lang="en-US" dirty="0"/>
          </a:p>
          <a:p>
            <a:pPr lvl="1"/>
            <a:r>
              <a:rPr lang="en-US" dirty="0">
                <a:hlinkClick r:id="rId6" action="ppaction://hlinksldjump"/>
              </a:rPr>
              <a:t>#4</a:t>
            </a:r>
            <a:endParaRPr lang="en-US" dirty="0"/>
          </a:p>
          <a:p>
            <a:r>
              <a:rPr lang="en-US" dirty="0">
                <a:solidFill>
                  <a:schemeClr val="accent3"/>
                </a:solidFill>
                <a:hlinkClick r:id="rId7" action="ppaction://hlinksldjump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Section 4.4</a:t>
            </a:r>
            <a:endParaRPr lang="en-US" dirty="0">
              <a:solidFill>
                <a:schemeClr val="accent3"/>
              </a:solidFill>
              <a:hlinkClick r:id="rId8" action="ppaction://hlinksldjump">
                <a:extLst>
                  <a:ext uri="{A12FA001-AC4F-418D-AE19-62706E023703}">
                    <ahyp:hlinkClr xmlns="" xmlns:ahyp="http://schemas.microsoft.com/office/drawing/2018/hyperlinkcolor" val="tx"/>
                  </a:ext>
                </a:extLst>
              </a:hlinkClick>
            </a:endParaRPr>
          </a:p>
          <a:p>
            <a:pPr lvl="1"/>
            <a:r>
              <a:rPr lang="en-US" dirty="0">
                <a:solidFill>
                  <a:srgbClr val="72A42F"/>
                </a:solidFill>
                <a:hlinkClick r:id="rId8" action="ppaction://hlinksldjump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#5</a:t>
            </a:r>
            <a:endParaRPr lang="en-US" dirty="0">
              <a:solidFill>
                <a:srgbClr val="72A42F"/>
              </a:solidFill>
            </a:endParaRPr>
          </a:p>
          <a:p>
            <a:r>
              <a:rPr lang="en-US" dirty="0">
                <a:solidFill>
                  <a:schemeClr val="accent3"/>
                </a:solidFill>
                <a:hlinkClick r:id="rId9" action="ppaction://hlinksldjump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Section 4.6</a:t>
            </a:r>
            <a:endParaRPr lang="en-US" dirty="0">
              <a:solidFill>
                <a:schemeClr val="accent3"/>
              </a:solidFill>
              <a:hlinkClick r:id="rId10" action="ppaction://hlinksldjump">
                <a:extLst>
                  <a:ext uri="{A12FA001-AC4F-418D-AE19-62706E023703}">
                    <ahyp:hlinkClr xmlns="" xmlns:ahyp="http://schemas.microsoft.com/office/drawing/2018/hyperlinkcolor" val="tx"/>
                  </a:ext>
                </a:extLst>
              </a:hlinkClick>
            </a:endParaRPr>
          </a:p>
          <a:p>
            <a:pPr lvl="1"/>
            <a:r>
              <a:rPr lang="en-US" dirty="0">
                <a:solidFill>
                  <a:srgbClr val="72A42F"/>
                </a:solidFill>
                <a:hlinkClick r:id="rId10" action="ppaction://hlinksldjump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#6</a:t>
            </a:r>
            <a:endParaRPr lang="en-US" dirty="0">
              <a:solidFill>
                <a:srgbClr val="72A42F"/>
              </a:solidFill>
            </a:endParaRPr>
          </a:p>
          <a:p>
            <a:pPr lvl="1"/>
            <a:r>
              <a:rPr lang="en-US" dirty="0">
                <a:hlinkClick r:id="rId11" action="ppaction://hlinksldjump"/>
              </a:rPr>
              <a:t>#7</a:t>
            </a:r>
            <a:endParaRPr lang="en-US" dirty="0"/>
          </a:p>
          <a:p>
            <a:r>
              <a:rPr lang="en-US" dirty="0">
                <a:solidFill>
                  <a:schemeClr val="accent3"/>
                </a:solidFill>
                <a:hlinkClick r:id="rId12" action="ppaction://hlinksldjump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Section 4.7</a:t>
            </a:r>
            <a:endParaRPr lang="en-US" dirty="0">
              <a:solidFill>
                <a:schemeClr val="accent3"/>
              </a:solidFill>
              <a:hlinkClick r:id="rId13" action="ppaction://hlinksldjump">
                <a:extLst>
                  <a:ext uri="{A12FA001-AC4F-418D-AE19-62706E023703}">
                    <ahyp:hlinkClr xmlns="" xmlns:ahyp="http://schemas.microsoft.com/office/drawing/2018/hyperlinkcolor" val="tx"/>
                  </a:ext>
                </a:extLst>
              </a:hlinkClick>
            </a:endParaRPr>
          </a:p>
          <a:p>
            <a:pPr lvl="1"/>
            <a:r>
              <a:rPr lang="en-US" dirty="0">
                <a:solidFill>
                  <a:srgbClr val="72A42F"/>
                </a:solidFill>
                <a:hlinkClick r:id="rId13" action="ppaction://hlinksldjump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#8</a:t>
            </a:r>
            <a:endParaRPr lang="en-US" dirty="0">
              <a:solidFill>
                <a:srgbClr val="72A42F"/>
              </a:solidFill>
            </a:endParaRPr>
          </a:p>
          <a:p>
            <a:pPr lvl="1"/>
            <a:r>
              <a:rPr lang="en-US" dirty="0">
                <a:hlinkClick r:id="rId14" action="ppaction://hlinksldjump"/>
              </a:rPr>
              <a:t>#9</a:t>
            </a:r>
            <a:endParaRPr lang="en-US" dirty="0"/>
          </a:p>
          <a:p>
            <a:pPr lvl="1"/>
            <a:r>
              <a:rPr lang="en-US" dirty="0">
                <a:hlinkClick r:id="rId15" action="ppaction://hlinksldjump"/>
              </a:rPr>
              <a:t>#10</a:t>
            </a:r>
            <a:endParaRPr lang="en-US" dirty="0"/>
          </a:p>
          <a:p>
            <a:r>
              <a:rPr lang="en-US" dirty="0">
                <a:solidFill>
                  <a:schemeClr val="accent3"/>
                </a:solidFill>
                <a:hlinkClick r:id="rId16" action="ppaction://hlinksldjump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Section 4.8</a:t>
            </a:r>
            <a:endParaRPr lang="en-US" dirty="0">
              <a:solidFill>
                <a:schemeClr val="accent3"/>
              </a:solidFill>
              <a:hlinkClick r:id="rId17" action="ppaction://hlinksldjump">
                <a:extLst>
                  <a:ext uri="{A12FA001-AC4F-418D-AE19-62706E023703}">
                    <ahyp:hlinkClr xmlns="" xmlns:ahyp="http://schemas.microsoft.com/office/drawing/2018/hyperlinkcolor" val="tx"/>
                  </a:ext>
                </a:extLst>
              </a:hlinkClick>
            </a:endParaRPr>
          </a:p>
          <a:p>
            <a:pPr lvl="1"/>
            <a:r>
              <a:rPr lang="en-US" dirty="0">
                <a:solidFill>
                  <a:srgbClr val="72A42F"/>
                </a:solidFill>
                <a:hlinkClick r:id="rId17" action="ppaction://hlinksldjump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#11</a:t>
            </a:r>
            <a:endParaRPr lang="en-US" dirty="0">
              <a:solidFill>
                <a:srgbClr val="72A42F"/>
              </a:solidFill>
            </a:endParaRPr>
          </a:p>
          <a:p>
            <a:pPr lvl="1"/>
            <a:r>
              <a:rPr lang="en-US" dirty="0">
                <a:hlinkClick r:id="rId18" action="ppaction://hlinksldjump"/>
              </a:rPr>
              <a:t>#12</a:t>
            </a:r>
            <a:endParaRPr lang="en-US" dirty="0"/>
          </a:p>
          <a:p>
            <a:pPr lvl="1"/>
            <a:r>
              <a:rPr lang="en-US" dirty="0">
                <a:hlinkClick r:id="rId19" action="ppaction://hlinksldjump"/>
              </a:rPr>
              <a:t>#13</a:t>
            </a:r>
            <a:endParaRPr lang="en-US" dirty="0"/>
          </a:p>
          <a:p>
            <a:r>
              <a:rPr lang="en-US" dirty="0">
                <a:solidFill>
                  <a:schemeClr val="accent3"/>
                </a:solidFill>
                <a:hlinkClick r:id="rId20" action="ppaction://hlinksldjump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Section 4.11</a:t>
            </a:r>
            <a:endParaRPr lang="en-US" dirty="0">
              <a:solidFill>
                <a:schemeClr val="accent3"/>
              </a:solidFill>
              <a:hlinkClick r:id="rId21" action="ppaction://hlinksldjump">
                <a:extLst>
                  <a:ext uri="{A12FA001-AC4F-418D-AE19-62706E023703}">
                    <ahyp:hlinkClr xmlns="" xmlns:ahyp="http://schemas.microsoft.com/office/drawing/2018/hyperlinkcolor" val="tx"/>
                  </a:ext>
                </a:extLst>
              </a:hlinkClick>
            </a:endParaRPr>
          </a:p>
          <a:p>
            <a:pPr lvl="1"/>
            <a:r>
              <a:rPr lang="en-US" dirty="0">
                <a:solidFill>
                  <a:srgbClr val="72A42F"/>
                </a:solidFill>
                <a:hlinkClick r:id="rId21" action="ppaction://hlinksldjump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#14</a:t>
            </a:r>
            <a:endParaRPr lang="en-US" dirty="0">
              <a:solidFill>
                <a:srgbClr val="72A42F"/>
              </a:solidFill>
            </a:endParaRPr>
          </a:p>
          <a:p>
            <a:pPr lvl="1"/>
            <a:r>
              <a:rPr lang="en-US" dirty="0">
                <a:hlinkClick r:id="rId22" action="ppaction://hlinksldjump"/>
              </a:rPr>
              <a:t>#15</a:t>
            </a:r>
            <a:endParaRPr lang="en-US" dirty="0"/>
          </a:p>
          <a:p>
            <a:pPr lvl="1"/>
            <a:r>
              <a:rPr lang="en-US" dirty="0">
                <a:hlinkClick r:id="rId23" action="ppaction://hlinksldjump"/>
              </a:rPr>
              <a:t>#16</a:t>
            </a:r>
            <a:endParaRPr lang="en-US" dirty="0"/>
          </a:p>
          <a:p>
            <a:pPr lvl="1"/>
            <a:r>
              <a:rPr lang="en-US" dirty="0">
                <a:hlinkClick r:id="rId24" action="ppaction://hlinksldjump"/>
              </a:rPr>
              <a:t>#17</a:t>
            </a:r>
            <a:endParaRPr lang="en-US" dirty="0"/>
          </a:p>
          <a:p>
            <a:pPr lvl="1"/>
            <a:r>
              <a:rPr lang="en-US" dirty="0">
                <a:hlinkClick r:id="rId25" action="ppaction://hlinksldjump"/>
              </a:rPr>
              <a:t>#18</a:t>
            </a:r>
            <a:endParaRPr lang="en-US" dirty="0"/>
          </a:p>
          <a:p>
            <a:pPr lvl="1"/>
            <a:r>
              <a:rPr lang="en-US" dirty="0">
                <a:hlinkClick r:id="rId26" action="ppaction://hlinksldjump"/>
              </a:rPr>
              <a:t>#19</a:t>
            </a:r>
            <a:endParaRPr lang="en-US" dirty="0"/>
          </a:p>
          <a:p>
            <a:pPr lvl="1"/>
            <a:r>
              <a:rPr lang="en-US" dirty="0">
                <a:hlinkClick r:id="rId27" action="ppaction://hlinksldjump"/>
              </a:rPr>
              <a:t>#20</a:t>
            </a:r>
            <a:endParaRPr lang="en-US" dirty="0"/>
          </a:p>
          <a:p>
            <a:pPr lvl="1"/>
            <a:r>
              <a:rPr lang="en-US" dirty="0">
                <a:hlinkClick r:id="rId28" action="ppaction://hlinksldjump"/>
              </a:rPr>
              <a:t>#21</a:t>
            </a:r>
            <a:endParaRPr lang="en-US" dirty="0"/>
          </a:p>
          <a:p>
            <a:r>
              <a:rPr lang="en-US" dirty="0">
                <a:solidFill>
                  <a:schemeClr val="accent3"/>
                </a:solidFill>
                <a:hlinkClick r:id="rId29" action="ppaction://hlinksldjump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Section 4.14</a:t>
            </a:r>
            <a:endParaRPr lang="en-US" dirty="0">
              <a:solidFill>
                <a:schemeClr val="accent3"/>
              </a:solidFill>
              <a:hlinkClick r:id="rId30" action="ppaction://hlinksldjump">
                <a:extLst>
                  <a:ext uri="{A12FA001-AC4F-418D-AE19-62706E023703}">
                    <ahyp:hlinkClr xmlns="" xmlns:ahyp="http://schemas.microsoft.com/office/drawing/2018/hyperlinkcolor" val="tx"/>
                  </a:ext>
                </a:extLst>
              </a:hlinkClick>
            </a:endParaRPr>
          </a:p>
          <a:p>
            <a:pPr lvl="1"/>
            <a:r>
              <a:rPr lang="en-US" dirty="0">
                <a:solidFill>
                  <a:srgbClr val="72A42F"/>
                </a:solidFill>
                <a:hlinkClick r:id="rId30" action="ppaction://hlinksldjump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#22</a:t>
            </a:r>
            <a:endParaRPr lang="en-US" dirty="0">
              <a:solidFill>
                <a:srgbClr val="72A42F"/>
              </a:solidFill>
            </a:endParaRPr>
          </a:p>
          <a:p>
            <a:pPr lvl="1"/>
            <a:r>
              <a:rPr lang="en-US" dirty="0">
                <a:hlinkClick r:id="rId31" action="ppaction://hlinksldjump"/>
              </a:rPr>
              <a:t>#23</a:t>
            </a:r>
            <a:endParaRPr lang="en-US" dirty="0"/>
          </a:p>
          <a:p>
            <a:pPr lvl="1"/>
            <a:r>
              <a:rPr lang="en-US" dirty="0">
                <a:hlinkClick r:id="rId32" action="ppaction://hlinksldjump"/>
              </a:rPr>
              <a:t>#24</a:t>
            </a:r>
            <a:endParaRPr lang="en-US" dirty="0"/>
          </a:p>
          <a:p>
            <a:pPr lvl="1"/>
            <a:r>
              <a:rPr lang="en-US" dirty="0">
                <a:hlinkClick r:id="rId33" action="ppaction://hlinksldjump"/>
              </a:rPr>
              <a:t>#25</a:t>
            </a:r>
            <a:endParaRPr lang="en-US" dirty="0"/>
          </a:p>
          <a:p>
            <a:pPr lvl="1"/>
            <a:r>
              <a:rPr lang="en-US" dirty="0">
                <a:hlinkClick r:id="rId34" action="ppaction://hlinksldjump"/>
              </a:rPr>
              <a:t>#26</a:t>
            </a:r>
            <a:endParaRPr lang="en-US" dirty="0"/>
          </a:p>
          <a:p>
            <a:pPr lvl="1"/>
            <a:r>
              <a:rPr lang="en-US" dirty="0">
                <a:hlinkClick r:id="rId35" action="ppaction://hlinksldjump"/>
              </a:rPr>
              <a:t>#27</a:t>
            </a:r>
            <a:endParaRPr lang="en-US" dirty="0"/>
          </a:p>
          <a:p>
            <a:r>
              <a:rPr lang="en-US" dirty="0">
                <a:solidFill>
                  <a:schemeClr val="accent3"/>
                </a:solidFill>
                <a:hlinkClick r:id="rId36" action="ppaction://hlinksldjump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Section 4.15</a:t>
            </a:r>
            <a:endParaRPr lang="en-US" dirty="0">
              <a:solidFill>
                <a:schemeClr val="accent3"/>
              </a:solidFill>
              <a:hlinkClick r:id="rId37" action="ppaction://hlinksldjump">
                <a:extLst>
                  <a:ext uri="{A12FA001-AC4F-418D-AE19-62706E023703}">
                    <ahyp:hlinkClr xmlns="" xmlns:ahyp="http://schemas.microsoft.com/office/drawing/2018/hyperlinkcolor" val="tx"/>
                  </a:ext>
                </a:extLst>
              </a:hlinkClick>
            </a:endParaRPr>
          </a:p>
          <a:p>
            <a:pPr lvl="1"/>
            <a:r>
              <a:rPr lang="en-US" dirty="0">
                <a:solidFill>
                  <a:srgbClr val="72A42F"/>
                </a:solidFill>
                <a:hlinkClick r:id="rId37" action="ppaction://hlinksldjump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#28</a:t>
            </a:r>
            <a:endParaRPr lang="en-US" dirty="0">
              <a:solidFill>
                <a:srgbClr val="72A42F"/>
              </a:solidFill>
            </a:endParaRPr>
          </a:p>
          <a:p>
            <a:pPr lvl="1"/>
            <a:r>
              <a:rPr lang="en-US" dirty="0">
                <a:hlinkClick r:id="rId38" action="ppaction://hlinksldjump"/>
              </a:rPr>
              <a:t>#29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163058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B6A10D-60DB-4F94-81CF-9A507A6DA5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if Block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28C03C4-EE36-414B-9D1E-A8A459B8D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9C4B0-9109-4B6A-816F-B8FB191BD566}" type="slidenum">
              <a:rPr lang="en-US" smtClean="0"/>
              <a:t>40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DF03675-369C-4FD0-9508-97C26EAC06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304" y="1451200"/>
            <a:ext cx="8851392" cy="83099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 </a:t>
            </a:r>
            <a:r>
              <a:rPr lang="en-US" alt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radius &gt;= </a:t>
            </a:r>
            <a:r>
              <a:rPr lang="en-US" altLang="en-US" sz="16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alt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area = radius * radius * </a:t>
            </a:r>
            <a:r>
              <a:rPr lang="en-US" alt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math.pi</a:t>
            </a:r>
            <a:endParaRPr lang="en-US" altLang="en-US" sz="16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altLang="en-US" sz="1600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alt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altLang="en-US" sz="1600" dirty="0">
                <a:solidFill>
                  <a:srgbClr val="0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"The area for the circle of radius"</a:t>
            </a:r>
            <a:r>
              <a:rPr lang="en-US" alt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radius, </a:t>
            </a:r>
            <a:r>
              <a:rPr lang="en-US" altLang="en-US" sz="1600" dirty="0">
                <a:solidFill>
                  <a:srgbClr val="0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"is"</a:t>
            </a:r>
            <a:r>
              <a:rPr lang="en-US" alt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area)</a:t>
            </a:r>
            <a:endParaRPr lang="en-US" altLang="en-US" sz="1600" dirty="0">
              <a:latin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95C8E41-EA9C-4CD2-9101-EC61E19490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3608" y="2446994"/>
            <a:ext cx="4756784" cy="4034481"/>
          </a:xfrm>
          <a:prstGeom prst="rect">
            <a:avLst/>
          </a:prstGeom>
        </p:spPr>
      </p:pic>
      <p:pic>
        <p:nvPicPr>
          <p:cNvPr id="7" name="Picture 6">
            <a:hlinkClick r:id="rId4" action="ppaction://hlinksldjump"/>
            <a:extLst>
              <a:ext uri="{FF2B5EF4-FFF2-40B4-BE49-F238E27FC236}">
                <a16:creationId xmlns:a16="http://schemas.microsoft.com/office/drawing/2014/main" id="{1798F3DC-94C3-4297-868A-563D4ABEE0DB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09304" y="6629400"/>
            <a:ext cx="234696" cy="234696"/>
          </a:xfrm>
          <a:prstGeom prst="rect">
            <a:avLst/>
          </a:prstGeom>
        </p:spPr>
      </p:pic>
      <p:sp>
        <p:nvSpPr>
          <p:cNvPr id="8" name="Slide Number Placeholder 2">
            <a:hlinkClick r:id="rId6" action="ppaction://hlinksldjump"/>
            <a:extLst>
              <a:ext uri="{FF2B5EF4-FFF2-40B4-BE49-F238E27FC236}">
                <a16:creationId xmlns:a16="http://schemas.microsoft.com/office/drawing/2014/main" id="{FEC392A5-FADF-4158-9731-8E27344BA994}"/>
              </a:ext>
            </a:extLst>
          </p:cNvPr>
          <p:cNvSpPr txBox="1">
            <a:spLocks/>
          </p:cNvSpPr>
          <p:nvPr/>
        </p:nvSpPr>
        <p:spPr>
          <a:xfrm>
            <a:off x="0" y="6646272"/>
            <a:ext cx="2800350" cy="187517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5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0" dirty="0"/>
              <a:t>4.4</a:t>
            </a:r>
          </a:p>
        </p:txBody>
      </p:sp>
    </p:spTree>
    <p:extLst>
      <p:ext uri="{BB962C8B-B14F-4D97-AF65-F5344CB8AC3E}">
        <p14:creationId xmlns:p14="http://schemas.microsoft.com/office/powerpoint/2010/main" val="40107354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906B32-419F-40F6-B0E1-E45D5263D0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E8546F1-C1EE-4A3C-8BC4-18C29D2364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9C4B0-9109-4B6A-816F-B8FB191BD566}" type="slidenum">
              <a:rPr lang="en-US" smtClean="0"/>
              <a:t>41</a:t>
            </a:fld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03C307-D8BE-4C28-8308-821DA3563A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statements in the </a:t>
            </a:r>
            <a:r>
              <a:rPr lang="en-US" dirty="0">
                <a:solidFill>
                  <a:schemeClr val="accent2"/>
                </a:solidFill>
              </a:rPr>
              <a:t>if block </a:t>
            </a:r>
            <a:r>
              <a:rPr lang="en-US" dirty="0"/>
              <a:t>must be </a:t>
            </a:r>
            <a:r>
              <a:rPr lang="en-US" dirty="0">
                <a:solidFill>
                  <a:schemeClr val="accent2"/>
                </a:solidFill>
              </a:rPr>
              <a:t>indented</a:t>
            </a:r>
            <a:r>
              <a:rPr lang="en-US" dirty="0"/>
              <a:t> in the lines </a:t>
            </a:r>
            <a:r>
              <a:rPr lang="en-US" dirty="0">
                <a:solidFill>
                  <a:schemeClr val="accent2"/>
                </a:solidFill>
              </a:rPr>
              <a:t>after the if line </a:t>
            </a:r>
            <a:r>
              <a:rPr lang="en-US" dirty="0"/>
              <a:t>and </a:t>
            </a:r>
            <a:r>
              <a:rPr lang="en-US" dirty="0">
                <a:solidFill>
                  <a:schemeClr val="accent2"/>
                </a:solidFill>
              </a:rPr>
              <a:t>each statement </a:t>
            </a:r>
            <a:r>
              <a:rPr lang="en-US" dirty="0"/>
              <a:t>must be indented using the </a:t>
            </a:r>
            <a:r>
              <a:rPr lang="en-US" dirty="0">
                <a:solidFill>
                  <a:schemeClr val="accent2"/>
                </a:solidFill>
              </a:rPr>
              <a:t>same number of spaces</a:t>
            </a:r>
            <a:r>
              <a:rPr lang="en-US" dirty="0"/>
              <a:t>. </a:t>
            </a:r>
          </a:p>
          <a:p>
            <a:r>
              <a:rPr lang="en-US" dirty="0"/>
              <a:t>For example, the following code is </a:t>
            </a:r>
            <a:r>
              <a:rPr lang="en-US" dirty="0">
                <a:solidFill>
                  <a:srgbClr val="C00000"/>
                </a:solidFill>
              </a:rPr>
              <a:t>wrong</a:t>
            </a:r>
            <a:r>
              <a:rPr lang="en-US" dirty="0"/>
              <a:t>, because the print statement in 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line 3</a:t>
            </a:r>
            <a:r>
              <a:rPr lang="en-US" dirty="0"/>
              <a:t> is not indented using the same number of spaces as the statement for computing area in 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line 2</a:t>
            </a:r>
            <a:r>
              <a:rPr lang="en-US" dirty="0"/>
              <a:t>.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5C58156-3A89-4AA6-8034-D5F9C1C80361}"/>
              </a:ext>
            </a:extLst>
          </p:cNvPr>
          <p:cNvGrpSpPr/>
          <p:nvPr/>
        </p:nvGrpSpPr>
        <p:grpSpPr>
          <a:xfrm>
            <a:off x="146301" y="4006238"/>
            <a:ext cx="8851393" cy="830997"/>
            <a:chOff x="146301" y="4006238"/>
            <a:chExt cx="8851393" cy="830997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C66C24DE-4FFA-4B57-B73E-0860812FF6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2483" y="4006238"/>
              <a:ext cx="8545211" cy="83099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600" dirty="0">
                  <a:solidFill>
                    <a:srgbClr val="00008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if </a:t>
              </a:r>
              <a:r>
                <a:rPr lang="en-US" altLang="en-US" sz="160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radius &gt;= </a:t>
              </a:r>
              <a:r>
                <a:rPr lang="en-US" altLang="en-US" sz="1600" dirty="0">
                  <a:solidFill>
                    <a:srgbClr val="0000FF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0</a:t>
              </a:r>
              <a:r>
                <a:rPr lang="en-US" altLang="en-US" sz="160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:</a:t>
              </a:r>
            </a:p>
            <a:p>
              <a:pPr lvl="0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60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  </a:t>
              </a:r>
              <a:r>
                <a:rPr lang="en-US" altLang="en-US" sz="1600" dirty="0">
                  <a:solidFill>
                    <a:srgbClr val="000000"/>
                  </a:solidFill>
                  <a:highlight>
                    <a:srgbClr val="FFFFCC"/>
                  </a:highlight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altLang="en-US" sz="160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area = radius * radius * </a:t>
              </a:r>
              <a:r>
                <a:rPr lang="en-US" altLang="en-US" sz="1600" dirty="0" err="1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math.pi</a:t>
              </a:r>
              <a:endParaRPr lang="en-US" alt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pPr lvl="0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60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  </a:t>
              </a:r>
              <a:r>
                <a:rPr lang="en-US" altLang="en-US" sz="1600" dirty="0">
                  <a:solidFill>
                    <a:srgbClr val="000080"/>
                  </a:solidFill>
                  <a:highlight>
                    <a:srgbClr val="FFFFCC"/>
                  </a:highlight>
                  <a:latin typeface="Courier New" panose="02070309020205020404" pitchFamily="49" charset="0"/>
                  <a:cs typeface="Courier New" panose="02070309020205020404" pitchFamily="49" charset="0"/>
                </a:rPr>
                <a:t>p</a:t>
              </a:r>
              <a:r>
                <a:rPr lang="en-US" altLang="en-US" sz="1600" dirty="0">
                  <a:solidFill>
                    <a:srgbClr val="00008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rint</a:t>
              </a:r>
              <a:r>
                <a:rPr lang="en-US" altLang="en-US" sz="160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(</a:t>
              </a:r>
              <a:r>
                <a:rPr lang="en-US" altLang="en-US" sz="1600" dirty="0">
                  <a:solidFill>
                    <a:srgbClr val="00808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"The area for the circle of radius"</a:t>
              </a:r>
              <a:r>
                <a:rPr lang="en-US" altLang="en-US" sz="160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, radius, </a:t>
              </a:r>
              <a:r>
                <a:rPr lang="en-US" altLang="en-US" sz="1600" dirty="0">
                  <a:solidFill>
                    <a:srgbClr val="00808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"is"</a:t>
              </a:r>
              <a:r>
                <a:rPr lang="en-US" altLang="en-US" sz="160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, area)</a:t>
              </a:r>
              <a:endParaRPr lang="en-US" altLang="en-US" sz="1600" dirty="0">
                <a:latin typeface="Arial" panose="020B0604020202020204" pitchFamily="34" charset="0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77DD6F7-F67C-479B-9626-45A0351414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6301" y="4006238"/>
              <a:ext cx="306183" cy="830997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lvl="0"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</a:p>
            <a:p>
              <a:pPr lvl="0"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2</a:t>
              </a:r>
            </a:p>
            <a:p>
              <a:pPr lvl="0"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3</a:t>
              </a:r>
            </a:p>
            <a:p>
              <a:pPr lvl="0"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pPr lvl="0"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  <p:pic>
        <p:nvPicPr>
          <p:cNvPr id="9" name="Picture 8">
            <a:hlinkClick r:id="rId3" action="ppaction://hlinksldjump"/>
            <a:extLst>
              <a:ext uri="{FF2B5EF4-FFF2-40B4-BE49-F238E27FC236}">
                <a16:creationId xmlns:a16="http://schemas.microsoft.com/office/drawing/2014/main" id="{86F32E9B-E2E4-4534-B856-E073B3320FD4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09304" y="6629400"/>
            <a:ext cx="234696" cy="234696"/>
          </a:xfrm>
          <a:prstGeom prst="rect">
            <a:avLst/>
          </a:prstGeom>
        </p:spPr>
      </p:pic>
      <p:sp>
        <p:nvSpPr>
          <p:cNvPr id="10" name="Slide Number Placeholder 2">
            <a:hlinkClick r:id="rId5" action="ppaction://hlinksldjump"/>
            <a:extLst>
              <a:ext uri="{FF2B5EF4-FFF2-40B4-BE49-F238E27FC236}">
                <a16:creationId xmlns:a16="http://schemas.microsoft.com/office/drawing/2014/main" id="{039FC38C-F176-4C54-B702-CF8AC5FC3CCC}"/>
              </a:ext>
            </a:extLst>
          </p:cNvPr>
          <p:cNvSpPr txBox="1">
            <a:spLocks/>
          </p:cNvSpPr>
          <p:nvPr/>
        </p:nvSpPr>
        <p:spPr>
          <a:xfrm>
            <a:off x="0" y="6646272"/>
            <a:ext cx="2800350" cy="187517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5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0" dirty="0"/>
              <a:t>4.4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76303E9-12DF-4D94-AEF4-CFF57CAF8E38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1651" y="4266193"/>
            <a:ext cx="311085" cy="311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41421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0F7A14-67CA-4029-A5D4-742737058F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9905047-EEE2-47DF-856D-1FA240329A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9C4B0-9109-4B6A-816F-B8FB191BD566}" type="slidenum">
              <a:rPr lang="en-US" smtClean="0"/>
              <a:t>42</a:t>
            </a:fld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BD5F429-9889-4436-A2ED-70DDBE63F286}"/>
              </a:ext>
            </a:extLst>
          </p:cNvPr>
          <p:cNvGrpSpPr/>
          <p:nvPr/>
        </p:nvGrpSpPr>
        <p:grpSpPr>
          <a:xfrm>
            <a:off x="146296" y="1603218"/>
            <a:ext cx="4218314" cy="1015663"/>
            <a:chOff x="249996" y="1745088"/>
            <a:chExt cx="4218314" cy="1015663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622BE84F-F3CF-4796-9198-E8E45C4D7892}"/>
                </a:ext>
              </a:extLst>
            </p:cNvPr>
            <p:cNvGrpSpPr/>
            <p:nvPr/>
          </p:nvGrpSpPr>
          <p:grpSpPr>
            <a:xfrm>
              <a:off x="249996" y="1745088"/>
              <a:ext cx="4218314" cy="646331"/>
              <a:chOff x="146301" y="4139497"/>
              <a:chExt cx="4218314" cy="646331"/>
            </a:xfrm>
          </p:grpSpPr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2AFAEEE5-AC75-458B-8BBB-2A92AA4D83C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2484" y="4139497"/>
                <a:ext cx="3912131" cy="64633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lvl="0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dirty="0">
                    <a:solidFill>
                      <a:srgbClr val="00008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if </a:t>
                </a:r>
                <a:r>
                  <a:rPr lang="en-US" altLang="en-US" dirty="0" err="1">
                    <a:solidFill>
                      <a:srgbClr val="0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altLang="en-US" dirty="0">
                    <a:solidFill>
                      <a:srgbClr val="0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&gt; </a:t>
                </a:r>
                <a:r>
                  <a:rPr lang="en-US" altLang="en-US" dirty="0">
                    <a:solidFill>
                      <a:srgbClr val="0000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altLang="en-US" dirty="0">
                    <a:solidFill>
                      <a:srgbClr val="0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:</a:t>
                </a:r>
              </a:p>
              <a:p>
                <a:pPr lvl="0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dirty="0">
                    <a:solidFill>
                      <a:srgbClr val="000080"/>
                    </a:solidFill>
                    <a:highlight>
                      <a:srgbClr val="FFFFCC"/>
                    </a:highlight>
                    <a:latin typeface="Courier New" panose="02070309020205020404" pitchFamily="49" charset="0"/>
                    <a:cs typeface="Courier New" panose="02070309020205020404" pitchFamily="49" charset="0"/>
                  </a:rPr>
                  <a:t>p</a:t>
                </a:r>
                <a:r>
                  <a:rPr lang="en-US" altLang="en-US" dirty="0">
                    <a:solidFill>
                      <a:srgbClr val="00008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rint</a:t>
                </a:r>
                <a:r>
                  <a:rPr lang="en-US" altLang="en-US" dirty="0">
                    <a:solidFill>
                      <a:srgbClr val="0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n-US" altLang="en-US" dirty="0">
                    <a:solidFill>
                      <a:srgbClr val="00808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"</a:t>
                </a:r>
                <a:r>
                  <a:rPr lang="en-US" altLang="en-US" dirty="0" err="1">
                    <a:solidFill>
                      <a:srgbClr val="00808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altLang="en-US" dirty="0">
                    <a:solidFill>
                      <a:srgbClr val="00808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is positive."</a:t>
                </a:r>
                <a:r>
                  <a:rPr lang="en-US" altLang="en-US" dirty="0">
                    <a:solidFill>
                      <a:srgbClr val="0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  <a:endParaRPr lang="en-US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FFE57454-1C98-46FB-B7F0-B3F974A690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6301" y="4139497"/>
                <a:ext cx="306183" cy="642074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lvl="0"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1</a:t>
                </a:r>
              </a:p>
              <a:p>
                <a:pPr lvl="0"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2</a:t>
                </a:r>
              </a:p>
              <a:p>
                <a:pPr lvl="0"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p:grp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13EFCB4-816D-4070-B1E6-70F4FFDCCCCB}"/>
                </a:ext>
              </a:extLst>
            </p:cNvPr>
            <p:cNvSpPr txBox="1"/>
            <p:nvPr/>
          </p:nvSpPr>
          <p:spPr>
            <a:xfrm>
              <a:off x="249996" y="2391419"/>
              <a:ext cx="42183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(A) Wrong</a:t>
              </a:r>
              <a:r>
                <a:rPr lang="en-US" b="1" dirty="0">
                  <a:solidFill>
                    <a:schemeClr val="accent2"/>
                  </a:solidFill>
                </a:rPr>
                <a:t> </a:t>
              </a:r>
              <a:r>
                <a:rPr lang="en-US" dirty="0">
                  <a:solidFill>
                    <a:srgbClr val="FF0000"/>
                  </a:solidFill>
                </a:rPr>
                <a:t>❌</a:t>
              </a:r>
              <a:r>
                <a:rPr lang="en-US" dirty="0"/>
                <a:t> </a:t>
              </a:r>
              <a:endParaRPr lang="en-US" b="1" dirty="0">
                <a:solidFill>
                  <a:schemeClr val="accent2"/>
                </a:solidFill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65FEAB7B-605A-450E-8621-A7A15A25049B}"/>
              </a:ext>
            </a:extLst>
          </p:cNvPr>
          <p:cNvGrpSpPr/>
          <p:nvPr/>
        </p:nvGrpSpPr>
        <p:grpSpPr>
          <a:xfrm>
            <a:off x="4779392" y="1603218"/>
            <a:ext cx="4218314" cy="1015663"/>
            <a:chOff x="249996" y="1745088"/>
            <a:chExt cx="4218314" cy="1015663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27DBA886-2A54-4F7C-B75B-F470A6BD338B}"/>
                </a:ext>
              </a:extLst>
            </p:cNvPr>
            <p:cNvGrpSpPr/>
            <p:nvPr/>
          </p:nvGrpSpPr>
          <p:grpSpPr>
            <a:xfrm>
              <a:off x="249996" y="1745088"/>
              <a:ext cx="4218314" cy="646331"/>
              <a:chOff x="146301" y="4139497"/>
              <a:chExt cx="4218314" cy="646331"/>
            </a:xfrm>
          </p:grpSpPr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1953F29E-CACE-4BE9-BFBE-CAAEBA14945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2484" y="4139497"/>
                <a:ext cx="3912131" cy="64633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lvl="0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dirty="0">
                    <a:solidFill>
                      <a:srgbClr val="00008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if </a:t>
                </a:r>
                <a:r>
                  <a:rPr lang="en-US" altLang="en-US" dirty="0" err="1">
                    <a:solidFill>
                      <a:srgbClr val="0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altLang="en-US" dirty="0">
                    <a:solidFill>
                      <a:srgbClr val="0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&gt; </a:t>
                </a:r>
                <a:r>
                  <a:rPr lang="en-US" altLang="en-US" dirty="0">
                    <a:solidFill>
                      <a:srgbClr val="0000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altLang="en-US" dirty="0">
                    <a:solidFill>
                      <a:srgbClr val="0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:</a:t>
                </a:r>
              </a:p>
              <a:p>
                <a:pPr lvl="0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dirty="0">
                    <a:solidFill>
                      <a:srgbClr val="0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   </a:t>
                </a:r>
                <a:r>
                  <a:rPr lang="en-US" altLang="en-US" dirty="0">
                    <a:solidFill>
                      <a:srgbClr val="00008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print</a:t>
                </a:r>
                <a:r>
                  <a:rPr lang="en-US" altLang="en-US" dirty="0">
                    <a:solidFill>
                      <a:srgbClr val="0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n-US" altLang="en-US" dirty="0">
                    <a:solidFill>
                      <a:srgbClr val="00808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"</a:t>
                </a:r>
                <a:r>
                  <a:rPr lang="en-US" altLang="en-US" dirty="0" err="1">
                    <a:solidFill>
                      <a:srgbClr val="00808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altLang="en-US" dirty="0">
                    <a:solidFill>
                      <a:srgbClr val="00808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is positive."</a:t>
                </a:r>
                <a:r>
                  <a:rPr lang="en-US" altLang="en-US" dirty="0">
                    <a:solidFill>
                      <a:srgbClr val="0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  <a:endParaRPr lang="en-US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2FF38EA5-003F-4900-A0FC-A9FE4EBF018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6301" y="4139497"/>
                <a:ext cx="306183" cy="642074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lvl="0"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1</a:t>
                </a:r>
              </a:p>
              <a:p>
                <a:pPr lvl="0"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2</a:t>
                </a:r>
              </a:p>
              <a:p>
                <a:pPr lvl="0"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p:grp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5D6DA356-49B8-467D-98DA-2EB344A41217}"/>
                </a:ext>
              </a:extLst>
            </p:cNvPr>
            <p:cNvSpPr txBox="1"/>
            <p:nvPr/>
          </p:nvSpPr>
          <p:spPr>
            <a:xfrm>
              <a:off x="249996" y="2391419"/>
              <a:ext cx="42183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(B) Correct</a:t>
              </a:r>
              <a:r>
                <a:rPr lang="en-US" b="1" dirty="0">
                  <a:solidFill>
                    <a:schemeClr val="accent2"/>
                  </a:solidFill>
                </a:rPr>
                <a:t> </a:t>
              </a:r>
              <a:r>
                <a:rPr lang="en-US" dirty="0">
                  <a:solidFill>
                    <a:schemeClr val="accent2"/>
                  </a:solidFill>
                </a:rPr>
                <a:t>✔</a:t>
              </a:r>
              <a:r>
                <a:rPr lang="en-US" dirty="0"/>
                <a:t> </a:t>
              </a:r>
              <a:endParaRPr lang="en-US" b="1" dirty="0">
                <a:solidFill>
                  <a:schemeClr val="accent2"/>
                </a:solidFill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7A8DB223-5BE4-437A-969B-EA49DAFACB62}"/>
              </a:ext>
            </a:extLst>
          </p:cNvPr>
          <p:cNvGrpSpPr/>
          <p:nvPr/>
        </p:nvGrpSpPr>
        <p:grpSpPr>
          <a:xfrm>
            <a:off x="4798234" y="2781721"/>
            <a:ext cx="4199462" cy="968428"/>
            <a:chOff x="249996" y="1745088"/>
            <a:chExt cx="4199462" cy="968428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46C49E3E-E320-4B43-8E10-0B3C709E5A3B}"/>
                </a:ext>
              </a:extLst>
            </p:cNvPr>
            <p:cNvGrpSpPr/>
            <p:nvPr/>
          </p:nvGrpSpPr>
          <p:grpSpPr>
            <a:xfrm>
              <a:off x="249996" y="1745088"/>
              <a:ext cx="4199462" cy="599095"/>
              <a:chOff x="146301" y="4139497"/>
              <a:chExt cx="4199462" cy="599095"/>
            </a:xfrm>
          </p:grpSpPr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87BFBD83-DAB2-4637-815D-38A7D58E7D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2484" y="4149937"/>
                <a:ext cx="3893279" cy="584775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lvl="0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1600" dirty="0">
                    <a:solidFill>
                      <a:srgbClr val="00008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if </a:t>
                </a:r>
                <a:r>
                  <a:rPr lang="en-US" altLang="en-US" sz="1600" dirty="0" err="1">
                    <a:solidFill>
                      <a:srgbClr val="0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altLang="en-US" sz="1600" dirty="0">
                    <a:solidFill>
                      <a:srgbClr val="0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&gt; </a:t>
                </a:r>
                <a:r>
                  <a:rPr lang="en-US" altLang="en-US" sz="1600" dirty="0">
                    <a:solidFill>
                      <a:srgbClr val="0000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altLang="en-US" sz="1600" dirty="0">
                    <a:solidFill>
                      <a:srgbClr val="0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: </a:t>
                </a:r>
                <a:r>
                  <a:rPr lang="en-US" altLang="en-US" sz="1600" dirty="0">
                    <a:solidFill>
                      <a:srgbClr val="00008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print</a:t>
                </a:r>
                <a:r>
                  <a:rPr lang="en-US" altLang="en-US" sz="1600" dirty="0">
                    <a:solidFill>
                      <a:srgbClr val="0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n-US" altLang="en-US" sz="1600" dirty="0">
                    <a:solidFill>
                      <a:srgbClr val="00808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"Positive"</a:t>
                </a:r>
                <a:r>
                  <a:rPr lang="en-US" altLang="en-US" sz="1600" dirty="0">
                    <a:solidFill>
                      <a:srgbClr val="0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 lvl="0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1600" dirty="0">
                    <a:solidFill>
                      <a:srgbClr val="00008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print</a:t>
                </a:r>
                <a:r>
                  <a:rPr lang="en-US" altLang="en-US" sz="1600" dirty="0">
                    <a:solidFill>
                      <a:srgbClr val="0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n-US" altLang="en-US" sz="1600" dirty="0">
                    <a:solidFill>
                      <a:srgbClr val="00808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"Not in the if block"</a:t>
                </a:r>
                <a:r>
                  <a:rPr lang="en-US" altLang="en-US" sz="1600" dirty="0">
                    <a:solidFill>
                      <a:srgbClr val="0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  <a:endParaRPr lang="en-US" altLang="en-US" sz="16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A9F16592-2D2D-4B78-9CF8-F370E60F139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6301" y="4139497"/>
                <a:ext cx="306183" cy="599095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lvl="0"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1</a:t>
                </a:r>
              </a:p>
              <a:p>
                <a:pPr lvl="0"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2</a:t>
                </a:r>
              </a:p>
              <a:p>
                <a:pPr lvl="0"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p:grp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F1059552-39BB-43AA-829D-6BDF882D7D59}"/>
                </a:ext>
              </a:extLst>
            </p:cNvPr>
            <p:cNvSpPr txBox="1"/>
            <p:nvPr/>
          </p:nvSpPr>
          <p:spPr>
            <a:xfrm>
              <a:off x="249996" y="2344184"/>
              <a:ext cx="419946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(D) Correct</a:t>
              </a:r>
              <a:r>
                <a:rPr lang="en-US" b="1" dirty="0">
                  <a:solidFill>
                    <a:schemeClr val="accent2"/>
                  </a:solidFill>
                </a:rPr>
                <a:t> </a:t>
              </a:r>
              <a:r>
                <a:rPr lang="en-US" dirty="0">
                  <a:solidFill>
                    <a:schemeClr val="accent2"/>
                  </a:solidFill>
                </a:rPr>
                <a:t>✔</a:t>
              </a:r>
              <a:r>
                <a:rPr lang="en-US" dirty="0"/>
                <a:t> </a:t>
              </a:r>
              <a:endParaRPr lang="en-US" b="1" dirty="0">
                <a:solidFill>
                  <a:schemeClr val="accent2"/>
                </a:solidFill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C2E839D8-5C2A-4E1E-B0FA-AB877BE3CF69}"/>
              </a:ext>
            </a:extLst>
          </p:cNvPr>
          <p:cNvGrpSpPr/>
          <p:nvPr/>
        </p:nvGrpSpPr>
        <p:grpSpPr>
          <a:xfrm>
            <a:off x="4779392" y="3936270"/>
            <a:ext cx="4199462" cy="1215509"/>
            <a:chOff x="249994" y="1745088"/>
            <a:chExt cx="5349532" cy="1215509"/>
          </a:xfrm>
        </p:grpSpPr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20327747-D116-4934-901E-E599425EB9E1}"/>
                </a:ext>
              </a:extLst>
            </p:cNvPr>
            <p:cNvGrpSpPr/>
            <p:nvPr/>
          </p:nvGrpSpPr>
          <p:grpSpPr>
            <a:xfrm>
              <a:off x="249997" y="1745088"/>
              <a:ext cx="5349529" cy="835254"/>
              <a:chOff x="146301" y="4139497"/>
              <a:chExt cx="5349530" cy="835254"/>
            </a:xfrm>
          </p:grpSpPr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7DAB8B00-CA82-4BA1-93B6-75543510CCB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2484" y="4143754"/>
                <a:ext cx="5043347" cy="830997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lvl="0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1600" dirty="0">
                    <a:solidFill>
                      <a:srgbClr val="00008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if </a:t>
                </a:r>
                <a:r>
                  <a:rPr lang="en-US" altLang="en-US" sz="1600" dirty="0" err="1">
                    <a:solidFill>
                      <a:srgbClr val="0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altLang="en-US" sz="1600" dirty="0">
                    <a:solidFill>
                      <a:srgbClr val="0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&gt; </a:t>
                </a:r>
                <a:r>
                  <a:rPr lang="en-US" altLang="en-US" sz="1600" dirty="0">
                    <a:solidFill>
                      <a:srgbClr val="0000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altLang="en-US" sz="1600" dirty="0">
                    <a:solidFill>
                      <a:srgbClr val="0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: </a:t>
                </a:r>
              </a:p>
              <a:p>
                <a:pPr lvl="0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1600" dirty="0">
                    <a:solidFill>
                      <a:srgbClr val="0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   </a:t>
                </a:r>
                <a:r>
                  <a:rPr lang="en-US" altLang="en-US" sz="1600" dirty="0">
                    <a:solidFill>
                      <a:srgbClr val="00008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print</a:t>
                </a:r>
                <a:r>
                  <a:rPr lang="en-US" altLang="en-US" sz="1600" dirty="0">
                    <a:solidFill>
                      <a:srgbClr val="0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n-US" altLang="en-US" sz="1600" dirty="0">
                    <a:solidFill>
                      <a:srgbClr val="00808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"Positive"</a:t>
                </a:r>
                <a:r>
                  <a:rPr lang="en-US" altLang="en-US" sz="1600" dirty="0">
                    <a:solidFill>
                      <a:srgbClr val="0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  <a:br>
                  <a:rPr lang="en-US" altLang="en-US" sz="1600" dirty="0">
                    <a:solidFill>
                      <a:srgbClr val="0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</a:br>
                <a:r>
                  <a:rPr lang="en-US" altLang="en-US" sz="1600" dirty="0">
                    <a:solidFill>
                      <a:srgbClr val="00008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print</a:t>
                </a:r>
                <a:r>
                  <a:rPr lang="en-US" altLang="en-US" sz="1600" dirty="0">
                    <a:solidFill>
                      <a:srgbClr val="0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n-US" altLang="en-US" sz="1600" dirty="0">
                    <a:solidFill>
                      <a:srgbClr val="00808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"Not in the if block"</a:t>
                </a:r>
                <a:r>
                  <a:rPr lang="en-US" altLang="en-US" sz="1600" dirty="0">
                    <a:solidFill>
                      <a:srgbClr val="0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  <a:endParaRPr lang="en-US" altLang="en-US" sz="16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6D7F7C5E-21EE-4F9C-84C8-DAAC30179BD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6301" y="4139497"/>
                <a:ext cx="306183" cy="830997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lvl="0"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1</a:t>
                </a:r>
              </a:p>
              <a:p>
                <a:pPr lvl="0"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2</a:t>
                </a:r>
              </a:p>
              <a:p>
                <a:pPr lvl="0"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3</a:t>
                </a:r>
              </a:p>
              <a:p>
                <a:pPr lvl="0"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p:grp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EAD80278-C0A3-45B2-A7A9-FBD2D9D683D0}"/>
                </a:ext>
              </a:extLst>
            </p:cNvPr>
            <p:cNvSpPr txBox="1"/>
            <p:nvPr/>
          </p:nvSpPr>
          <p:spPr>
            <a:xfrm>
              <a:off x="249994" y="2591265"/>
              <a:ext cx="53495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(F) Correct</a:t>
              </a:r>
              <a:r>
                <a:rPr lang="en-US" b="1" dirty="0">
                  <a:solidFill>
                    <a:schemeClr val="accent2"/>
                  </a:solidFill>
                </a:rPr>
                <a:t> </a:t>
              </a:r>
              <a:r>
                <a:rPr lang="en-US" dirty="0">
                  <a:solidFill>
                    <a:schemeClr val="accent2"/>
                  </a:solidFill>
                </a:rPr>
                <a:t>✔</a:t>
              </a:r>
              <a:r>
                <a:rPr lang="en-US" dirty="0"/>
                <a:t> </a:t>
              </a:r>
              <a:endParaRPr lang="en-US" b="1" dirty="0">
                <a:solidFill>
                  <a:schemeClr val="accent2"/>
                </a:solidFill>
              </a:endParaRP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A3973FCA-61AB-47F4-9A64-7B7AB56CFC0D}"/>
              </a:ext>
            </a:extLst>
          </p:cNvPr>
          <p:cNvGrpSpPr/>
          <p:nvPr/>
        </p:nvGrpSpPr>
        <p:grpSpPr>
          <a:xfrm>
            <a:off x="146296" y="2787903"/>
            <a:ext cx="4199462" cy="962246"/>
            <a:chOff x="249996" y="1751270"/>
            <a:chExt cx="4199462" cy="962246"/>
          </a:xfrm>
        </p:grpSpPr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688BC82E-9BB0-4083-A961-C6CB097073B6}"/>
                </a:ext>
              </a:extLst>
            </p:cNvPr>
            <p:cNvGrpSpPr/>
            <p:nvPr/>
          </p:nvGrpSpPr>
          <p:grpSpPr>
            <a:xfrm>
              <a:off x="249996" y="1751270"/>
              <a:ext cx="4199462" cy="592913"/>
              <a:chOff x="146301" y="4145679"/>
              <a:chExt cx="4199462" cy="592913"/>
            </a:xfrm>
          </p:grpSpPr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BC31867B-165B-4199-9B83-B620299A95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2484" y="4149937"/>
                <a:ext cx="3893279" cy="584775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lvl="0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1600" dirty="0">
                    <a:solidFill>
                      <a:srgbClr val="00008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if </a:t>
                </a:r>
                <a:r>
                  <a:rPr lang="en-US" altLang="en-US" sz="1600" dirty="0" err="1">
                    <a:solidFill>
                      <a:srgbClr val="0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altLang="en-US" sz="1600" dirty="0">
                    <a:solidFill>
                      <a:srgbClr val="0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&gt; </a:t>
                </a:r>
                <a:r>
                  <a:rPr lang="en-US" altLang="en-US" sz="1600" dirty="0">
                    <a:solidFill>
                      <a:srgbClr val="0000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altLang="en-US" sz="1600" dirty="0">
                    <a:solidFill>
                      <a:srgbClr val="0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: </a:t>
                </a:r>
                <a:r>
                  <a:rPr lang="en-US" altLang="en-US" sz="1600" dirty="0">
                    <a:solidFill>
                      <a:srgbClr val="00008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print</a:t>
                </a:r>
                <a:r>
                  <a:rPr lang="en-US" altLang="en-US" sz="1600" dirty="0">
                    <a:solidFill>
                      <a:srgbClr val="0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n-US" altLang="en-US" sz="1600" dirty="0">
                    <a:solidFill>
                      <a:srgbClr val="00808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"Positive"</a:t>
                </a:r>
                <a:r>
                  <a:rPr lang="en-US" altLang="en-US" sz="1600" dirty="0">
                    <a:solidFill>
                      <a:srgbClr val="0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 lvl="0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1600" dirty="0">
                    <a:solidFill>
                      <a:srgbClr val="000000"/>
                    </a:solidFill>
                    <a:highlight>
                      <a:srgbClr val="FFFFCC"/>
                    </a:highlight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altLang="en-US" sz="1600" dirty="0">
                    <a:solidFill>
                      <a:srgbClr val="00008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print</a:t>
                </a:r>
                <a:r>
                  <a:rPr lang="en-US" altLang="en-US" sz="1600" dirty="0">
                    <a:solidFill>
                      <a:srgbClr val="0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n-US" altLang="en-US" sz="1600" dirty="0">
                    <a:solidFill>
                      <a:srgbClr val="00808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"Not in the if block"</a:t>
                </a:r>
                <a:r>
                  <a:rPr lang="en-US" altLang="en-US" sz="1600" dirty="0">
                    <a:solidFill>
                      <a:srgbClr val="0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  <a:endParaRPr lang="en-US" altLang="en-US" sz="16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19B1A5C8-18CD-4330-83E4-0A35DA0867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6301" y="4145679"/>
                <a:ext cx="306183" cy="592913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lvl="0"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1</a:t>
                </a:r>
              </a:p>
              <a:p>
                <a:pPr lvl="0"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2</a:t>
                </a:r>
              </a:p>
              <a:p>
                <a:pPr lvl="0"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p:grp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6A10115F-4E6D-46E7-B2A3-D6D95174B0A2}"/>
                </a:ext>
              </a:extLst>
            </p:cNvPr>
            <p:cNvSpPr txBox="1"/>
            <p:nvPr/>
          </p:nvSpPr>
          <p:spPr>
            <a:xfrm>
              <a:off x="249996" y="2344184"/>
              <a:ext cx="419946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(C) Wrong</a:t>
              </a:r>
              <a:r>
                <a:rPr lang="en-US" b="1" dirty="0">
                  <a:solidFill>
                    <a:schemeClr val="accent2"/>
                  </a:solidFill>
                </a:rPr>
                <a:t> </a:t>
              </a:r>
              <a:r>
                <a:rPr lang="en-US" dirty="0">
                  <a:solidFill>
                    <a:srgbClr val="FF0000"/>
                  </a:solidFill>
                </a:rPr>
                <a:t>❌</a:t>
              </a:r>
              <a:r>
                <a:rPr lang="en-US" dirty="0"/>
                <a:t> </a:t>
              </a:r>
              <a:endParaRPr lang="en-US" b="1" dirty="0">
                <a:solidFill>
                  <a:schemeClr val="accent2"/>
                </a:solidFill>
              </a:endParaRP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B3D89E3A-100F-4916-9DC2-A2DBACF05BBE}"/>
              </a:ext>
            </a:extLst>
          </p:cNvPr>
          <p:cNvGrpSpPr/>
          <p:nvPr/>
        </p:nvGrpSpPr>
        <p:grpSpPr>
          <a:xfrm>
            <a:off x="127454" y="3931190"/>
            <a:ext cx="4199462" cy="1215509"/>
            <a:chOff x="249994" y="1745088"/>
            <a:chExt cx="5349532" cy="1215509"/>
          </a:xfrm>
        </p:grpSpPr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3305C38C-0AE6-44CA-8ABF-B86880FEDB6D}"/>
                </a:ext>
              </a:extLst>
            </p:cNvPr>
            <p:cNvGrpSpPr/>
            <p:nvPr/>
          </p:nvGrpSpPr>
          <p:grpSpPr>
            <a:xfrm>
              <a:off x="249997" y="1745088"/>
              <a:ext cx="5349529" cy="835254"/>
              <a:chOff x="146301" y="4139497"/>
              <a:chExt cx="5349530" cy="835254"/>
            </a:xfrm>
          </p:grpSpPr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A6953BAE-5A68-463E-BFC4-9C3109430B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2484" y="4143754"/>
                <a:ext cx="5043347" cy="830997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lvl="0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1600" dirty="0">
                    <a:solidFill>
                      <a:srgbClr val="00008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if </a:t>
                </a:r>
                <a:r>
                  <a:rPr lang="en-US" altLang="en-US" sz="1600" dirty="0" err="1">
                    <a:solidFill>
                      <a:srgbClr val="0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altLang="en-US" sz="1600" dirty="0">
                    <a:solidFill>
                      <a:srgbClr val="0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&gt; </a:t>
                </a:r>
                <a:r>
                  <a:rPr lang="en-US" altLang="en-US" sz="1600" dirty="0">
                    <a:solidFill>
                      <a:srgbClr val="0000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altLang="en-US" sz="1600" dirty="0">
                    <a:solidFill>
                      <a:srgbClr val="0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: </a:t>
                </a:r>
              </a:p>
              <a:p>
                <a:pPr lvl="0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1600" dirty="0">
                    <a:solidFill>
                      <a:srgbClr val="0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   </a:t>
                </a:r>
                <a:r>
                  <a:rPr lang="en-US" altLang="en-US" sz="1600" dirty="0">
                    <a:solidFill>
                      <a:srgbClr val="00008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print</a:t>
                </a:r>
                <a:r>
                  <a:rPr lang="en-US" altLang="en-US" sz="1600" dirty="0">
                    <a:solidFill>
                      <a:srgbClr val="0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n-US" altLang="en-US" sz="1600" dirty="0">
                    <a:solidFill>
                      <a:srgbClr val="00808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"Positive"</a:t>
                </a:r>
                <a:r>
                  <a:rPr lang="en-US" altLang="en-US" sz="1600" dirty="0">
                    <a:solidFill>
                      <a:srgbClr val="0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  <a:br>
                  <a:rPr lang="en-US" altLang="en-US" sz="1600" dirty="0">
                    <a:solidFill>
                      <a:srgbClr val="0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</a:br>
                <a:r>
                  <a:rPr lang="en-US" altLang="en-US" sz="1600" dirty="0">
                    <a:solidFill>
                      <a:srgbClr val="000000"/>
                    </a:solidFill>
                    <a:highlight>
                      <a:srgbClr val="FFFFCC"/>
                    </a:highlight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altLang="en-US" sz="1600" dirty="0">
                    <a:solidFill>
                      <a:srgbClr val="00008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print</a:t>
                </a:r>
                <a:r>
                  <a:rPr lang="en-US" altLang="en-US" sz="1600" dirty="0">
                    <a:solidFill>
                      <a:srgbClr val="0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n-US" altLang="en-US" sz="1600" dirty="0">
                    <a:solidFill>
                      <a:srgbClr val="00808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"Not in the if block"</a:t>
                </a:r>
                <a:r>
                  <a:rPr lang="en-US" altLang="en-US" sz="1600" dirty="0">
                    <a:solidFill>
                      <a:srgbClr val="0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  <a:endParaRPr lang="en-US" altLang="en-US" sz="16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D94201F7-8BE7-4436-B7F4-521E5BF73B7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6301" y="4139497"/>
                <a:ext cx="306183" cy="830997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lvl="0"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1</a:t>
                </a:r>
              </a:p>
              <a:p>
                <a:pPr lvl="0"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2</a:t>
                </a:r>
              </a:p>
              <a:p>
                <a:pPr lvl="0"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3</a:t>
                </a:r>
              </a:p>
              <a:p>
                <a:pPr lvl="0"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p:grp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F9C67384-B983-40E3-932C-8E44BD3BFA56}"/>
                </a:ext>
              </a:extLst>
            </p:cNvPr>
            <p:cNvSpPr txBox="1"/>
            <p:nvPr/>
          </p:nvSpPr>
          <p:spPr>
            <a:xfrm>
              <a:off x="249994" y="2591265"/>
              <a:ext cx="53495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(E) Wrong</a:t>
              </a:r>
              <a:r>
                <a:rPr lang="en-US" b="1" dirty="0">
                  <a:solidFill>
                    <a:schemeClr val="accent2"/>
                  </a:solidFill>
                </a:rPr>
                <a:t> </a:t>
              </a:r>
              <a:r>
                <a:rPr lang="en-US" dirty="0">
                  <a:solidFill>
                    <a:srgbClr val="FF0000"/>
                  </a:solidFill>
                </a:rPr>
                <a:t>❌</a:t>
              </a:r>
              <a:r>
                <a:rPr lang="en-US" dirty="0"/>
                <a:t> </a:t>
              </a:r>
              <a:endParaRPr lang="en-US" b="1" dirty="0">
                <a:solidFill>
                  <a:schemeClr val="accent2"/>
                </a:solidFill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8B246F2D-7A58-4198-91DE-A52F688EA238}"/>
              </a:ext>
            </a:extLst>
          </p:cNvPr>
          <p:cNvGrpSpPr/>
          <p:nvPr/>
        </p:nvGrpSpPr>
        <p:grpSpPr>
          <a:xfrm>
            <a:off x="108602" y="5316721"/>
            <a:ext cx="4218314" cy="1015663"/>
            <a:chOff x="249996" y="1745088"/>
            <a:chExt cx="4218314" cy="1015663"/>
          </a:xfrm>
        </p:grpSpPr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5787940A-EB1D-4629-A358-F0AC38DB755B}"/>
                </a:ext>
              </a:extLst>
            </p:cNvPr>
            <p:cNvGrpSpPr/>
            <p:nvPr/>
          </p:nvGrpSpPr>
          <p:grpSpPr>
            <a:xfrm>
              <a:off x="249996" y="1745088"/>
              <a:ext cx="4218314" cy="646331"/>
              <a:chOff x="146301" y="4139497"/>
              <a:chExt cx="4218314" cy="646331"/>
            </a:xfrm>
          </p:grpSpPr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C8D84541-0EFC-4C83-9F88-CF7F8142F54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2484" y="4139497"/>
                <a:ext cx="3912131" cy="64633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lvl="0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dirty="0">
                    <a:solidFill>
                      <a:srgbClr val="00008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if </a:t>
                </a:r>
                <a:r>
                  <a:rPr lang="en-US" altLang="en-US" dirty="0" err="1">
                    <a:solidFill>
                      <a:srgbClr val="0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altLang="en-US" dirty="0">
                    <a:solidFill>
                      <a:srgbClr val="0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&gt; </a:t>
                </a:r>
                <a:r>
                  <a:rPr lang="en-US" altLang="en-US" dirty="0">
                    <a:solidFill>
                      <a:srgbClr val="0000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altLang="en-US" dirty="0">
                    <a:solidFill>
                      <a:srgbClr val="0000FF"/>
                    </a:solidFill>
                    <a:highlight>
                      <a:srgbClr val="FFFFCC"/>
                    </a:highlight>
                    <a:latin typeface="Courier New" panose="02070309020205020404" pitchFamily="49" charset="0"/>
                    <a:cs typeface="Courier New" panose="02070309020205020404" pitchFamily="49" charset="0"/>
                  </a:rPr>
                  <a:t>  </a:t>
                </a:r>
                <a:r>
                  <a:rPr lang="en-US" altLang="en-US" dirty="0">
                    <a:solidFill>
                      <a:srgbClr val="0000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   </a:t>
                </a:r>
                <a:r>
                  <a:rPr lang="en-US" altLang="en-US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# missing</a:t>
                </a:r>
                <a:r>
                  <a:rPr lang="en-US" altLang="en-US" b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:</a:t>
                </a:r>
                <a:endParaRPr lang="en-US" alt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lvl="0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dirty="0">
                    <a:solidFill>
                      <a:srgbClr val="0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   </a:t>
                </a:r>
                <a:r>
                  <a:rPr lang="en-US" altLang="en-US" dirty="0">
                    <a:solidFill>
                      <a:srgbClr val="00008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print</a:t>
                </a:r>
                <a:r>
                  <a:rPr lang="en-US" altLang="en-US" dirty="0">
                    <a:solidFill>
                      <a:srgbClr val="0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n-US" altLang="en-US" dirty="0">
                    <a:solidFill>
                      <a:srgbClr val="00808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"</a:t>
                </a:r>
                <a:r>
                  <a:rPr lang="en-US" altLang="en-US" dirty="0" err="1">
                    <a:solidFill>
                      <a:srgbClr val="00808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altLang="en-US" dirty="0">
                    <a:solidFill>
                      <a:srgbClr val="00808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is positive."</a:t>
                </a:r>
                <a:r>
                  <a:rPr lang="en-US" altLang="en-US" dirty="0">
                    <a:solidFill>
                      <a:srgbClr val="0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  <a:endParaRPr lang="en-US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EDCFBBB3-C1BF-45B5-8815-753DD14AC3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6301" y="4139497"/>
                <a:ext cx="306183" cy="646330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lvl="0"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1</a:t>
                </a:r>
              </a:p>
              <a:p>
                <a:pPr lvl="0"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2</a:t>
                </a:r>
              </a:p>
              <a:p>
                <a:pPr lvl="0"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p:grp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298A1ED8-5163-44BD-A1C4-12A7C2D2AC91}"/>
                </a:ext>
              </a:extLst>
            </p:cNvPr>
            <p:cNvSpPr txBox="1"/>
            <p:nvPr/>
          </p:nvSpPr>
          <p:spPr>
            <a:xfrm>
              <a:off x="249996" y="2391419"/>
              <a:ext cx="42183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(G) Wrong</a:t>
              </a:r>
              <a:r>
                <a:rPr lang="en-US" b="1" dirty="0">
                  <a:solidFill>
                    <a:schemeClr val="accent2"/>
                  </a:solidFill>
                </a:rPr>
                <a:t> </a:t>
              </a:r>
              <a:r>
                <a:rPr lang="en-US" dirty="0">
                  <a:solidFill>
                    <a:srgbClr val="FF0000"/>
                  </a:solidFill>
                </a:rPr>
                <a:t>❌</a:t>
              </a:r>
              <a:r>
                <a:rPr lang="en-US" dirty="0"/>
                <a:t> </a:t>
              </a:r>
              <a:endParaRPr lang="en-US" b="1" dirty="0">
                <a:solidFill>
                  <a:schemeClr val="accent2"/>
                </a:solidFill>
              </a:endParaRP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862BC05A-13B9-4A93-842D-67CCF8DC376B}"/>
              </a:ext>
            </a:extLst>
          </p:cNvPr>
          <p:cNvGrpSpPr/>
          <p:nvPr/>
        </p:nvGrpSpPr>
        <p:grpSpPr>
          <a:xfrm>
            <a:off x="4760540" y="5316721"/>
            <a:ext cx="4218314" cy="1015663"/>
            <a:chOff x="249996" y="1745088"/>
            <a:chExt cx="4218314" cy="1015663"/>
          </a:xfrm>
        </p:grpSpPr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120B23DA-0A5D-458E-8E9E-59D76E5B4FE2}"/>
                </a:ext>
              </a:extLst>
            </p:cNvPr>
            <p:cNvGrpSpPr/>
            <p:nvPr/>
          </p:nvGrpSpPr>
          <p:grpSpPr>
            <a:xfrm>
              <a:off x="249996" y="1745088"/>
              <a:ext cx="4218314" cy="646331"/>
              <a:chOff x="146301" y="4139497"/>
              <a:chExt cx="4218314" cy="646331"/>
            </a:xfrm>
          </p:grpSpPr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B8517CF6-9BEF-476C-9532-E3BA22DD522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2484" y="4139497"/>
                <a:ext cx="3912131" cy="64633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lvl="0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dirty="0">
                    <a:solidFill>
                      <a:srgbClr val="00008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if </a:t>
                </a:r>
                <a:r>
                  <a:rPr lang="en-US" altLang="en-US" dirty="0" err="1">
                    <a:solidFill>
                      <a:srgbClr val="0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altLang="en-US" dirty="0">
                    <a:solidFill>
                      <a:srgbClr val="0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&gt; </a:t>
                </a:r>
                <a:r>
                  <a:rPr lang="en-US" altLang="en-US" dirty="0">
                    <a:solidFill>
                      <a:srgbClr val="0000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0    </a:t>
                </a:r>
                <a:r>
                  <a:rPr lang="en-US" altLang="en-US" dirty="0">
                    <a:solidFill>
                      <a:srgbClr val="0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:</a:t>
                </a:r>
              </a:p>
              <a:p>
                <a:pPr lvl="0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dirty="0">
                    <a:solidFill>
                      <a:srgbClr val="0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   </a:t>
                </a:r>
                <a:r>
                  <a:rPr lang="en-US" altLang="en-US" dirty="0">
                    <a:solidFill>
                      <a:srgbClr val="00008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print</a:t>
                </a:r>
                <a:r>
                  <a:rPr lang="en-US" altLang="en-US" dirty="0">
                    <a:solidFill>
                      <a:srgbClr val="0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n-US" altLang="en-US" dirty="0">
                    <a:solidFill>
                      <a:srgbClr val="00808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"</a:t>
                </a:r>
                <a:r>
                  <a:rPr lang="en-US" altLang="en-US" dirty="0" err="1">
                    <a:solidFill>
                      <a:srgbClr val="00808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altLang="en-US" dirty="0">
                    <a:solidFill>
                      <a:srgbClr val="00808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is positive."</a:t>
                </a:r>
                <a:r>
                  <a:rPr lang="en-US" altLang="en-US" dirty="0">
                    <a:solidFill>
                      <a:srgbClr val="0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  <a:endParaRPr lang="en-US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F825BB53-0841-418B-9B2D-1A41268F87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6301" y="4139497"/>
                <a:ext cx="306183" cy="646330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lvl="0"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1</a:t>
                </a:r>
              </a:p>
              <a:p>
                <a:pPr lvl="0"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2</a:t>
                </a:r>
              </a:p>
              <a:p>
                <a:pPr lvl="0"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p:grp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7D9EB2F7-EA0D-4ED6-80A0-A70771F646A2}"/>
                </a:ext>
              </a:extLst>
            </p:cNvPr>
            <p:cNvSpPr txBox="1"/>
            <p:nvPr/>
          </p:nvSpPr>
          <p:spPr>
            <a:xfrm>
              <a:off x="249996" y="2391419"/>
              <a:ext cx="42183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(H) Correct</a:t>
              </a:r>
              <a:r>
                <a:rPr lang="en-US" b="1" dirty="0">
                  <a:solidFill>
                    <a:schemeClr val="accent2"/>
                  </a:solidFill>
                </a:rPr>
                <a:t> </a:t>
              </a:r>
              <a:r>
                <a:rPr lang="en-US" dirty="0">
                  <a:solidFill>
                    <a:schemeClr val="accent2"/>
                  </a:solidFill>
                </a:rPr>
                <a:t>✔</a:t>
              </a:r>
              <a:r>
                <a:rPr lang="en-US" dirty="0"/>
                <a:t> </a:t>
              </a:r>
              <a:endParaRPr lang="en-US" b="1" dirty="0">
                <a:solidFill>
                  <a:schemeClr val="accent2"/>
                </a:solidFill>
              </a:endParaRPr>
            </a:p>
          </p:txBody>
        </p:sp>
      </p:grpSp>
      <p:pic>
        <p:nvPicPr>
          <p:cNvPr id="44" name="Picture 43">
            <a:hlinkClick r:id="rId3" action="ppaction://hlinksldjump"/>
            <a:extLst>
              <a:ext uri="{FF2B5EF4-FFF2-40B4-BE49-F238E27FC236}">
                <a16:creationId xmlns:a16="http://schemas.microsoft.com/office/drawing/2014/main" id="{49FEE6C0-0AE0-4E5C-B019-BFE5E79586AC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09304" y="6629400"/>
            <a:ext cx="234696" cy="234696"/>
          </a:xfrm>
          <a:prstGeom prst="rect">
            <a:avLst/>
          </a:prstGeom>
        </p:spPr>
      </p:pic>
      <p:sp>
        <p:nvSpPr>
          <p:cNvPr id="45" name="Slide Number Placeholder 2">
            <a:hlinkClick r:id="rId5" action="ppaction://hlinksldjump"/>
            <a:extLst>
              <a:ext uri="{FF2B5EF4-FFF2-40B4-BE49-F238E27FC236}">
                <a16:creationId xmlns:a16="http://schemas.microsoft.com/office/drawing/2014/main" id="{40195666-99EF-4734-993A-FF13232E731D}"/>
              </a:ext>
            </a:extLst>
          </p:cNvPr>
          <p:cNvSpPr txBox="1">
            <a:spLocks/>
          </p:cNvSpPr>
          <p:nvPr/>
        </p:nvSpPr>
        <p:spPr>
          <a:xfrm>
            <a:off x="0" y="6646272"/>
            <a:ext cx="2800350" cy="187517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5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0" dirty="0"/>
              <a:t>4.4</a:t>
            </a:r>
          </a:p>
        </p:txBody>
      </p:sp>
    </p:spTree>
    <p:extLst>
      <p:ext uri="{BB962C8B-B14F-4D97-AF65-F5344CB8AC3E}">
        <p14:creationId xmlns:p14="http://schemas.microsoft.com/office/powerpoint/2010/main" val="279420019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7602A9-517F-41D2-99DE-ACA5B802DD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if Demo</a:t>
            </a:r>
            <a:br>
              <a:rPr lang="en-US" dirty="0"/>
            </a:br>
            <a:r>
              <a:rPr lang="en-US" dirty="0">
                <a:solidFill>
                  <a:schemeClr val="accent3"/>
                </a:solidFill>
              </a:rPr>
              <a:t>Program 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7A1C8B2-61F1-4F9E-B22D-85D768F802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9C4B0-9109-4B6A-816F-B8FB191BD566}" type="slidenum">
              <a:rPr lang="en-US" smtClean="0"/>
              <a:t>43</a:t>
            </a:fld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16253E-BEBA-4459-B9F3-569B7D0761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91440" indent="0">
              <a:buNone/>
            </a:pPr>
            <a:r>
              <a:rPr lang="en-US" sz="2800" dirty="0"/>
              <a:t>Write a program that prompts the user to enter an integer. If the number is a </a:t>
            </a:r>
            <a:r>
              <a:rPr lang="en-US" sz="2800" dirty="0">
                <a:solidFill>
                  <a:schemeClr val="accent2"/>
                </a:solidFill>
              </a:rPr>
              <a:t>multiple of 5</a:t>
            </a:r>
            <a:r>
              <a:rPr lang="en-US" sz="2800" dirty="0"/>
              <a:t>, the program displays the result </a:t>
            </a:r>
            <a:r>
              <a:rPr lang="en-US" sz="2800" dirty="0" err="1">
                <a:highlight>
                  <a:srgbClr val="D9ECFF"/>
                </a:highlight>
              </a:rPr>
              <a:t>HiFive</a:t>
            </a:r>
            <a:r>
              <a:rPr lang="en-US" sz="2800" dirty="0"/>
              <a:t>. If the number is </a:t>
            </a:r>
            <a:r>
              <a:rPr lang="en-US" sz="2800" dirty="0">
                <a:solidFill>
                  <a:schemeClr val="accent2"/>
                </a:solidFill>
              </a:rPr>
              <a:t>divisible by 2</a:t>
            </a:r>
            <a:r>
              <a:rPr lang="en-US" sz="2800" dirty="0"/>
              <a:t>, the program displays </a:t>
            </a:r>
            <a:r>
              <a:rPr lang="en-US" sz="2800" dirty="0" err="1">
                <a:highlight>
                  <a:srgbClr val="D9ECFF"/>
                </a:highlight>
              </a:rPr>
              <a:t>HiEven</a:t>
            </a:r>
            <a:r>
              <a:rPr lang="en-US" sz="2800" dirty="0"/>
              <a:t>.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4121CBD-D19A-4CA8-A3C7-D651D074CB41}"/>
              </a:ext>
            </a:extLst>
          </p:cNvPr>
          <p:cNvGrpSpPr/>
          <p:nvPr/>
        </p:nvGrpSpPr>
        <p:grpSpPr>
          <a:xfrm>
            <a:off x="146304" y="3598229"/>
            <a:ext cx="8851392" cy="646331"/>
            <a:chOff x="4773387" y="4965638"/>
            <a:chExt cx="8851392" cy="646331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1940CC2-AB32-4B17-AF55-869A2D2698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3172" y="4965638"/>
              <a:ext cx="8151607" cy="646331"/>
            </a:xfrm>
            <a:prstGeom prst="rect">
              <a:avLst/>
            </a:prstGeom>
            <a:solidFill>
              <a:schemeClr val="accent5">
                <a:alpha val="15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Enter an integer: </a:t>
              </a:r>
              <a:r>
                <a:rPr lang="en-US" altLang="en-US" dirty="0">
                  <a:highlight>
                    <a:srgbClr val="B3E6FF"/>
                  </a:highlight>
                  <a:latin typeface="Courier New" panose="02070309020205020404" pitchFamily="49" charset="0"/>
                  <a:cs typeface="Courier New" panose="02070309020205020404" pitchFamily="49" charset="0"/>
                </a:rPr>
                <a:t>4</a:t>
              </a:r>
              <a:r>
                <a:rPr lang="en-US" alt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  </a:t>
              </a:r>
              <a:r>
                <a:rPr lang="en-US" altLang="en-US" sz="1100" dirty="0">
                  <a:highlight>
                    <a:srgbClr val="C0C0C0"/>
                  </a:highlight>
                  <a:latin typeface="Courier New" panose="02070309020205020404" pitchFamily="49" charset="0"/>
                  <a:cs typeface="Courier New" panose="02070309020205020404" pitchFamily="49" charset="0"/>
                </a:rPr>
                <a:t>&lt;Enter&gt;</a:t>
              </a:r>
              <a:r>
                <a:rPr lang="en-US" altLang="en-US" sz="11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</a:p>
            <a:p>
              <a:pPr lvl="0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de-DE" alt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HiEven</a:t>
              </a:r>
            </a:p>
          </p:txBody>
        </p:sp>
        <p:pic>
          <p:nvPicPr>
            <p:cNvPr id="7" name="Picture 6" descr="A flat screen monitor&#10;&#10;Description automatically generated">
              <a:extLst>
                <a:ext uri="{FF2B5EF4-FFF2-40B4-BE49-F238E27FC236}">
                  <a16:creationId xmlns:a16="http://schemas.microsoft.com/office/drawing/2014/main" id="{0C87FBD0-9C88-42A9-8438-13F3D400024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73387" y="5013122"/>
              <a:ext cx="572603" cy="551364"/>
            </a:xfrm>
            <a:prstGeom prst="rect">
              <a:avLst/>
            </a:prstGeom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2821DEE9-6825-4D13-A134-B4ADE75463B5}"/>
              </a:ext>
            </a:extLst>
          </p:cNvPr>
          <p:cNvGrpSpPr/>
          <p:nvPr/>
        </p:nvGrpSpPr>
        <p:grpSpPr>
          <a:xfrm>
            <a:off x="146304" y="5249461"/>
            <a:ext cx="8851392" cy="923330"/>
            <a:chOff x="4773387" y="4827139"/>
            <a:chExt cx="8851392" cy="92333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AB6A991-C801-4F50-8C2E-97125C8CAB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3172" y="4827139"/>
              <a:ext cx="8151607" cy="923330"/>
            </a:xfrm>
            <a:prstGeom prst="rect">
              <a:avLst/>
            </a:prstGeom>
            <a:solidFill>
              <a:schemeClr val="accent5">
                <a:alpha val="15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Enter an integer: </a:t>
              </a:r>
              <a:r>
                <a:rPr lang="en-US" altLang="en-US" dirty="0">
                  <a:highlight>
                    <a:srgbClr val="B3E6FF"/>
                  </a:highlight>
                  <a:latin typeface="Courier New" panose="02070309020205020404" pitchFamily="49" charset="0"/>
                  <a:cs typeface="Courier New" panose="02070309020205020404" pitchFamily="49" charset="0"/>
                </a:rPr>
                <a:t>30</a:t>
              </a:r>
              <a:r>
                <a:rPr lang="en-US" alt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  </a:t>
              </a:r>
              <a:r>
                <a:rPr lang="en-US" altLang="en-US" sz="1100" dirty="0">
                  <a:highlight>
                    <a:srgbClr val="C0C0C0"/>
                  </a:highlight>
                  <a:latin typeface="Courier New" panose="02070309020205020404" pitchFamily="49" charset="0"/>
                  <a:cs typeface="Courier New" panose="02070309020205020404" pitchFamily="49" charset="0"/>
                </a:rPr>
                <a:t>&lt;Enter&gt;</a:t>
              </a:r>
              <a:r>
                <a:rPr lang="en-US" altLang="en-US" sz="11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</a:p>
            <a:p>
              <a:pPr lvl="0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de-DE" alt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HiFive</a:t>
              </a:r>
            </a:p>
            <a:p>
              <a:pPr lvl="0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de-DE" alt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HiEven</a:t>
              </a:r>
            </a:p>
          </p:txBody>
        </p:sp>
        <p:pic>
          <p:nvPicPr>
            <p:cNvPr id="10" name="Picture 9" descr="A flat screen monitor&#10;&#10;Description automatically generated">
              <a:extLst>
                <a:ext uri="{FF2B5EF4-FFF2-40B4-BE49-F238E27FC236}">
                  <a16:creationId xmlns:a16="http://schemas.microsoft.com/office/drawing/2014/main" id="{2C3177D1-F39D-4E13-9F3B-422364C9388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73387" y="5013122"/>
              <a:ext cx="572603" cy="551364"/>
            </a:xfrm>
            <a:prstGeom prst="rect">
              <a:avLst/>
            </a:prstGeom>
          </p:spPr>
        </p:pic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EC6A116-9A6D-4839-BC1E-66B63BA9DB0C}"/>
              </a:ext>
            </a:extLst>
          </p:cNvPr>
          <p:cNvGrpSpPr/>
          <p:nvPr/>
        </p:nvGrpSpPr>
        <p:grpSpPr>
          <a:xfrm>
            <a:off x="146304" y="4423845"/>
            <a:ext cx="8851392" cy="646331"/>
            <a:chOff x="4773387" y="4965638"/>
            <a:chExt cx="8851392" cy="646331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73F6266-88B9-4671-B92D-98DA9FA399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3172" y="4965638"/>
              <a:ext cx="8151607" cy="646331"/>
            </a:xfrm>
            <a:prstGeom prst="rect">
              <a:avLst/>
            </a:prstGeom>
            <a:solidFill>
              <a:schemeClr val="accent5">
                <a:alpha val="15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Enter an integer: </a:t>
              </a:r>
              <a:r>
                <a:rPr lang="en-US" altLang="en-US" dirty="0">
                  <a:highlight>
                    <a:srgbClr val="B3E6FF"/>
                  </a:highlight>
                  <a:latin typeface="Courier New" panose="02070309020205020404" pitchFamily="49" charset="0"/>
                  <a:cs typeface="Courier New" panose="02070309020205020404" pitchFamily="49" charset="0"/>
                </a:rPr>
                <a:t>15</a:t>
              </a:r>
              <a:r>
                <a:rPr lang="en-US" alt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  </a:t>
              </a:r>
              <a:r>
                <a:rPr lang="en-US" altLang="en-US" sz="1100" dirty="0">
                  <a:highlight>
                    <a:srgbClr val="C0C0C0"/>
                  </a:highlight>
                  <a:latin typeface="Courier New" panose="02070309020205020404" pitchFamily="49" charset="0"/>
                  <a:cs typeface="Courier New" panose="02070309020205020404" pitchFamily="49" charset="0"/>
                </a:rPr>
                <a:t>&lt;Enter&gt;</a:t>
              </a:r>
              <a:r>
                <a:rPr lang="en-US" altLang="en-US" sz="11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</a:p>
            <a:p>
              <a:pPr lvl="0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de-DE" alt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HiFive</a:t>
              </a:r>
            </a:p>
          </p:txBody>
        </p:sp>
        <p:pic>
          <p:nvPicPr>
            <p:cNvPr id="13" name="Picture 12" descr="A flat screen monitor&#10;&#10;Description automatically generated">
              <a:extLst>
                <a:ext uri="{FF2B5EF4-FFF2-40B4-BE49-F238E27FC236}">
                  <a16:creationId xmlns:a16="http://schemas.microsoft.com/office/drawing/2014/main" id="{5676102D-CE20-4F06-A61D-BA201F7586E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73387" y="5013122"/>
              <a:ext cx="572603" cy="551364"/>
            </a:xfrm>
            <a:prstGeom prst="rect">
              <a:avLst/>
            </a:prstGeom>
          </p:spPr>
        </p:pic>
      </p:grpSp>
      <p:pic>
        <p:nvPicPr>
          <p:cNvPr id="14" name="Picture 13">
            <a:hlinkClick r:id="rId3" action="ppaction://hlinksldjump"/>
            <a:extLst>
              <a:ext uri="{FF2B5EF4-FFF2-40B4-BE49-F238E27FC236}">
                <a16:creationId xmlns:a16="http://schemas.microsoft.com/office/drawing/2014/main" id="{52A7BD55-6B1E-4E19-98DB-220CE3A4960C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09304" y="6629400"/>
            <a:ext cx="234696" cy="234696"/>
          </a:xfrm>
          <a:prstGeom prst="rect">
            <a:avLst/>
          </a:prstGeom>
        </p:spPr>
      </p:pic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1AD3B5B3-0CD5-48E4-9B47-382F27F1E1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Program 2</a:t>
            </a:r>
          </a:p>
        </p:txBody>
      </p:sp>
      <p:sp>
        <p:nvSpPr>
          <p:cNvPr id="16" name="Slide Number Placeholder 2">
            <a:hlinkClick r:id="rId5" action="ppaction://hlinksldjump"/>
            <a:extLst>
              <a:ext uri="{FF2B5EF4-FFF2-40B4-BE49-F238E27FC236}">
                <a16:creationId xmlns:a16="http://schemas.microsoft.com/office/drawing/2014/main" id="{E58C1133-E45B-4CD2-A019-307030B4F370}"/>
              </a:ext>
            </a:extLst>
          </p:cNvPr>
          <p:cNvSpPr txBox="1">
            <a:spLocks/>
          </p:cNvSpPr>
          <p:nvPr/>
        </p:nvSpPr>
        <p:spPr>
          <a:xfrm>
            <a:off x="0" y="6646272"/>
            <a:ext cx="2800350" cy="187517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5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0" dirty="0"/>
              <a:t>4.4</a:t>
            </a:r>
          </a:p>
        </p:txBody>
      </p:sp>
    </p:spTree>
    <p:extLst>
      <p:ext uri="{BB962C8B-B14F-4D97-AF65-F5344CB8AC3E}">
        <p14:creationId xmlns:p14="http://schemas.microsoft.com/office/powerpoint/2010/main" val="285046348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E7DFCB-4208-43EC-98A9-5405C2E817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if Demo</a:t>
            </a:r>
            <a:br>
              <a:rPr lang="en-US" dirty="0"/>
            </a:br>
            <a:r>
              <a:rPr lang="en-US" dirty="0">
                <a:solidFill>
                  <a:schemeClr val="accent3"/>
                </a:solidFill>
              </a:rPr>
              <a:t>Phase 1: Problem-solving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603B87E-09C2-43A0-AC8F-8D35E718A5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9C4B0-9109-4B6A-816F-B8FB191BD566}" type="slidenum">
              <a:rPr lang="en-US" smtClean="0"/>
              <a:t>44</a:t>
            </a:fld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F0CE22-2D3C-44D2-B449-2D79995F00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91440" indent="0">
              <a:buNone/>
            </a:pPr>
            <a:r>
              <a:rPr lang="en-US" sz="2800" dirty="0">
                <a:solidFill>
                  <a:schemeClr val="accent2"/>
                </a:solidFill>
              </a:rPr>
              <a:t>Design your algorithm:</a:t>
            </a:r>
            <a:endParaRPr lang="en-US" sz="2800" dirty="0"/>
          </a:p>
          <a:p>
            <a:pPr marL="457200" lvl="1" indent="-365760">
              <a:buFont typeface="+mj-lt"/>
              <a:buAutoNum type="arabicPeriod"/>
            </a:pPr>
            <a:r>
              <a:rPr lang="en-US" sz="2600" dirty="0"/>
              <a:t>Prompt the user to enter an integer (</a:t>
            </a:r>
            <a:r>
              <a:rPr lang="en-US" sz="2600" dirty="0">
                <a:solidFill>
                  <a:srgbClr val="0070C0"/>
                </a:solidFill>
              </a:rPr>
              <a:t>number</a:t>
            </a:r>
            <a:r>
              <a:rPr lang="en-US" sz="2600" dirty="0"/>
              <a:t>).</a:t>
            </a:r>
          </a:p>
          <a:p>
            <a:pPr marL="457200" lvl="1" indent="-365760">
              <a:buFont typeface="+mj-lt"/>
              <a:buAutoNum type="arabicPeriod"/>
            </a:pPr>
            <a:r>
              <a:rPr lang="en-US" sz="2600" dirty="0"/>
              <a:t>If </a:t>
            </a:r>
            <a:r>
              <a:rPr lang="en-US" sz="2600" dirty="0">
                <a:solidFill>
                  <a:srgbClr val="0070C0"/>
                </a:solidFill>
              </a:rPr>
              <a:t>number</a:t>
            </a:r>
            <a:r>
              <a:rPr lang="en-US" sz="2600" dirty="0"/>
              <a:t> is a multiple of 5, print </a:t>
            </a:r>
            <a:r>
              <a:rPr lang="en-US" sz="2600" dirty="0" err="1">
                <a:highlight>
                  <a:srgbClr val="D9ECFF"/>
                </a:highlight>
              </a:rPr>
              <a:t>HiFive</a:t>
            </a:r>
            <a:r>
              <a:rPr lang="en-US" sz="2600" dirty="0"/>
              <a:t>.</a:t>
            </a:r>
          </a:p>
          <a:p>
            <a:pPr lvl="2"/>
            <a:r>
              <a:rPr lang="en-US" sz="2200" dirty="0"/>
              <a:t>if (</a:t>
            </a:r>
            <a:r>
              <a:rPr lang="en-US" sz="2200" dirty="0">
                <a:solidFill>
                  <a:srgbClr val="0070C0"/>
                </a:solidFill>
                <a:highlight>
                  <a:srgbClr val="FFFFCC"/>
                </a:highlight>
              </a:rPr>
              <a:t>number</a:t>
            </a:r>
            <a:r>
              <a:rPr lang="en-US" sz="2200" dirty="0">
                <a:highlight>
                  <a:srgbClr val="FFFFCC"/>
                </a:highlight>
              </a:rPr>
              <a:t> % 5 == 0</a:t>
            </a:r>
            <a:r>
              <a:rPr lang="en-US" sz="2200" dirty="0"/>
              <a:t>)</a:t>
            </a:r>
          </a:p>
          <a:p>
            <a:pPr marL="457200" lvl="1" indent="-365760">
              <a:buFont typeface="+mj-lt"/>
              <a:buAutoNum type="arabicPeriod"/>
            </a:pPr>
            <a:r>
              <a:rPr lang="en-US" sz="2600" dirty="0"/>
              <a:t>If number is divisible by 2, print </a:t>
            </a:r>
            <a:r>
              <a:rPr lang="en-US" sz="2600" dirty="0" err="1">
                <a:highlight>
                  <a:srgbClr val="D9ECFF"/>
                </a:highlight>
              </a:rPr>
              <a:t>HiEven</a:t>
            </a:r>
            <a:r>
              <a:rPr lang="en-US" sz="2600" dirty="0"/>
              <a:t>.</a:t>
            </a:r>
          </a:p>
          <a:p>
            <a:pPr lvl="2"/>
            <a:r>
              <a:rPr lang="en-US" sz="2400" dirty="0"/>
              <a:t>if (</a:t>
            </a:r>
            <a:r>
              <a:rPr lang="en-US" sz="2400" dirty="0">
                <a:solidFill>
                  <a:srgbClr val="0070C0"/>
                </a:solidFill>
                <a:highlight>
                  <a:srgbClr val="FFFFCC"/>
                </a:highlight>
              </a:rPr>
              <a:t>number</a:t>
            </a:r>
            <a:r>
              <a:rPr lang="en-US" sz="2400" dirty="0">
                <a:highlight>
                  <a:srgbClr val="FFFFCC"/>
                </a:highlight>
              </a:rPr>
              <a:t> % 2 == 0</a:t>
            </a:r>
            <a:r>
              <a:rPr lang="en-US" sz="2400" dirty="0"/>
              <a:t>)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sz="2600" dirty="0"/>
          </a:p>
          <a:p>
            <a:pPr marL="788670" lvl="1" indent="-514350">
              <a:buFont typeface="+mj-lt"/>
              <a:buAutoNum type="arabicPeriod"/>
            </a:pPr>
            <a:endParaRPr lang="en-US" sz="2600" dirty="0"/>
          </a:p>
        </p:txBody>
      </p:sp>
      <p:pic>
        <p:nvPicPr>
          <p:cNvPr id="5" name="Picture 4">
            <a:hlinkClick r:id="rId2" action="ppaction://hlinksldjump"/>
            <a:extLst>
              <a:ext uri="{FF2B5EF4-FFF2-40B4-BE49-F238E27FC236}">
                <a16:creationId xmlns:a16="http://schemas.microsoft.com/office/drawing/2014/main" id="{F708B76C-A6B4-459D-8B3C-49F37D626FF6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09304" y="6629400"/>
            <a:ext cx="234696" cy="234696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445BFA-A37E-4D61-AEF0-AF40E73896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Program 2</a:t>
            </a:r>
          </a:p>
        </p:txBody>
      </p:sp>
      <p:sp>
        <p:nvSpPr>
          <p:cNvPr id="7" name="Slide Number Placeholder 2">
            <a:hlinkClick r:id="rId4" action="ppaction://hlinksldjump"/>
            <a:extLst>
              <a:ext uri="{FF2B5EF4-FFF2-40B4-BE49-F238E27FC236}">
                <a16:creationId xmlns:a16="http://schemas.microsoft.com/office/drawing/2014/main" id="{F2C905BE-D453-4355-B233-D33F63D751ED}"/>
              </a:ext>
            </a:extLst>
          </p:cNvPr>
          <p:cNvSpPr txBox="1">
            <a:spLocks/>
          </p:cNvSpPr>
          <p:nvPr/>
        </p:nvSpPr>
        <p:spPr>
          <a:xfrm>
            <a:off x="0" y="6646272"/>
            <a:ext cx="2800350" cy="187517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5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0" dirty="0"/>
              <a:t>4.4</a:t>
            </a:r>
          </a:p>
        </p:txBody>
      </p:sp>
    </p:spTree>
    <p:extLst>
      <p:ext uri="{BB962C8B-B14F-4D97-AF65-F5344CB8AC3E}">
        <p14:creationId xmlns:p14="http://schemas.microsoft.com/office/powerpoint/2010/main" val="15674798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E7DFCB-4208-43EC-98A9-5405C2E817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if Demo</a:t>
            </a:r>
            <a:br>
              <a:rPr lang="en-US" dirty="0"/>
            </a:br>
            <a:r>
              <a:rPr lang="en-US" dirty="0">
                <a:solidFill>
                  <a:schemeClr val="accent3"/>
                </a:solidFill>
              </a:rPr>
              <a:t>Phase 2: Implementation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603B87E-09C2-43A0-AC8F-8D35E718A5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9C4B0-9109-4B6A-816F-B8FB191BD566}" type="slidenum">
              <a:rPr lang="en-US" smtClean="0"/>
              <a:t>45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D248434-E2A9-4DFE-8E58-C7689B17A04A}"/>
              </a:ext>
            </a:extLst>
          </p:cNvPr>
          <p:cNvGrpSpPr/>
          <p:nvPr/>
        </p:nvGrpSpPr>
        <p:grpSpPr>
          <a:xfrm>
            <a:off x="146303" y="1441111"/>
            <a:ext cx="8851393" cy="2150502"/>
            <a:chOff x="160237" y="2805454"/>
            <a:chExt cx="8851393" cy="1808346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0790A9B-CDB3-4CE4-9D8E-FE1EEE52F9D4}"/>
                </a:ext>
              </a:extLst>
            </p:cNvPr>
            <p:cNvSpPr txBox="1"/>
            <p:nvPr/>
          </p:nvSpPr>
          <p:spPr>
            <a:xfrm>
              <a:off x="160237" y="2805454"/>
              <a:ext cx="2191544" cy="23292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accent3">
                      <a:lumMod val="50000"/>
                    </a:schemeClr>
                  </a:solidFill>
                </a:rPr>
                <a:t>LISTING 4.1 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SimpleIfDemo.py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3A0F1BE-1FA1-4147-8F40-5B50EABB33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7823" y="3030454"/>
              <a:ext cx="8403807" cy="158334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lvl="0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60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number = </a:t>
              </a:r>
              <a:r>
                <a:rPr lang="en-US" altLang="en-US" sz="1600" dirty="0">
                  <a:solidFill>
                    <a:srgbClr val="00008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eval</a:t>
              </a:r>
              <a:r>
                <a:rPr lang="en-US" altLang="en-US" sz="160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(</a:t>
              </a:r>
              <a:r>
                <a:rPr lang="en-US" altLang="en-US" sz="1600" dirty="0">
                  <a:solidFill>
                    <a:srgbClr val="00008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input</a:t>
              </a:r>
              <a:r>
                <a:rPr lang="en-US" altLang="en-US" sz="160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(</a:t>
              </a:r>
              <a:r>
                <a:rPr lang="en-US" altLang="en-US" sz="1600" dirty="0">
                  <a:solidFill>
                    <a:srgbClr val="00808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"Enter an integer: "</a:t>
              </a:r>
              <a:r>
                <a:rPr lang="en-US" altLang="en-US" sz="160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))</a:t>
              </a:r>
            </a:p>
            <a:p>
              <a:pPr lvl="0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pPr lvl="0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600" dirty="0">
                  <a:solidFill>
                    <a:srgbClr val="00008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if </a:t>
              </a:r>
              <a:r>
                <a:rPr lang="en-US" altLang="en-US" sz="160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number % </a:t>
              </a:r>
              <a:r>
                <a:rPr lang="en-US" altLang="en-US" sz="1600" dirty="0">
                  <a:solidFill>
                    <a:srgbClr val="0000FF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5 </a:t>
              </a:r>
              <a:r>
                <a:rPr lang="en-US" altLang="en-US" sz="160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== </a:t>
              </a:r>
              <a:r>
                <a:rPr lang="en-US" altLang="en-US" sz="1600" dirty="0">
                  <a:solidFill>
                    <a:srgbClr val="0000FF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0</a:t>
              </a:r>
              <a:r>
                <a:rPr lang="en-US" altLang="en-US" sz="160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:</a:t>
              </a:r>
            </a:p>
            <a:p>
              <a:pPr lvl="0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60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   </a:t>
              </a:r>
              <a:r>
                <a:rPr lang="en-US" altLang="en-US" sz="1600" dirty="0">
                  <a:solidFill>
                    <a:srgbClr val="00008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print</a:t>
              </a:r>
              <a:r>
                <a:rPr lang="en-US" altLang="en-US" sz="160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(</a:t>
              </a:r>
              <a:r>
                <a:rPr lang="en-US" altLang="en-US" sz="1600" dirty="0">
                  <a:solidFill>
                    <a:srgbClr val="00808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"</a:t>
              </a:r>
              <a:r>
                <a:rPr lang="en-US" altLang="en-US" sz="1600" dirty="0" err="1">
                  <a:solidFill>
                    <a:srgbClr val="00808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HiFive</a:t>
              </a:r>
              <a:r>
                <a:rPr lang="en-US" altLang="en-US" sz="1600" dirty="0">
                  <a:solidFill>
                    <a:srgbClr val="00808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"</a:t>
              </a:r>
              <a:r>
                <a:rPr lang="en-US" altLang="en-US" sz="160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)</a:t>
              </a:r>
            </a:p>
            <a:p>
              <a:pPr lvl="0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pPr lvl="0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600" dirty="0">
                  <a:solidFill>
                    <a:srgbClr val="00008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if </a:t>
              </a:r>
              <a:r>
                <a:rPr lang="en-US" altLang="en-US" sz="160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number % </a:t>
              </a:r>
              <a:r>
                <a:rPr lang="en-US" altLang="en-US" sz="1600" dirty="0">
                  <a:solidFill>
                    <a:srgbClr val="0000FF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2 </a:t>
              </a:r>
              <a:r>
                <a:rPr lang="en-US" altLang="en-US" sz="160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== </a:t>
              </a:r>
              <a:r>
                <a:rPr lang="en-US" altLang="en-US" sz="1600" dirty="0">
                  <a:solidFill>
                    <a:srgbClr val="0000FF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0</a:t>
              </a:r>
              <a:r>
                <a:rPr lang="en-US" altLang="en-US" sz="160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:</a:t>
              </a:r>
            </a:p>
            <a:p>
              <a:pPr lvl="0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60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   </a:t>
              </a:r>
              <a:r>
                <a:rPr lang="en-US" altLang="en-US" sz="1600" dirty="0">
                  <a:solidFill>
                    <a:srgbClr val="00008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print</a:t>
              </a:r>
              <a:r>
                <a:rPr lang="en-US" altLang="en-US" sz="160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(</a:t>
              </a:r>
              <a:r>
                <a:rPr lang="en-US" altLang="en-US" sz="1600" dirty="0">
                  <a:solidFill>
                    <a:srgbClr val="00808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"</a:t>
              </a:r>
              <a:r>
                <a:rPr lang="en-US" altLang="en-US" sz="1600" dirty="0" err="1">
                  <a:solidFill>
                    <a:srgbClr val="00808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HiEven</a:t>
              </a:r>
              <a:r>
                <a:rPr lang="en-US" altLang="en-US" sz="1600" dirty="0">
                  <a:solidFill>
                    <a:srgbClr val="00808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"</a:t>
              </a:r>
              <a:r>
                <a:rPr lang="en-US" altLang="en-US" sz="160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)</a:t>
              </a:r>
              <a:endParaRPr lang="en-US" altLang="en-US" sz="1600" dirty="0">
                <a:latin typeface="Arial" panose="020B0604020202020204" pitchFamily="34" charset="0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DD72B50-7718-4627-B78B-BD19F989CC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0238" y="3030456"/>
              <a:ext cx="447585" cy="1583344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lvl="0"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</a:p>
            <a:p>
              <a:pPr lvl="0"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2</a:t>
              </a:r>
            </a:p>
            <a:p>
              <a:pPr lvl="0"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3</a:t>
              </a:r>
            </a:p>
            <a:p>
              <a:pPr lvl="0"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4</a:t>
              </a:r>
            </a:p>
            <a:p>
              <a:pPr lvl="0"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5</a:t>
              </a:r>
            </a:p>
            <a:p>
              <a:pPr lvl="0"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6</a:t>
              </a:r>
            </a:p>
            <a:p>
              <a:pPr lvl="0"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7</a:t>
              </a:r>
            </a:p>
            <a:p>
              <a:pPr lvl="0"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pPr lvl="0"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F59B66B-28AC-40CB-87CD-C1997B798247}"/>
              </a:ext>
            </a:extLst>
          </p:cNvPr>
          <p:cNvGrpSpPr/>
          <p:nvPr/>
        </p:nvGrpSpPr>
        <p:grpSpPr>
          <a:xfrm>
            <a:off x="146304" y="3796196"/>
            <a:ext cx="8851392" cy="646331"/>
            <a:chOff x="4773387" y="4965638"/>
            <a:chExt cx="8851392" cy="646331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6B0F617-56D6-4CCD-BD31-B9AEE92D48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3172" y="4965638"/>
              <a:ext cx="8151607" cy="646331"/>
            </a:xfrm>
            <a:prstGeom prst="rect">
              <a:avLst/>
            </a:prstGeom>
            <a:solidFill>
              <a:schemeClr val="accent5">
                <a:alpha val="15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Enter an integer: </a:t>
              </a:r>
              <a:r>
                <a:rPr lang="en-US" altLang="en-US" dirty="0">
                  <a:highlight>
                    <a:srgbClr val="B3E6FF"/>
                  </a:highlight>
                  <a:latin typeface="Courier New" panose="02070309020205020404" pitchFamily="49" charset="0"/>
                  <a:cs typeface="Courier New" panose="02070309020205020404" pitchFamily="49" charset="0"/>
                </a:rPr>
                <a:t>4</a:t>
              </a:r>
              <a:r>
                <a:rPr lang="en-US" alt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  </a:t>
              </a:r>
              <a:r>
                <a:rPr lang="en-US" altLang="en-US" sz="1100" dirty="0">
                  <a:highlight>
                    <a:srgbClr val="C0C0C0"/>
                  </a:highlight>
                  <a:latin typeface="Courier New" panose="02070309020205020404" pitchFamily="49" charset="0"/>
                  <a:cs typeface="Courier New" panose="02070309020205020404" pitchFamily="49" charset="0"/>
                </a:rPr>
                <a:t>&lt;Enter&gt;</a:t>
              </a:r>
              <a:r>
                <a:rPr lang="en-US" altLang="en-US" sz="11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</a:p>
            <a:p>
              <a:pPr lvl="0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de-DE" alt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HiEven</a:t>
              </a:r>
            </a:p>
          </p:txBody>
        </p:sp>
        <p:pic>
          <p:nvPicPr>
            <p:cNvPr id="14" name="Picture 13" descr="A flat screen monitor&#10;&#10;Description automatically generated">
              <a:extLst>
                <a:ext uri="{FF2B5EF4-FFF2-40B4-BE49-F238E27FC236}">
                  <a16:creationId xmlns:a16="http://schemas.microsoft.com/office/drawing/2014/main" id="{D7588E4A-2B8D-423D-B133-7FA6FC8DBE3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73387" y="5013122"/>
              <a:ext cx="572603" cy="551364"/>
            </a:xfrm>
            <a:prstGeom prst="rect">
              <a:avLst/>
            </a:prstGeom>
          </p:spPr>
        </p:pic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7285FAE-B988-4FE8-8948-0618E36A42C9}"/>
              </a:ext>
            </a:extLst>
          </p:cNvPr>
          <p:cNvGrpSpPr/>
          <p:nvPr/>
        </p:nvGrpSpPr>
        <p:grpSpPr>
          <a:xfrm>
            <a:off x="146304" y="5447428"/>
            <a:ext cx="8851392" cy="923330"/>
            <a:chOff x="4773387" y="4827139"/>
            <a:chExt cx="8851392" cy="923330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88A4896-8686-4761-858B-584D88B66E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3172" y="4827139"/>
              <a:ext cx="8151607" cy="923330"/>
            </a:xfrm>
            <a:prstGeom prst="rect">
              <a:avLst/>
            </a:prstGeom>
            <a:solidFill>
              <a:schemeClr val="accent5">
                <a:alpha val="15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Enter an integer: </a:t>
              </a:r>
              <a:r>
                <a:rPr lang="en-US" altLang="en-US" dirty="0">
                  <a:highlight>
                    <a:srgbClr val="B3E6FF"/>
                  </a:highlight>
                  <a:latin typeface="Courier New" panose="02070309020205020404" pitchFamily="49" charset="0"/>
                  <a:cs typeface="Courier New" panose="02070309020205020404" pitchFamily="49" charset="0"/>
                </a:rPr>
                <a:t>30</a:t>
              </a:r>
              <a:r>
                <a:rPr lang="en-US" alt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  </a:t>
              </a:r>
              <a:r>
                <a:rPr lang="en-US" altLang="en-US" sz="1100" dirty="0">
                  <a:highlight>
                    <a:srgbClr val="C0C0C0"/>
                  </a:highlight>
                  <a:latin typeface="Courier New" panose="02070309020205020404" pitchFamily="49" charset="0"/>
                  <a:cs typeface="Courier New" panose="02070309020205020404" pitchFamily="49" charset="0"/>
                </a:rPr>
                <a:t>&lt;Enter&gt;</a:t>
              </a:r>
              <a:r>
                <a:rPr lang="en-US" altLang="en-US" sz="11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</a:p>
            <a:p>
              <a:pPr lvl="0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de-DE" alt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HiFive</a:t>
              </a:r>
            </a:p>
            <a:p>
              <a:pPr lvl="0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de-DE" alt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HiEven</a:t>
              </a:r>
            </a:p>
          </p:txBody>
        </p:sp>
        <p:pic>
          <p:nvPicPr>
            <p:cNvPr id="17" name="Picture 16" descr="A flat screen monitor&#10;&#10;Description automatically generated">
              <a:extLst>
                <a:ext uri="{FF2B5EF4-FFF2-40B4-BE49-F238E27FC236}">
                  <a16:creationId xmlns:a16="http://schemas.microsoft.com/office/drawing/2014/main" id="{B25D4BFB-BEA9-41F5-9C7C-6B58F0C25DB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73387" y="5013122"/>
              <a:ext cx="572603" cy="551364"/>
            </a:xfrm>
            <a:prstGeom prst="rect">
              <a:avLst/>
            </a:prstGeom>
          </p:spPr>
        </p:pic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ADC6B23-AB08-43D4-A66A-C8402C732EBA}"/>
              </a:ext>
            </a:extLst>
          </p:cNvPr>
          <p:cNvGrpSpPr/>
          <p:nvPr/>
        </p:nvGrpSpPr>
        <p:grpSpPr>
          <a:xfrm>
            <a:off x="146304" y="4621812"/>
            <a:ext cx="8851392" cy="646331"/>
            <a:chOff x="4773387" y="4965638"/>
            <a:chExt cx="8851392" cy="646331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3C7850BB-9A20-4EF5-BD7F-F31AAB1817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3172" y="4965638"/>
              <a:ext cx="8151607" cy="646331"/>
            </a:xfrm>
            <a:prstGeom prst="rect">
              <a:avLst/>
            </a:prstGeom>
            <a:solidFill>
              <a:schemeClr val="accent5">
                <a:alpha val="15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Enter an integer: </a:t>
              </a:r>
              <a:r>
                <a:rPr lang="en-US" altLang="en-US" dirty="0">
                  <a:highlight>
                    <a:srgbClr val="B3E6FF"/>
                  </a:highlight>
                  <a:latin typeface="Courier New" panose="02070309020205020404" pitchFamily="49" charset="0"/>
                  <a:cs typeface="Courier New" panose="02070309020205020404" pitchFamily="49" charset="0"/>
                </a:rPr>
                <a:t>15</a:t>
              </a:r>
              <a:r>
                <a:rPr lang="en-US" alt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  </a:t>
              </a:r>
              <a:r>
                <a:rPr lang="en-US" altLang="en-US" sz="1100" dirty="0">
                  <a:highlight>
                    <a:srgbClr val="C0C0C0"/>
                  </a:highlight>
                  <a:latin typeface="Courier New" panose="02070309020205020404" pitchFamily="49" charset="0"/>
                  <a:cs typeface="Courier New" panose="02070309020205020404" pitchFamily="49" charset="0"/>
                </a:rPr>
                <a:t>&lt;Enter&gt;</a:t>
              </a:r>
              <a:r>
                <a:rPr lang="en-US" altLang="en-US" sz="11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</a:p>
            <a:p>
              <a:pPr lvl="0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de-DE" alt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HiFive</a:t>
              </a:r>
            </a:p>
          </p:txBody>
        </p:sp>
        <p:pic>
          <p:nvPicPr>
            <p:cNvPr id="20" name="Picture 19" descr="A flat screen monitor&#10;&#10;Description automatically generated">
              <a:extLst>
                <a:ext uri="{FF2B5EF4-FFF2-40B4-BE49-F238E27FC236}">
                  <a16:creationId xmlns:a16="http://schemas.microsoft.com/office/drawing/2014/main" id="{CDDEE67E-9014-4296-9A87-1448A1FE445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73387" y="5013122"/>
              <a:ext cx="572603" cy="551364"/>
            </a:xfrm>
            <a:prstGeom prst="rect">
              <a:avLst/>
            </a:prstGeom>
          </p:spPr>
        </p:pic>
      </p:grpSp>
      <p:pic>
        <p:nvPicPr>
          <p:cNvPr id="21" name="Picture 20">
            <a:hlinkClick r:id="rId4" action="ppaction://hlinksldjump"/>
            <a:extLst>
              <a:ext uri="{FF2B5EF4-FFF2-40B4-BE49-F238E27FC236}">
                <a16:creationId xmlns:a16="http://schemas.microsoft.com/office/drawing/2014/main" id="{EEADC828-1FBE-4D4A-9574-E42AC7191DF7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09304" y="6629400"/>
            <a:ext cx="234696" cy="23469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6C70EE-B363-43F6-BFCE-3B807007C0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Program 2</a:t>
            </a:r>
          </a:p>
        </p:txBody>
      </p:sp>
      <p:sp>
        <p:nvSpPr>
          <p:cNvPr id="22" name="Slide Number Placeholder 2">
            <a:hlinkClick r:id="rId6" action="ppaction://hlinksldjump"/>
            <a:extLst>
              <a:ext uri="{FF2B5EF4-FFF2-40B4-BE49-F238E27FC236}">
                <a16:creationId xmlns:a16="http://schemas.microsoft.com/office/drawing/2014/main" id="{03FF976C-8898-495D-BDD9-204CDEFA7D5F}"/>
              </a:ext>
            </a:extLst>
          </p:cNvPr>
          <p:cNvSpPr txBox="1">
            <a:spLocks/>
          </p:cNvSpPr>
          <p:nvPr/>
        </p:nvSpPr>
        <p:spPr>
          <a:xfrm>
            <a:off x="0" y="6646272"/>
            <a:ext cx="2800350" cy="187517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5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0" dirty="0"/>
              <a:t>4.4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462C669-AA53-495D-ABF6-4A44407CB408}"/>
              </a:ext>
            </a:extLst>
          </p:cNvPr>
          <p:cNvGrpSpPr/>
          <p:nvPr/>
        </p:nvGrpSpPr>
        <p:grpSpPr>
          <a:xfrm>
            <a:off x="8167058" y="1718110"/>
            <a:ext cx="830638" cy="386966"/>
            <a:chOff x="8133802" y="1326921"/>
            <a:chExt cx="830638" cy="386966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80512B86-4658-4FCC-8707-821902B495BC}"/>
                </a:ext>
              </a:extLst>
            </p:cNvPr>
            <p:cNvSpPr txBox="1"/>
            <p:nvPr/>
          </p:nvSpPr>
          <p:spPr>
            <a:xfrm>
              <a:off x="8133802" y="1326921"/>
              <a:ext cx="830638" cy="386966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>
              <a:spAutoFit/>
            </a:bodyPr>
            <a:lstStyle/>
            <a:p>
              <a:pPr algn="r"/>
              <a:endParaRPr lang="en-US" sz="1200" b="1" dirty="0">
                <a:solidFill>
                  <a:schemeClr val="accent3"/>
                </a:solidFill>
              </a:endParaRPr>
            </a:p>
          </p:txBody>
        </p:sp>
        <p:sp>
          <p:nvSpPr>
            <p:cNvPr id="25" name="TextBox 24">
              <a:hlinkClick r:id="rId7"/>
              <a:extLst>
                <a:ext uri="{FF2B5EF4-FFF2-40B4-BE49-F238E27FC236}">
                  <a16:creationId xmlns:a16="http://schemas.microsoft.com/office/drawing/2014/main" id="{772F84A1-6C22-41D9-9011-9F010E0047F3}"/>
                </a:ext>
              </a:extLst>
            </p:cNvPr>
            <p:cNvSpPr txBox="1"/>
            <p:nvPr/>
          </p:nvSpPr>
          <p:spPr>
            <a:xfrm>
              <a:off x="8231494" y="1417955"/>
              <a:ext cx="633189" cy="276999"/>
            </a:xfrm>
            <a:prstGeom prst="rect">
              <a:avLst/>
            </a:prstGeom>
            <a:solidFill>
              <a:schemeClr val="accent1">
                <a:lumMod val="40000"/>
                <a:lumOff val="60000"/>
                <a:alpha val="5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r"/>
              <a:r>
                <a:rPr lang="en-US" sz="1200" b="1" u="sng" dirty="0">
                  <a:solidFill>
                    <a:schemeClr val="accent2">
                      <a:lumMod val="75000"/>
                    </a:schemeClr>
                  </a:solidFill>
                </a:rPr>
                <a:t>Run</a:t>
              </a:r>
            </a:p>
          </p:txBody>
        </p:sp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B8B6A4CF-23D8-41B7-B7F9-A774241899C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295151" y="1461809"/>
              <a:ext cx="193294" cy="19329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8098566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9B0F15-5167-4774-88FE-8CCACB99E7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Check Point</a:t>
            </a:r>
            <a:br>
              <a:rPr lang="en-US" dirty="0"/>
            </a:br>
            <a:r>
              <a:rPr lang="en-US" dirty="0">
                <a:solidFill>
                  <a:schemeClr val="accent3"/>
                </a:solidFill>
              </a:rPr>
              <a:t>#5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8860CDB-4ECC-46A0-AD44-B7F596A153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9C4B0-9109-4B6A-816F-B8FB191BD566}" type="slidenum">
              <a:rPr lang="en-US" smtClean="0"/>
              <a:t>46</a:t>
            </a:fld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15DCCE-A6AB-4500-8ABF-D733A62FE5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91440" indent="0">
              <a:buNone/>
            </a:pPr>
            <a:r>
              <a:rPr lang="en-US" dirty="0"/>
              <a:t>Write an </a:t>
            </a:r>
            <a:r>
              <a:rPr lang="en-US" dirty="0">
                <a:solidFill>
                  <a:schemeClr val="accent2"/>
                </a:solidFill>
              </a:rPr>
              <a:t>if statement </a:t>
            </a:r>
            <a:r>
              <a:rPr lang="en-US" dirty="0"/>
              <a:t>that </a:t>
            </a:r>
            <a:r>
              <a:rPr lang="en-US" dirty="0">
                <a:solidFill>
                  <a:schemeClr val="accent2"/>
                </a:solidFill>
              </a:rPr>
              <a:t>assigns</a:t>
            </a:r>
            <a:r>
              <a:rPr lang="en-US" dirty="0"/>
              <a:t> </a:t>
            </a:r>
            <a:r>
              <a:rPr lang="en-US" b="1" dirty="0"/>
              <a:t>1</a:t>
            </a:r>
            <a:r>
              <a:rPr lang="en-US" dirty="0"/>
              <a:t> to </a:t>
            </a:r>
            <a:r>
              <a:rPr lang="en-US" dirty="0">
                <a:solidFill>
                  <a:srgbClr val="0070C0"/>
                </a:solidFill>
              </a:rPr>
              <a:t>x</a:t>
            </a:r>
            <a:r>
              <a:rPr lang="en-US" dirty="0"/>
              <a:t> if </a:t>
            </a:r>
            <a:r>
              <a:rPr lang="en-US" dirty="0">
                <a:solidFill>
                  <a:srgbClr val="0070C0"/>
                </a:solidFill>
              </a:rPr>
              <a:t>y</a:t>
            </a:r>
            <a:r>
              <a:rPr lang="en-US" dirty="0"/>
              <a:t> is </a:t>
            </a:r>
            <a:r>
              <a:rPr lang="en-US" dirty="0">
                <a:solidFill>
                  <a:schemeClr val="accent2"/>
                </a:solidFill>
              </a:rPr>
              <a:t>greater than </a:t>
            </a:r>
            <a:r>
              <a:rPr lang="en-US" b="1" dirty="0"/>
              <a:t>0</a:t>
            </a:r>
            <a:r>
              <a:rPr lang="en-US" dirty="0"/>
              <a:t>.</a:t>
            </a:r>
          </a:p>
          <a:p>
            <a:endParaRPr lang="en-US" dirty="0"/>
          </a:p>
          <a:p>
            <a:endParaRPr lang="en-US" dirty="0"/>
          </a:p>
          <a:p>
            <a:pPr marL="91440" indent="0">
              <a:buNone/>
            </a:pPr>
            <a:r>
              <a:rPr lang="en-US" dirty="0"/>
              <a:t>Write an </a:t>
            </a:r>
            <a:r>
              <a:rPr lang="en-US" dirty="0">
                <a:solidFill>
                  <a:schemeClr val="accent2"/>
                </a:solidFill>
              </a:rPr>
              <a:t>if statement </a:t>
            </a:r>
            <a:r>
              <a:rPr lang="en-US" dirty="0"/>
              <a:t>that </a:t>
            </a:r>
            <a:r>
              <a:rPr lang="en-US" dirty="0">
                <a:solidFill>
                  <a:schemeClr val="accent2"/>
                </a:solidFill>
              </a:rPr>
              <a:t>increases</a:t>
            </a:r>
            <a:r>
              <a:rPr lang="en-US" dirty="0"/>
              <a:t> </a:t>
            </a:r>
            <a:r>
              <a:rPr lang="en-US" dirty="0">
                <a:solidFill>
                  <a:srgbClr val="0070C0"/>
                </a:solidFill>
              </a:rPr>
              <a:t>pay</a:t>
            </a:r>
            <a:r>
              <a:rPr lang="en-US" dirty="0"/>
              <a:t> by </a:t>
            </a:r>
            <a:r>
              <a:rPr lang="en-US" b="1" dirty="0"/>
              <a:t>3%</a:t>
            </a:r>
            <a:r>
              <a:rPr lang="en-US" dirty="0"/>
              <a:t> if </a:t>
            </a:r>
            <a:r>
              <a:rPr lang="en-US" dirty="0">
                <a:solidFill>
                  <a:srgbClr val="0070C0"/>
                </a:solidFill>
              </a:rPr>
              <a:t>score</a:t>
            </a:r>
            <a:r>
              <a:rPr lang="en-US" dirty="0"/>
              <a:t> is </a:t>
            </a:r>
            <a:r>
              <a:rPr lang="en-US" dirty="0">
                <a:solidFill>
                  <a:schemeClr val="accent2"/>
                </a:solidFill>
              </a:rPr>
              <a:t>greater than </a:t>
            </a:r>
            <a:r>
              <a:rPr lang="en-US" b="1" dirty="0"/>
              <a:t>90</a:t>
            </a:r>
            <a:r>
              <a:rPr lang="en-US" dirty="0"/>
              <a:t>.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44A3488-ED0F-44AF-AE16-64AA1BA3C9CD}"/>
              </a:ext>
            </a:extLst>
          </p:cNvPr>
          <p:cNvGrpSpPr/>
          <p:nvPr/>
        </p:nvGrpSpPr>
        <p:grpSpPr>
          <a:xfrm>
            <a:off x="146304" y="1997201"/>
            <a:ext cx="8851392" cy="714006"/>
            <a:chOff x="160238" y="3030454"/>
            <a:chExt cx="8851392" cy="505281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1772B06-A7E0-4E9B-87F7-08D286D649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7823" y="3030454"/>
              <a:ext cx="8403807" cy="50528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lvl="0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000" dirty="0">
                  <a:solidFill>
                    <a:srgbClr val="00008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if </a:t>
              </a:r>
              <a:r>
                <a:rPr lang="en-US" altLang="en-US" sz="200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y &gt; </a:t>
              </a:r>
              <a:r>
                <a:rPr lang="en-US" altLang="en-US" sz="2000" dirty="0">
                  <a:solidFill>
                    <a:srgbClr val="0000FF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0</a:t>
              </a:r>
              <a:r>
                <a:rPr lang="en-US" altLang="en-US" sz="200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:</a:t>
              </a:r>
            </a:p>
            <a:p>
              <a:pPr lvl="0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00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   x = </a:t>
              </a:r>
              <a:r>
                <a:rPr lang="en-US" altLang="en-US" sz="2000" dirty="0">
                  <a:solidFill>
                    <a:srgbClr val="0000FF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  <a:endParaRPr lang="en-US" altLang="en-US" sz="2000" dirty="0">
                <a:latin typeface="Arial" panose="020B0604020202020204" pitchFamily="34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55D436C-FE1C-4081-9CCA-D14EB0318D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0238" y="3030456"/>
              <a:ext cx="447585" cy="505279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lvl="0"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</a:p>
            <a:p>
              <a:pPr lvl="0"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2</a:t>
              </a:r>
            </a:p>
            <a:p>
              <a:pPr lvl="0"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  <p:sp>
        <p:nvSpPr>
          <p:cNvPr id="9" name="Rectangle 1">
            <a:extLst>
              <a:ext uri="{FF2B5EF4-FFF2-40B4-BE49-F238E27FC236}">
                <a16:creationId xmlns:a16="http://schemas.microsoft.com/office/drawing/2014/main" id="{9D1389D9-1E9A-4CB3-A761-2FF475464C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CFED3CE-6421-4F71-92E3-1DC0CBE944F8}"/>
              </a:ext>
            </a:extLst>
          </p:cNvPr>
          <p:cNvGrpSpPr/>
          <p:nvPr/>
        </p:nvGrpSpPr>
        <p:grpSpPr>
          <a:xfrm>
            <a:off x="146304" y="3936913"/>
            <a:ext cx="8851392" cy="714006"/>
            <a:chOff x="160238" y="3030454"/>
            <a:chExt cx="8851392" cy="505281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3E333B3-4C92-446E-9413-AA041E6D8D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7823" y="3030454"/>
              <a:ext cx="8403807" cy="50528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lvl="0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000" dirty="0">
                  <a:solidFill>
                    <a:srgbClr val="00008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if </a:t>
              </a:r>
              <a:r>
                <a:rPr lang="en-US" altLang="en-US" sz="200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score &gt; </a:t>
              </a:r>
              <a:r>
                <a:rPr lang="en-US" altLang="en-US" sz="2000" dirty="0">
                  <a:solidFill>
                    <a:srgbClr val="0000FF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90</a:t>
              </a:r>
              <a:r>
                <a:rPr lang="en-US" altLang="en-US" sz="200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:</a:t>
              </a:r>
            </a:p>
            <a:p>
              <a:pPr lvl="0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00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   pay = pay + ( pay * (</a:t>
              </a:r>
              <a:r>
                <a:rPr lang="en-US" altLang="en-US" sz="2000" dirty="0">
                  <a:solidFill>
                    <a:srgbClr val="0000FF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3</a:t>
              </a:r>
              <a:r>
                <a:rPr lang="en-US" altLang="en-US" sz="200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/ </a:t>
              </a:r>
              <a:r>
                <a:rPr lang="en-US" altLang="en-US" sz="2000" dirty="0">
                  <a:solidFill>
                    <a:srgbClr val="0000FF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100</a:t>
              </a:r>
              <a:r>
                <a:rPr lang="en-US" altLang="en-US" sz="200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) )</a:t>
              </a:r>
              <a:endParaRPr lang="en-US" altLang="en-US" sz="2000" dirty="0">
                <a:latin typeface="Arial" panose="020B0604020202020204" pitchFamily="34" charset="0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CD65B554-706A-4F1F-9827-D47365DD0D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0238" y="3030456"/>
              <a:ext cx="447585" cy="505279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lvl="0"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</a:p>
            <a:p>
              <a:pPr lvl="0"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2</a:t>
              </a:r>
            </a:p>
            <a:p>
              <a:pPr lvl="0"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  <p:pic>
        <p:nvPicPr>
          <p:cNvPr id="13" name="Picture 12">
            <a:hlinkClick r:id="rId3" action="ppaction://hlinksldjump"/>
            <a:extLst>
              <a:ext uri="{FF2B5EF4-FFF2-40B4-BE49-F238E27FC236}">
                <a16:creationId xmlns:a16="http://schemas.microsoft.com/office/drawing/2014/main" id="{EDA3A171-AF9D-43B6-9A69-C084B08CDE2D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09304" y="6629400"/>
            <a:ext cx="234696" cy="234696"/>
          </a:xfrm>
          <a:prstGeom prst="rect">
            <a:avLst/>
          </a:prstGeom>
        </p:spPr>
      </p:pic>
      <p:sp>
        <p:nvSpPr>
          <p:cNvPr id="14" name="Slide Number Placeholder 2">
            <a:hlinkClick r:id="rId5" action="ppaction://hlinksldjump"/>
            <a:extLst>
              <a:ext uri="{FF2B5EF4-FFF2-40B4-BE49-F238E27FC236}">
                <a16:creationId xmlns:a16="http://schemas.microsoft.com/office/drawing/2014/main" id="{D7EAC264-48B5-4A57-8E3F-9552A77DFC7D}"/>
              </a:ext>
            </a:extLst>
          </p:cNvPr>
          <p:cNvSpPr txBox="1">
            <a:spLocks/>
          </p:cNvSpPr>
          <p:nvPr/>
        </p:nvSpPr>
        <p:spPr>
          <a:xfrm>
            <a:off x="0" y="6646272"/>
            <a:ext cx="2800350" cy="187517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5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0" dirty="0"/>
              <a:t>4.4</a:t>
            </a:r>
          </a:p>
        </p:txBody>
      </p:sp>
    </p:spTree>
    <p:extLst>
      <p:ext uri="{BB962C8B-B14F-4D97-AF65-F5344CB8AC3E}">
        <p14:creationId xmlns:p14="http://schemas.microsoft.com/office/powerpoint/2010/main" val="189190016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A9FCE5E-6E08-4585-A6A7-43E689AAB0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4.6. </a:t>
            </a:r>
            <a:r>
              <a:rPr lang="en-US" dirty="0"/>
              <a:t>Two-Way if-else Statements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857441A-5FEE-4E62-BF28-9A040DA6AD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9C4B0-9109-4B6A-816F-B8FB191BD566}" type="slidenum">
              <a:rPr lang="en-US" smtClean="0"/>
              <a:t>47</a:t>
            </a:fld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023A532-95A3-4EA3-A2D9-B407E0A292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en-US" dirty="0">
                <a:hlinkClick r:id="rId2" action="ppaction://hlinksldjump"/>
              </a:rPr>
              <a:t>Program 3: Improved Math Learning Tool</a:t>
            </a:r>
            <a:endParaRPr lang="en-US" dirty="0"/>
          </a:p>
          <a:p>
            <a:pPr algn="l"/>
            <a:r>
              <a:rPr lang="en-US" dirty="0">
                <a:hlinkClick r:id="rId3" action="ppaction://hlinksldjump"/>
              </a:rPr>
              <a:t>Check Point #6 - #7</a:t>
            </a:r>
            <a:endParaRPr lang="en-US" dirty="0"/>
          </a:p>
        </p:txBody>
      </p:sp>
      <p:pic>
        <p:nvPicPr>
          <p:cNvPr id="7" name="Picture 6">
            <a:hlinkClick r:id="rId4" action="ppaction://hlinksldjump"/>
            <a:extLst>
              <a:ext uri="{FF2B5EF4-FFF2-40B4-BE49-F238E27FC236}">
                <a16:creationId xmlns:a16="http://schemas.microsoft.com/office/drawing/2014/main" id="{E9B2D835-9355-48FA-8BE1-72F6E6D8C632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88096" y="81280"/>
            <a:ext cx="609600" cy="609600"/>
          </a:xfrm>
          <a:prstGeom prst="rect">
            <a:avLst/>
          </a:prstGeom>
        </p:spPr>
      </p:pic>
      <p:pic>
        <p:nvPicPr>
          <p:cNvPr id="2" name="Picture 1" descr="A close up of a sign&#10;&#10;Description automatically generated">
            <a:hlinkClick r:id="rId6"/>
            <a:extLst>
              <a:ext uri="{FF2B5EF4-FFF2-40B4-BE49-F238E27FC236}">
                <a16:creationId xmlns:a16="http://schemas.microsoft.com/office/drawing/2014/main" id="{D853964E-18D0-4CD0-8831-DAB04365E7BF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04" y="117889"/>
            <a:ext cx="536381" cy="536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43041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E7B03E-3A4D-407C-B315-972228D58F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Two-way if-else Statement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292C6BC-1063-4150-AC4F-C7BDCE3BE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9C4B0-9109-4B6A-816F-B8FB191BD566}" type="slidenum">
              <a:rPr lang="en-US" smtClean="0"/>
              <a:t>48</a:t>
            </a:fld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CEA7B3-C3D1-4BD4-B91D-541B9B0B57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</a:t>
            </a:r>
            <a:r>
              <a:rPr lang="en-US" dirty="0">
                <a:solidFill>
                  <a:schemeClr val="accent2"/>
                </a:solidFill>
              </a:rPr>
              <a:t>one-way if statement </a:t>
            </a:r>
            <a:r>
              <a:rPr lang="en-US" dirty="0"/>
              <a:t>takes an </a:t>
            </a:r>
            <a:r>
              <a:rPr lang="en-US" dirty="0">
                <a:solidFill>
                  <a:schemeClr val="accent2"/>
                </a:solidFill>
              </a:rPr>
              <a:t>action</a:t>
            </a:r>
            <a:r>
              <a:rPr lang="en-US" dirty="0"/>
              <a:t> if the specified condition is </a:t>
            </a:r>
            <a:r>
              <a:rPr lang="en-US" dirty="0">
                <a:solidFill>
                  <a:srgbClr val="3333FF"/>
                </a:solidFill>
              </a:rPr>
              <a:t>True</a:t>
            </a:r>
            <a:r>
              <a:rPr lang="en-US" dirty="0"/>
              <a:t>. </a:t>
            </a:r>
          </a:p>
          <a:p>
            <a:pPr lvl="1"/>
            <a:r>
              <a:rPr lang="en-US" dirty="0"/>
              <a:t>If the condition is </a:t>
            </a:r>
            <a:r>
              <a:rPr lang="en-US" dirty="0">
                <a:solidFill>
                  <a:srgbClr val="3333FF"/>
                </a:solidFill>
              </a:rPr>
              <a:t>False</a:t>
            </a:r>
            <a:r>
              <a:rPr lang="en-US" dirty="0"/>
              <a:t>, </a:t>
            </a:r>
            <a:r>
              <a:rPr lang="en-US" dirty="0">
                <a:solidFill>
                  <a:schemeClr val="accent2"/>
                </a:solidFill>
              </a:rPr>
              <a:t>nothing</a:t>
            </a:r>
            <a:r>
              <a:rPr lang="en-US" dirty="0"/>
              <a:t> is done. </a:t>
            </a:r>
          </a:p>
          <a:p>
            <a:r>
              <a:rPr lang="en-US" dirty="0"/>
              <a:t>But what if you want to take one or more </a:t>
            </a:r>
            <a:r>
              <a:rPr lang="en-US" dirty="0">
                <a:solidFill>
                  <a:schemeClr val="accent2"/>
                </a:solidFill>
              </a:rPr>
              <a:t>alternative actions </a:t>
            </a:r>
            <a:r>
              <a:rPr lang="en-US" dirty="0"/>
              <a:t>when the </a:t>
            </a:r>
            <a:r>
              <a:rPr lang="en-US" dirty="0">
                <a:solidFill>
                  <a:schemeClr val="accent2"/>
                </a:solidFill>
              </a:rPr>
              <a:t>condition is </a:t>
            </a:r>
            <a:r>
              <a:rPr lang="en-US" dirty="0">
                <a:solidFill>
                  <a:srgbClr val="3333FF"/>
                </a:solidFill>
              </a:rPr>
              <a:t>False</a:t>
            </a:r>
            <a:r>
              <a:rPr lang="en-US" dirty="0"/>
              <a:t>? </a:t>
            </a:r>
          </a:p>
          <a:p>
            <a:r>
              <a:rPr lang="en-US" dirty="0"/>
              <a:t>Answer: you can use a </a:t>
            </a:r>
            <a:r>
              <a:rPr lang="en-US" dirty="0">
                <a:solidFill>
                  <a:schemeClr val="accent2"/>
                </a:solidFill>
              </a:rPr>
              <a:t>two-way if-else statement</a:t>
            </a:r>
            <a:r>
              <a:rPr lang="en-US" dirty="0"/>
              <a:t>. </a:t>
            </a:r>
          </a:p>
          <a:p>
            <a:r>
              <a:rPr lang="en-US" dirty="0"/>
              <a:t>The </a:t>
            </a:r>
            <a:r>
              <a:rPr lang="en-US" dirty="0">
                <a:solidFill>
                  <a:schemeClr val="accent2"/>
                </a:solidFill>
              </a:rPr>
              <a:t>actions</a:t>
            </a:r>
            <a:r>
              <a:rPr lang="en-US" dirty="0"/>
              <a:t> that a two-way if-else statement specifies </a:t>
            </a:r>
            <a:r>
              <a:rPr lang="en-US" dirty="0">
                <a:solidFill>
                  <a:schemeClr val="accent2"/>
                </a:solidFill>
              </a:rPr>
              <a:t>differ based on whether the condition is </a:t>
            </a:r>
            <a:r>
              <a:rPr lang="en-US" dirty="0">
                <a:solidFill>
                  <a:srgbClr val="3333FF"/>
                </a:solidFill>
              </a:rPr>
              <a:t>True</a:t>
            </a:r>
            <a:r>
              <a:rPr lang="en-US" dirty="0">
                <a:solidFill>
                  <a:schemeClr val="accent2"/>
                </a:solidFill>
              </a:rPr>
              <a:t> or </a:t>
            </a:r>
            <a:r>
              <a:rPr lang="en-US" dirty="0">
                <a:solidFill>
                  <a:srgbClr val="3333FF"/>
                </a:solidFill>
              </a:rPr>
              <a:t>False</a:t>
            </a:r>
            <a:r>
              <a:rPr lang="en-US" dirty="0"/>
              <a:t>.</a:t>
            </a:r>
          </a:p>
        </p:txBody>
      </p:sp>
      <p:pic>
        <p:nvPicPr>
          <p:cNvPr id="5" name="Picture 4">
            <a:hlinkClick r:id="rId2" action="ppaction://hlinksldjump"/>
            <a:extLst>
              <a:ext uri="{FF2B5EF4-FFF2-40B4-BE49-F238E27FC236}">
                <a16:creationId xmlns:a16="http://schemas.microsoft.com/office/drawing/2014/main" id="{881851C7-CADB-4A9D-9DAA-0A3A598A5E87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09304" y="6629400"/>
            <a:ext cx="234696" cy="234696"/>
          </a:xfrm>
          <a:prstGeom prst="rect">
            <a:avLst/>
          </a:prstGeom>
        </p:spPr>
      </p:pic>
      <p:sp>
        <p:nvSpPr>
          <p:cNvPr id="6" name="Slide Number Placeholder 2">
            <a:hlinkClick r:id="rId4" action="ppaction://hlinksldjump"/>
            <a:extLst>
              <a:ext uri="{FF2B5EF4-FFF2-40B4-BE49-F238E27FC236}">
                <a16:creationId xmlns:a16="http://schemas.microsoft.com/office/drawing/2014/main" id="{4B7C45FD-7B64-46A0-BCEB-800814621AA3}"/>
              </a:ext>
            </a:extLst>
          </p:cNvPr>
          <p:cNvSpPr txBox="1">
            <a:spLocks/>
          </p:cNvSpPr>
          <p:nvPr/>
        </p:nvSpPr>
        <p:spPr>
          <a:xfrm>
            <a:off x="0" y="6646272"/>
            <a:ext cx="2800350" cy="187517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5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0" dirty="0"/>
              <a:t>4.6</a:t>
            </a:r>
          </a:p>
        </p:txBody>
      </p:sp>
    </p:spTree>
    <p:extLst>
      <p:ext uri="{BB962C8B-B14F-4D97-AF65-F5344CB8AC3E}">
        <p14:creationId xmlns:p14="http://schemas.microsoft.com/office/powerpoint/2010/main" val="73894488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E7B03E-3A4D-407C-B315-972228D58F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Two-way if-else Statement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292C6BC-1063-4150-AC4F-C7BDCE3BE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9C4B0-9109-4B6A-816F-B8FB191BD566}" type="slidenum">
              <a:rPr lang="en-US" smtClean="0"/>
              <a:t>49</a:t>
            </a:fld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CEA7B3-C3D1-4BD4-B91D-541B9B0B57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Here is the </a:t>
            </a:r>
            <a:r>
              <a:rPr lang="en-US" dirty="0">
                <a:solidFill>
                  <a:schemeClr val="accent2"/>
                </a:solidFill>
              </a:rPr>
              <a:t>syntax</a:t>
            </a:r>
            <a:r>
              <a:rPr lang="en-US" dirty="0"/>
              <a:t> for a </a:t>
            </a:r>
            <a:r>
              <a:rPr lang="en-US" dirty="0">
                <a:solidFill>
                  <a:schemeClr val="accent2"/>
                </a:solidFill>
              </a:rPr>
              <a:t>two-way if-else statement</a:t>
            </a:r>
            <a:r>
              <a:rPr lang="en-US" dirty="0"/>
              <a:t>: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0B0533F-3877-432A-BF3E-0951040220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304" y="2006258"/>
            <a:ext cx="8851392" cy="13234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 </a:t>
            </a:r>
            <a:r>
              <a:rPr lang="en-US" altLang="en-US" sz="20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boolean</a:t>
            </a:r>
            <a:r>
              <a:rPr lang="en-US" altLang="en-US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-expression:</a:t>
            </a:r>
            <a:br>
              <a:rPr lang="en-US" altLang="en-US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en-US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statement(s)-</a:t>
            </a:r>
            <a:r>
              <a:rPr lang="en-US" altLang="en-US" sz="2000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US" altLang="en-US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-the-true-case</a:t>
            </a:r>
            <a:br>
              <a:rPr lang="en-US" altLang="en-US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en-US" sz="2000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  <a:r>
              <a:rPr lang="en-US" altLang="en-US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br>
              <a:rPr lang="en-US" altLang="en-US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en-US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statement(s)-</a:t>
            </a:r>
            <a:r>
              <a:rPr lang="en-US" altLang="en-US" sz="2000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US" altLang="en-US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-the-false-case</a:t>
            </a:r>
            <a:endParaRPr lang="en-US" altLang="en-US" sz="2000" dirty="0">
              <a:latin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D9E417E-5657-4437-AD62-CF189EB8FC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5980" y="3392338"/>
            <a:ext cx="7392041" cy="3101609"/>
          </a:xfrm>
          <a:prstGeom prst="rect">
            <a:avLst/>
          </a:prstGeom>
        </p:spPr>
      </p:pic>
      <p:pic>
        <p:nvPicPr>
          <p:cNvPr id="8" name="Picture 7">
            <a:hlinkClick r:id="rId3" action="ppaction://hlinksldjump"/>
            <a:extLst>
              <a:ext uri="{FF2B5EF4-FFF2-40B4-BE49-F238E27FC236}">
                <a16:creationId xmlns:a16="http://schemas.microsoft.com/office/drawing/2014/main" id="{A086FC70-DAEF-4F3D-BBC8-74D22E464648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09304" y="6629400"/>
            <a:ext cx="234696" cy="234696"/>
          </a:xfrm>
          <a:prstGeom prst="rect">
            <a:avLst/>
          </a:prstGeom>
        </p:spPr>
      </p:pic>
      <p:sp>
        <p:nvSpPr>
          <p:cNvPr id="9" name="Slide Number Placeholder 2">
            <a:hlinkClick r:id="rId5" action="ppaction://hlinksldjump"/>
            <a:extLst>
              <a:ext uri="{FF2B5EF4-FFF2-40B4-BE49-F238E27FC236}">
                <a16:creationId xmlns:a16="http://schemas.microsoft.com/office/drawing/2014/main" id="{771C7B9A-CF6B-4D3D-B48A-28DFC6DD5681}"/>
              </a:ext>
            </a:extLst>
          </p:cNvPr>
          <p:cNvSpPr txBox="1">
            <a:spLocks/>
          </p:cNvSpPr>
          <p:nvPr/>
        </p:nvSpPr>
        <p:spPr>
          <a:xfrm>
            <a:off x="0" y="6646272"/>
            <a:ext cx="2800350" cy="187517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5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0" dirty="0"/>
              <a:t>4.6</a:t>
            </a:r>
          </a:p>
        </p:txBody>
      </p:sp>
    </p:spTree>
    <p:extLst>
      <p:ext uri="{BB962C8B-B14F-4D97-AF65-F5344CB8AC3E}">
        <p14:creationId xmlns:p14="http://schemas.microsoft.com/office/powerpoint/2010/main" val="15303741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>
            <a:extLst>
              <a:ext uri="{FF2B5EF4-FFF2-40B4-BE49-F238E27FC236}">
                <a16:creationId xmlns:a16="http://schemas.microsoft.com/office/drawing/2014/main" id="{FA552517-FBB3-400F-AB9B-88E1FB41690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>
            <a:normAutofit/>
          </a:bodyPr>
          <a:lstStyle/>
          <a:p>
            <a:r>
              <a:rPr lang="en-US" altLang="en-US" dirty="0"/>
              <a:t>Objectives</a:t>
            </a:r>
            <a:endParaRPr lang="en-US" altLang="en-US" sz="36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54B78B5-C6CF-4134-872E-8499460C5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9C4B0-9109-4B6A-816F-B8FB191BD566}" type="slidenum">
              <a:rPr lang="en-US" smtClean="0"/>
              <a:t>5</a:t>
            </a:fld>
            <a:endParaRPr lang="en-US"/>
          </a:p>
        </p:txBody>
      </p:sp>
      <p:sp>
        <p:nvSpPr>
          <p:cNvPr id="147459" name="Rectangle 3">
            <a:extLst>
              <a:ext uri="{FF2B5EF4-FFF2-40B4-BE49-F238E27FC236}">
                <a16:creationId xmlns:a16="http://schemas.microsoft.com/office/drawing/2014/main" id="{42A2E356-5F95-4CBE-86B6-27400E43310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altLang="en-US" sz="1600" dirty="0"/>
              <a:t>To write Boolean expressions by using comparison operators (</a:t>
            </a:r>
            <a:r>
              <a:rPr lang="en-US" altLang="en-US" sz="1600" dirty="0">
                <a:solidFill>
                  <a:schemeClr val="accent2"/>
                </a:solidFill>
                <a:hlinkClick r:id="rId2" action="ppaction://hlinksldjump"/>
              </a:rPr>
              <a:t>4.2</a:t>
            </a:r>
            <a:r>
              <a:rPr lang="en-US" altLang="en-US" sz="1600" dirty="0"/>
              <a:t>).</a:t>
            </a:r>
          </a:p>
          <a:p>
            <a:pPr>
              <a:lnSpc>
                <a:spcPct val="100000"/>
              </a:lnSpc>
            </a:pPr>
            <a:r>
              <a:rPr lang="en-US" altLang="en-US" sz="1600" dirty="0"/>
              <a:t>To generate random numbers by using the </a:t>
            </a:r>
            <a:r>
              <a:rPr lang="en-US" altLang="en-US" sz="1600" b="1" dirty="0" err="1"/>
              <a:t>random.randint</a:t>
            </a:r>
            <a:r>
              <a:rPr lang="en-US" altLang="en-US" sz="1600" b="1" dirty="0"/>
              <a:t>(a, b) or </a:t>
            </a:r>
            <a:r>
              <a:rPr lang="en-US" altLang="en-US" sz="1600" b="1" dirty="0" err="1"/>
              <a:t>random.random</a:t>
            </a:r>
            <a:r>
              <a:rPr lang="en-US" altLang="en-US" sz="1600" b="1" dirty="0"/>
              <a:t>() </a:t>
            </a:r>
            <a:r>
              <a:rPr lang="en-US" altLang="en-US" sz="1600" dirty="0"/>
              <a:t>functions (</a:t>
            </a:r>
            <a:r>
              <a:rPr lang="en-US" altLang="en-US" sz="1600" dirty="0">
                <a:solidFill>
                  <a:schemeClr val="accent2"/>
                </a:solidFill>
                <a:hlinkClick r:id="rId3" action="ppaction://hlinksldjump"/>
              </a:rPr>
              <a:t>4.3</a:t>
            </a:r>
            <a:r>
              <a:rPr lang="en-US" altLang="en-US" sz="1600" dirty="0"/>
              <a:t>).</a:t>
            </a:r>
          </a:p>
          <a:p>
            <a:pPr>
              <a:lnSpc>
                <a:spcPct val="100000"/>
              </a:lnSpc>
            </a:pPr>
            <a:r>
              <a:rPr lang="en-US" altLang="en-US" sz="1600" dirty="0"/>
              <a:t>To program with Boolean expressions (</a:t>
            </a:r>
            <a:r>
              <a:rPr lang="en-US" altLang="en-US" sz="1600" b="1" dirty="0" err="1"/>
              <a:t>AdditionQuiz</a:t>
            </a:r>
            <a:r>
              <a:rPr lang="en-US" altLang="en-US" sz="1600" dirty="0"/>
              <a:t>) (</a:t>
            </a:r>
            <a:r>
              <a:rPr lang="en-US" altLang="en-US" sz="1600" dirty="0">
                <a:solidFill>
                  <a:schemeClr val="accent2"/>
                </a:solidFill>
                <a:hlinkClick r:id="rId3" action="ppaction://hlinksldjump"/>
              </a:rPr>
              <a:t>4.3</a:t>
            </a:r>
            <a:r>
              <a:rPr lang="en-US" altLang="en-US" sz="1600" dirty="0"/>
              <a:t>).</a:t>
            </a:r>
          </a:p>
          <a:p>
            <a:pPr>
              <a:lnSpc>
                <a:spcPct val="100000"/>
              </a:lnSpc>
            </a:pPr>
            <a:r>
              <a:rPr lang="en-US" altLang="en-US" sz="1600" dirty="0"/>
              <a:t>To implement selection control by using one-way </a:t>
            </a:r>
            <a:r>
              <a:rPr lang="en-US" altLang="en-US" sz="1600" b="1" dirty="0"/>
              <a:t>if</a:t>
            </a:r>
            <a:r>
              <a:rPr lang="en-US" altLang="en-US" sz="1600" dirty="0"/>
              <a:t> statements (</a:t>
            </a:r>
            <a:r>
              <a:rPr lang="en-US" altLang="en-US" sz="1600" dirty="0">
                <a:solidFill>
                  <a:schemeClr val="accent2"/>
                </a:solidFill>
                <a:hlinkClick r:id="rId4" action="ppaction://hlinksldjump"/>
              </a:rPr>
              <a:t>4.4</a:t>
            </a:r>
            <a:r>
              <a:rPr lang="en-US" altLang="en-US" sz="1600" dirty="0"/>
              <a:t>)</a:t>
            </a:r>
          </a:p>
          <a:p>
            <a:pPr>
              <a:lnSpc>
                <a:spcPct val="100000"/>
              </a:lnSpc>
            </a:pPr>
            <a:r>
              <a:rPr lang="en-US" altLang="en-US" sz="1600" dirty="0"/>
              <a:t>To implement selection control by using two-way </a:t>
            </a:r>
            <a:r>
              <a:rPr lang="en-US" altLang="en-US" sz="1600" b="1" dirty="0"/>
              <a:t>if .. else </a:t>
            </a:r>
            <a:r>
              <a:rPr lang="en-US" altLang="en-US" sz="1600" dirty="0"/>
              <a:t>statements (</a:t>
            </a:r>
            <a:r>
              <a:rPr lang="en-US" altLang="en-US" sz="1600" dirty="0">
                <a:solidFill>
                  <a:schemeClr val="accent2"/>
                </a:solidFill>
                <a:hlinkClick r:id="rId5" action="ppaction://hlinksldjump"/>
              </a:rPr>
              <a:t>4.6</a:t>
            </a:r>
            <a:r>
              <a:rPr lang="en-US" altLang="en-US" sz="1600" dirty="0"/>
              <a:t>).</a:t>
            </a:r>
          </a:p>
          <a:p>
            <a:pPr>
              <a:lnSpc>
                <a:spcPct val="100000"/>
              </a:lnSpc>
            </a:pPr>
            <a:r>
              <a:rPr lang="en-US" altLang="en-US" sz="1600" dirty="0"/>
              <a:t>To implement selection control with nested </a:t>
            </a:r>
            <a:r>
              <a:rPr lang="en-US" altLang="en-US" sz="1600" b="1" dirty="0"/>
              <a:t>if ... </a:t>
            </a:r>
            <a:r>
              <a:rPr lang="en-US" altLang="en-US" sz="1600" b="1" dirty="0" err="1"/>
              <a:t>elif</a:t>
            </a:r>
            <a:r>
              <a:rPr lang="en-US" altLang="en-US" sz="1600" b="1" dirty="0"/>
              <a:t> ... else </a:t>
            </a:r>
            <a:r>
              <a:rPr lang="en-US" altLang="en-US" sz="1600" dirty="0"/>
              <a:t>statements (</a:t>
            </a:r>
            <a:r>
              <a:rPr lang="en-US" altLang="en-US" sz="1600" dirty="0">
                <a:solidFill>
                  <a:schemeClr val="accent2"/>
                </a:solidFill>
                <a:hlinkClick r:id="rId6" action="ppaction://hlinksldjump"/>
              </a:rPr>
              <a:t>4.7</a:t>
            </a:r>
            <a:r>
              <a:rPr lang="en-US" altLang="en-US" sz="1600" dirty="0"/>
              <a:t>).</a:t>
            </a:r>
          </a:p>
          <a:p>
            <a:pPr>
              <a:lnSpc>
                <a:spcPct val="100000"/>
              </a:lnSpc>
            </a:pPr>
            <a:r>
              <a:rPr lang="en-US" altLang="en-US" sz="1600" dirty="0"/>
              <a:t>To avoid common errors in </a:t>
            </a:r>
            <a:r>
              <a:rPr lang="en-US" altLang="en-US" sz="1600" b="1" dirty="0"/>
              <a:t>if</a:t>
            </a:r>
            <a:r>
              <a:rPr lang="en-US" altLang="en-US" sz="1600" dirty="0"/>
              <a:t> statements (</a:t>
            </a:r>
            <a:r>
              <a:rPr lang="en-US" altLang="en-US" sz="1600" dirty="0">
                <a:solidFill>
                  <a:schemeClr val="accent2"/>
                </a:solidFill>
                <a:hlinkClick r:id="rId7" action="ppaction://hlinksldjump"/>
              </a:rPr>
              <a:t>4.8</a:t>
            </a:r>
            <a:r>
              <a:rPr lang="en-US" altLang="en-US" sz="1600" dirty="0"/>
              <a:t>).</a:t>
            </a:r>
          </a:p>
          <a:p>
            <a:pPr>
              <a:lnSpc>
                <a:spcPct val="100000"/>
              </a:lnSpc>
            </a:pPr>
            <a:r>
              <a:rPr lang="en-US" altLang="en-US" sz="1600" dirty="0"/>
              <a:t>To program with selection statements (</a:t>
            </a:r>
            <a:r>
              <a:rPr lang="en-US" altLang="en-US" sz="1600" dirty="0">
                <a:solidFill>
                  <a:schemeClr val="accent2"/>
                </a:solidFill>
                <a:hlinkClick r:id="rId8" action="ppaction://hlinksldjump"/>
              </a:rPr>
              <a:t>4.9</a:t>
            </a:r>
            <a:r>
              <a:rPr lang="en-US" altLang="en-US" sz="1600" dirty="0"/>
              <a:t>).</a:t>
            </a:r>
          </a:p>
          <a:p>
            <a:pPr>
              <a:lnSpc>
                <a:spcPct val="100000"/>
              </a:lnSpc>
            </a:pPr>
            <a:r>
              <a:rPr lang="en-US" altLang="en-US" sz="1600" dirty="0"/>
              <a:t>To combine conditions by using logical operators (</a:t>
            </a:r>
            <a:r>
              <a:rPr lang="en-US" altLang="en-US" sz="1600" b="1" dirty="0"/>
              <a:t>and</a:t>
            </a:r>
            <a:r>
              <a:rPr lang="en-US" altLang="en-US" sz="1600" dirty="0"/>
              <a:t>, </a:t>
            </a:r>
            <a:r>
              <a:rPr lang="en-US" altLang="en-US" sz="1600" b="1" dirty="0"/>
              <a:t>or</a:t>
            </a:r>
            <a:r>
              <a:rPr lang="en-US" altLang="en-US" sz="1600" dirty="0"/>
              <a:t>, and </a:t>
            </a:r>
            <a:r>
              <a:rPr lang="en-US" altLang="en-US" sz="1600" b="1" dirty="0"/>
              <a:t>not</a:t>
            </a:r>
            <a:r>
              <a:rPr lang="en-US" altLang="en-US" sz="1600" dirty="0"/>
              <a:t>) (</a:t>
            </a:r>
            <a:r>
              <a:rPr lang="en-US" altLang="en-US" sz="1600" dirty="0">
                <a:solidFill>
                  <a:schemeClr val="accent2"/>
                </a:solidFill>
                <a:hlinkClick r:id="rId9" action="ppaction://hlinksldjump"/>
              </a:rPr>
              <a:t>4.11</a:t>
            </a:r>
            <a:r>
              <a:rPr lang="en-US" altLang="en-US" sz="1600" dirty="0"/>
              <a:t>).</a:t>
            </a:r>
          </a:p>
          <a:p>
            <a:pPr>
              <a:lnSpc>
                <a:spcPct val="100000"/>
              </a:lnSpc>
            </a:pPr>
            <a:r>
              <a:rPr lang="en-US" altLang="en-US" sz="1600" dirty="0"/>
              <a:t>To use selection statements with combined conditions (</a:t>
            </a:r>
            <a:r>
              <a:rPr lang="en-US" altLang="en-US" sz="1600" b="1" dirty="0" err="1"/>
              <a:t>LeapYear</a:t>
            </a:r>
            <a:r>
              <a:rPr lang="en-US" altLang="en-US" sz="1600" dirty="0"/>
              <a:t>, </a:t>
            </a:r>
            <a:r>
              <a:rPr lang="en-US" altLang="en-US" sz="1600" b="1" dirty="0"/>
              <a:t>Lottery</a:t>
            </a:r>
            <a:r>
              <a:rPr lang="en-US" altLang="en-US" sz="1600" dirty="0"/>
              <a:t>) (</a:t>
            </a:r>
            <a:r>
              <a:rPr lang="en-US" altLang="en-US" sz="1600" dirty="0">
                <a:solidFill>
                  <a:schemeClr val="accent2"/>
                </a:solidFill>
                <a:hlinkClick r:id="rId10" action="ppaction://hlinksldjump"/>
              </a:rPr>
              <a:t>4.12</a:t>
            </a:r>
            <a:r>
              <a:rPr lang="en-US" altLang="en-US" sz="1600" dirty="0">
                <a:solidFill>
                  <a:schemeClr val="accent2"/>
                </a:solidFill>
              </a:rPr>
              <a:t> – </a:t>
            </a:r>
            <a:r>
              <a:rPr lang="en-US" altLang="en-US" sz="1600" dirty="0">
                <a:solidFill>
                  <a:schemeClr val="accent2"/>
                </a:solidFill>
                <a:hlinkClick r:id="rId11" action="ppaction://hlinksldjump"/>
              </a:rPr>
              <a:t>4.13</a:t>
            </a:r>
            <a:r>
              <a:rPr lang="en-US" altLang="en-US" sz="1600" dirty="0"/>
              <a:t>).</a:t>
            </a:r>
          </a:p>
          <a:p>
            <a:pPr>
              <a:lnSpc>
                <a:spcPct val="100000"/>
              </a:lnSpc>
            </a:pPr>
            <a:r>
              <a:rPr lang="en-US" altLang="en-US" sz="1600" dirty="0"/>
              <a:t>To write expressions that use the conditional expressions (</a:t>
            </a:r>
            <a:r>
              <a:rPr lang="en-US" altLang="en-US" sz="1600" dirty="0">
                <a:solidFill>
                  <a:schemeClr val="accent2"/>
                </a:solidFill>
                <a:hlinkClick r:id="rId12" action="ppaction://hlinksldjump"/>
              </a:rPr>
              <a:t>4.14</a:t>
            </a:r>
            <a:r>
              <a:rPr lang="en-US" altLang="en-US" sz="1600" dirty="0"/>
              <a:t>). </a:t>
            </a:r>
          </a:p>
          <a:p>
            <a:pPr>
              <a:lnSpc>
                <a:spcPct val="100000"/>
              </a:lnSpc>
            </a:pPr>
            <a:r>
              <a:rPr lang="en-US" altLang="en-US" sz="1600" dirty="0"/>
              <a:t>To understand the rules governing operator precedence and associativity (</a:t>
            </a:r>
            <a:r>
              <a:rPr lang="en-US" altLang="en-US" sz="1600" dirty="0">
                <a:solidFill>
                  <a:schemeClr val="accent2"/>
                </a:solidFill>
                <a:hlinkClick r:id="rId13" action="ppaction://hlinksldjump"/>
              </a:rPr>
              <a:t>4.15</a:t>
            </a:r>
            <a:r>
              <a:rPr lang="en-US" altLang="en-US" sz="1600" dirty="0"/>
              <a:t>). </a:t>
            </a:r>
          </a:p>
        </p:txBody>
      </p:sp>
      <p:pic>
        <p:nvPicPr>
          <p:cNvPr id="5" name="Picture 4">
            <a:hlinkClick r:id="rId14" action="ppaction://hlinksldjump"/>
            <a:extLst>
              <a:ext uri="{FF2B5EF4-FFF2-40B4-BE49-F238E27FC236}">
                <a16:creationId xmlns:a16="http://schemas.microsoft.com/office/drawing/2014/main" id="{0B70C0E1-B3D8-4252-8231-788D186D9F36}"/>
              </a:ext>
            </a:extLst>
          </p:cNvPr>
          <p:cNvPicPr>
            <a:picLocks noChangeAspect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09304" y="6629400"/>
            <a:ext cx="234696" cy="234696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E7B03E-3A4D-407C-B315-972228D58F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Two-way if-else Statement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292C6BC-1063-4150-AC4F-C7BDCE3BE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9C4B0-9109-4B6A-816F-B8FB191BD566}" type="slidenum">
              <a:rPr lang="en-US" smtClean="0"/>
              <a:t>50</a:t>
            </a:fld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CEA7B3-C3D1-4BD4-B91D-541B9B0B57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the </a:t>
            </a:r>
            <a:r>
              <a:rPr lang="en-US" dirty="0" err="1">
                <a:solidFill>
                  <a:schemeClr val="accent2"/>
                </a:solidFill>
              </a:rPr>
              <a:t>boolean</a:t>
            </a:r>
            <a:r>
              <a:rPr lang="en-US" dirty="0">
                <a:solidFill>
                  <a:schemeClr val="accent2"/>
                </a:solidFill>
              </a:rPr>
              <a:t>-expression</a:t>
            </a:r>
            <a:r>
              <a:rPr lang="en-US" dirty="0"/>
              <a:t> evaluates to </a:t>
            </a:r>
            <a:r>
              <a:rPr lang="en-US" dirty="0">
                <a:solidFill>
                  <a:srgbClr val="3333FF"/>
                </a:solidFill>
              </a:rPr>
              <a:t>True</a:t>
            </a:r>
            <a:r>
              <a:rPr lang="en-US" dirty="0"/>
              <a:t>, the </a:t>
            </a:r>
            <a:r>
              <a:rPr lang="en-US" dirty="0">
                <a:solidFill>
                  <a:schemeClr val="accent2"/>
                </a:solidFill>
              </a:rPr>
              <a:t>statement(s)</a:t>
            </a:r>
            <a:r>
              <a:rPr lang="en-US" dirty="0"/>
              <a:t> for the </a:t>
            </a:r>
            <a:r>
              <a:rPr lang="en-US" dirty="0">
                <a:solidFill>
                  <a:srgbClr val="3333FF"/>
                </a:solidFill>
              </a:rPr>
              <a:t>True</a:t>
            </a:r>
            <a:r>
              <a:rPr lang="en-US" dirty="0"/>
              <a:t> </a:t>
            </a:r>
            <a:r>
              <a:rPr lang="en-US" dirty="0">
                <a:solidFill>
                  <a:schemeClr val="accent2"/>
                </a:solidFill>
              </a:rPr>
              <a:t>case</a:t>
            </a:r>
            <a:r>
              <a:rPr lang="en-US" dirty="0"/>
              <a:t> are </a:t>
            </a:r>
            <a:r>
              <a:rPr lang="en-US" dirty="0">
                <a:solidFill>
                  <a:schemeClr val="accent2"/>
                </a:solidFill>
              </a:rPr>
              <a:t>executed</a:t>
            </a:r>
            <a:r>
              <a:rPr lang="en-US" dirty="0"/>
              <a:t>.</a:t>
            </a:r>
            <a:endParaRPr lang="ar-SA" dirty="0"/>
          </a:p>
          <a:p>
            <a:r>
              <a:rPr lang="en-US" dirty="0">
                <a:solidFill>
                  <a:schemeClr val="accent2"/>
                </a:solidFill>
              </a:rPr>
              <a:t>Else</a:t>
            </a:r>
            <a:r>
              <a:rPr lang="en-US" dirty="0"/>
              <a:t>, the </a:t>
            </a:r>
            <a:r>
              <a:rPr lang="en-US" dirty="0">
                <a:solidFill>
                  <a:schemeClr val="accent2"/>
                </a:solidFill>
              </a:rPr>
              <a:t>statement(s)</a:t>
            </a:r>
            <a:r>
              <a:rPr lang="en-US" dirty="0"/>
              <a:t> for the </a:t>
            </a:r>
            <a:r>
              <a:rPr lang="en-US" dirty="0">
                <a:solidFill>
                  <a:srgbClr val="3333FF"/>
                </a:solidFill>
              </a:rPr>
              <a:t>False</a:t>
            </a:r>
            <a:r>
              <a:rPr lang="en-US" dirty="0"/>
              <a:t> </a:t>
            </a:r>
            <a:r>
              <a:rPr lang="en-US" dirty="0">
                <a:solidFill>
                  <a:schemeClr val="accent2"/>
                </a:solidFill>
              </a:rPr>
              <a:t>case</a:t>
            </a:r>
            <a:r>
              <a:rPr lang="en-US" dirty="0"/>
              <a:t> are </a:t>
            </a:r>
            <a:r>
              <a:rPr lang="en-US" dirty="0">
                <a:solidFill>
                  <a:schemeClr val="accent2"/>
                </a:solidFill>
              </a:rPr>
              <a:t>executed</a:t>
            </a:r>
            <a:r>
              <a:rPr lang="en-US" dirty="0"/>
              <a:t>.</a:t>
            </a:r>
            <a:endParaRPr lang="ar-SA" dirty="0"/>
          </a:p>
          <a:p>
            <a:r>
              <a:rPr lang="en-US" dirty="0"/>
              <a:t>For example, consider the following code:</a:t>
            </a:r>
          </a:p>
          <a:p>
            <a:endParaRPr lang="en-US" dirty="0"/>
          </a:p>
          <a:p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If </a:t>
            </a:r>
            <a:r>
              <a:rPr lang="en-US" dirty="0">
                <a:solidFill>
                  <a:srgbClr val="0070C0"/>
                </a:solidFill>
                <a:highlight>
                  <a:srgbClr val="F3FFEF"/>
                </a:highlight>
              </a:rPr>
              <a:t>radius</a:t>
            </a:r>
            <a:r>
              <a:rPr lang="en-US" dirty="0">
                <a:highlight>
                  <a:srgbClr val="F3FFEF"/>
                </a:highlight>
              </a:rPr>
              <a:t> &gt;= 0 </a:t>
            </a:r>
            <a:r>
              <a:rPr lang="en-US" dirty="0"/>
              <a:t>is </a:t>
            </a:r>
            <a:r>
              <a:rPr lang="en-US" dirty="0">
                <a:solidFill>
                  <a:srgbClr val="3333FF"/>
                </a:solidFill>
              </a:rPr>
              <a:t>True</a:t>
            </a:r>
            <a:r>
              <a:rPr lang="en-US" dirty="0"/>
              <a:t>, </a:t>
            </a:r>
            <a:r>
              <a:rPr lang="en-US" dirty="0">
                <a:solidFill>
                  <a:srgbClr val="0070C0"/>
                </a:solidFill>
              </a:rPr>
              <a:t>area</a:t>
            </a:r>
            <a:r>
              <a:rPr lang="en-US" dirty="0"/>
              <a:t> is computed and displayed.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if it is </a:t>
            </a:r>
            <a:r>
              <a:rPr lang="en-US" dirty="0">
                <a:solidFill>
                  <a:srgbClr val="3333FF"/>
                </a:solidFill>
              </a:rPr>
              <a:t>False</a:t>
            </a:r>
            <a:r>
              <a:rPr lang="en-US" dirty="0"/>
              <a:t>, the message </a:t>
            </a:r>
            <a:r>
              <a:rPr lang="en-US" dirty="0">
                <a:highlight>
                  <a:srgbClr val="D9ECFF"/>
                </a:highlight>
              </a:rPr>
              <a:t>Negative input</a:t>
            </a:r>
            <a:r>
              <a:rPr lang="en-US" dirty="0"/>
              <a:t> is displayed.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6EFFD4B-4F4B-49C1-B0D6-D97872086EEB}"/>
              </a:ext>
            </a:extLst>
          </p:cNvPr>
          <p:cNvGrpSpPr/>
          <p:nvPr/>
        </p:nvGrpSpPr>
        <p:grpSpPr>
          <a:xfrm>
            <a:off x="146303" y="3429000"/>
            <a:ext cx="8851393" cy="1323439"/>
            <a:chOff x="146301" y="3760017"/>
            <a:chExt cx="8851393" cy="1323439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9CDB6A0-F4C1-4C5A-AAA5-B3474E317B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2483" y="3760017"/>
              <a:ext cx="8545211" cy="132343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600" dirty="0">
                  <a:solidFill>
                    <a:srgbClr val="00008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if </a:t>
              </a:r>
              <a:r>
                <a:rPr lang="en-US" altLang="en-US" sz="160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radius &gt;= </a:t>
              </a:r>
              <a:r>
                <a:rPr lang="en-US" altLang="en-US" sz="1600" dirty="0">
                  <a:solidFill>
                    <a:srgbClr val="0000FF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0</a:t>
              </a:r>
              <a:r>
                <a:rPr lang="en-US" altLang="en-US" sz="160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:</a:t>
              </a:r>
            </a:p>
            <a:p>
              <a:pPr lvl="0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60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   area = radius * radius * </a:t>
              </a:r>
              <a:r>
                <a:rPr lang="en-US" altLang="en-US" sz="1600" dirty="0" err="1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math.pi</a:t>
              </a:r>
              <a:endParaRPr lang="en-US" alt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pPr lvl="0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60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   </a:t>
              </a:r>
              <a:r>
                <a:rPr lang="en-US" altLang="en-US" sz="1600" dirty="0">
                  <a:solidFill>
                    <a:srgbClr val="00008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print</a:t>
              </a:r>
              <a:r>
                <a:rPr lang="en-US" altLang="en-US" sz="160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(</a:t>
              </a:r>
              <a:r>
                <a:rPr lang="en-US" altLang="en-US" sz="1600" dirty="0">
                  <a:solidFill>
                    <a:srgbClr val="00808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"The area for the circle of radius"</a:t>
              </a:r>
              <a:r>
                <a:rPr lang="en-US" altLang="en-US" sz="160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, radius, </a:t>
              </a:r>
              <a:r>
                <a:rPr lang="en-US" altLang="en-US" sz="1600" dirty="0">
                  <a:solidFill>
                    <a:srgbClr val="00808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"is"</a:t>
              </a:r>
              <a:r>
                <a:rPr lang="en-US" altLang="en-US" sz="160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, area)</a:t>
              </a:r>
            </a:p>
            <a:p>
              <a:pPr lvl="0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600" dirty="0">
                  <a:solidFill>
                    <a:srgbClr val="00008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else</a:t>
              </a:r>
              <a:r>
                <a:rPr lang="en-US" altLang="en-US" sz="160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:</a:t>
              </a:r>
            </a:p>
            <a:p>
              <a:pPr lvl="0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60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   </a:t>
              </a:r>
              <a:r>
                <a:rPr lang="en-US" altLang="en-US" sz="1600" dirty="0">
                  <a:solidFill>
                    <a:srgbClr val="00008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print</a:t>
              </a:r>
              <a:r>
                <a:rPr lang="en-US" altLang="en-US" sz="160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(</a:t>
              </a:r>
              <a:r>
                <a:rPr lang="en-US" altLang="en-US" sz="1600" dirty="0">
                  <a:solidFill>
                    <a:srgbClr val="00808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"Negative input"</a:t>
              </a:r>
              <a:r>
                <a:rPr lang="en-US" altLang="en-US" sz="160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)</a:t>
              </a:r>
              <a:endParaRPr lang="en-US" altLang="en-US" sz="1600" dirty="0">
                <a:latin typeface="Arial" panose="020B0604020202020204" pitchFamily="34" charset="0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012F195-5568-4CBB-8952-59E9FFAE47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6301" y="3760017"/>
              <a:ext cx="306183" cy="1323439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lvl="0"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</a:p>
            <a:p>
              <a:pPr lvl="0"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2</a:t>
              </a:r>
            </a:p>
            <a:p>
              <a:pPr lvl="0"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3</a:t>
              </a:r>
            </a:p>
            <a:p>
              <a:pPr lvl="0"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4</a:t>
              </a:r>
            </a:p>
            <a:p>
              <a:pPr lvl="0"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5</a:t>
              </a:r>
            </a:p>
            <a:p>
              <a:pPr lvl="0"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  <p:pic>
        <p:nvPicPr>
          <p:cNvPr id="11" name="Picture 10">
            <a:hlinkClick r:id="rId3" action="ppaction://hlinksldjump"/>
            <a:extLst>
              <a:ext uri="{FF2B5EF4-FFF2-40B4-BE49-F238E27FC236}">
                <a16:creationId xmlns:a16="http://schemas.microsoft.com/office/drawing/2014/main" id="{F205C1F1-1C4D-429C-97B3-A4976C67D15A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09304" y="6629400"/>
            <a:ext cx="234696" cy="234696"/>
          </a:xfrm>
          <a:prstGeom prst="rect">
            <a:avLst/>
          </a:prstGeom>
        </p:spPr>
      </p:pic>
      <p:sp>
        <p:nvSpPr>
          <p:cNvPr id="12" name="Slide Number Placeholder 2">
            <a:hlinkClick r:id="rId5" action="ppaction://hlinksldjump"/>
            <a:extLst>
              <a:ext uri="{FF2B5EF4-FFF2-40B4-BE49-F238E27FC236}">
                <a16:creationId xmlns:a16="http://schemas.microsoft.com/office/drawing/2014/main" id="{064C622B-A00B-4100-814F-B8ED67756F46}"/>
              </a:ext>
            </a:extLst>
          </p:cNvPr>
          <p:cNvSpPr txBox="1">
            <a:spLocks/>
          </p:cNvSpPr>
          <p:nvPr/>
        </p:nvSpPr>
        <p:spPr>
          <a:xfrm>
            <a:off x="0" y="6646272"/>
            <a:ext cx="2800350" cy="187517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5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0" dirty="0"/>
              <a:t>4.6</a:t>
            </a:r>
          </a:p>
        </p:txBody>
      </p:sp>
    </p:spTree>
    <p:extLst>
      <p:ext uri="{BB962C8B-B14F-4D97-AF65-F5344CB8AC3E}">
        <p14:creationId xmlns:p14="http://schemas.microsoft.com/office/powerpoint/2010/main" val="222893089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E7B03E-3A4D-407C-B315-972228D58F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Two-way if-else Statement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292C6BC-1063-4150-AC4F-C7BDCE3BE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9C4B0-9109-4B6A-816F-B8FB191BD566}" type="slidenum">
              <a:rPr lang="en-US" smtClean="0"/>
              <a:t>51</a:t>
            </a:fld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CEA7B3-C3D1-4BD4-B91D-541B9B0B57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Another example: this one </a:t>
            </a:r>
            <a:r>
              <a:rPr lang="en-US" dirty="0">
                <a:solidFill>
                  <a:schemeClr val="accent2"/>
                </a:solidFill>
              </a:rPr>
              <a:t>determines</a:t>
            </a:r>
            <a:r>
              <a:rPr lang="en-US" dirty="0"/>
              <a:t> whether a </a:t>
            </a:r>
            <a:r>
              <a:rPr lang="en-US" dirty="0">
                <a:solidFill>
                  <a:schemeClr val="accent2"/>
                </a:solidFill>
              </a:rPr>
              <a:t>number</a:t>
            </a:r>
            <a:r>
              <a:rPr lang="en-US" dirty="0"/>
              <a:t> is </a:t>
            </a:r>
            <a:r>
              <a:rPr lang="en-US" dirty="0">
                <a:solidFill>
                  <a:schemeClr val="accent2"/>
                </a:solidFill>
              </a:rPr>
              <a:t>even</a:t>
            </a:r>
            <a:r>
              <a:rPr lang="en-US" dirty="0"/>
              <a:t> or </a:t>
            </a:r>
            <a:r>
              <a:rPr lang="en-US" dirty="0">
                <a:solidFill>
                  <a:schemeClr val="accent2"/>
                </a:solidFill>
              </a:rPr>
              <a:t>odd</a:t>
            </a:r>
            <a:r>
              <a:rPr lang="en-US" dirty="0"/>
              <a:t>, as follows: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6EFFD4B-4F4B-49C1-B0D6-D97872086EEB}"/>
              </a:ext>
            </a:extLst>
          </p:cNvPr>
          <p:cNvGrpSpPr/>
          <p:nvPr/>
        </p:nvGrpSpPr>
        <p:grpSpPr>
          <a:xfrm>
            <a:off x="146303" y="2337360"/>
            <a:ext cx="8851393" cy="1200329"/>
            <a:chOff x="146301" y="3821572"/>
            <a:chExt cx="8851393" cy="1200329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9CDB6A0-F4C1-4C5A-AAA5-B3474E317B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7899" y="3821572"/>
              <a:ext cx="8469795" cy="12003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dirty="0">
                  <a:solidFill>
                    <a:srgbClr val="00008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if </a:t>
              </a:r>
              <a:r>
                <a:rPr lang="en-US" altLang="en-US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number % </a:t>
              </a:r>
              <a:r>
                <a:rPr lang="en-US" altLang="en-US" dirty="0">
                  <a:solidFill>
                    <a:srgbClr val="0000FF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2 </a:t>
              </a:r>
              <a:r>
                <a:rPr lang="en-US" altLang="en-US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== </a:t>
              </a:r>
              <a:r>
                <a:rPr lang="en-US" altLang="en-US" dirty="0">
                  <a:solidFill>
                    <a:srgbClr val="0000FF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0</a:t>
              </a:r>
              <a:r>
                <a:rPr lang="en-US" altLang="en-US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:</a:t>
              </a:r>
            </a:p>
            <a:p>
              <a:pPr lvl="0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   </a:t>
              </a:r>
              <a:r>
                <a:rPr lang="en-US" altLang="en-US" dirty="0">
                  <a:solidFill>
                    <a:srgbClr val="00008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print</a:t>
              </a:r>
              <a:r>
                <a:rPr lang="en-US" altLang="en-US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(number, </a:t>
              </a:r>
              <a:r>
                <a:rPr lang="en-US" altLang="en-US" dirty="0">
                  <a:solidFill>
                    <a:srgbClr val="00808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"is even."</a:t>
              </a:r>
              <a:r>
                <a:rPr lang="en-US" altLang="en-US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)</a:t>
              </a:r>
            </a:p>
            <a:p>
              <a:pPr lvl="0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dirty="0">
                  <a:solidFill>
                    <a:srgbClr val="00008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else</a:t>
              </a:r>
              <a:r>
                <a:rPr lang="en-US" altLang="en-US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:</a:t>
              </a:r>
            </a:p>
            <a:p>
              <a:pPr lvl="0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   </a:t>
              </a:r>
              <a:r>
                <a:rPr lang="en-US" altLang="en-US" dirty="0">
                  <a:solidFill>
                    <a:srgbClr val="00008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print</a:t>
              </a:r>
              <a:r>
                <a:rPr lang="en-US" altLang="en-US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(number, </a:t>
              </a:r>
              <a:r>
                <a:rPr lang="en-US" altLang="en-US" dirty="0">
                  <a:solidFill>
                    <a:srgbClr val="00808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"is odd."</a:t>
              </a:r>
              <a:r>
                <a:rPr lang="en-US" altLang="en-US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)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012F195-5568-4CBB-8952-59E9FFAE47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6301" y="3821572"/>
              <a:ext cx="381597" cy="1200328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lvl="0"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</a:p>
            <a:p>
              <a:pPr lvl="0"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2</a:t>
              </a:r>
            </a:p>
            <a:p>
              <a:pPr lvl="0"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3</a:t>
              </a:r>
            </a:p>
            <a:p>
              <a:pPr lvl="0"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4</a:t>
              </a:r>
            </a:p>
          </p:txBody>
        </p:sp>
      </p:grpSp>
      <p:pic>
        <p:nvPicPr>
          <p:cNvPr id="11" name="Picture 10">
            <a:hlinkClick r:id="rId3" action="ppaction://hlinksldjump"/>
            <a:extLst>
              <a:ext uri="{FF2B5EF4-FFF2-40B4-BE49-F238E27FC236}">
                <a16:creationId xmlns:a16="http://schemas.microsoft.com/office/drawing/2014/main" id="{7A81C166-17DF-4B49-9199-6FFA02699084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09304" y="6629400"/>
            <a:ext cx="234696" cy="234696"/>
          </a:xfrm>
          <a:prstGeom prst="rect">
            <a:avLst/>
          </a:prstGeom>
        </p:spPr>
      </p:pic>
      <p:sp>
        <p:nvSpPr>
          <p:cNvPr id="12" name="Slide Number Placeholder 2">
            <a:hlinkClick r:id="rId5" action="ppaction://hlinksldjump"/>
            <a:extLst>
              <a:ext uri="{FF2B5EF4-FFF2-40B4-BE49-F238E27FC236}">
                <a16:creationId xmlns:a16="http://schemas.microsoft.com/office/drawing/2014/main" id="{A7CADF63-CC37-4CF0-B5F7-FCEAA8F0DE90}"/>
              </a:ext>
            </a:extLst>
          </p:cNvPr>
          <p:cNvSpPr txBox="1">
            <a:spLocks/>
          </p:cNvSpPr>
          <p:nvPr/>
        </p:nvSpPr>
        <p:spPr>
          <a:xfrm>
            <a:off x="0" y="6646272"/>
            <a:ext cx="2800350" cy="187517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5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0" dirty="0"/>
              <a:t>4.6</a:t>
            </a:r>
          </a:p>
        </p:txBody>
      </p:sp>
    </p:spTree>
    <p:extLst>
      <p:ext uri="{BB962C8B-B14F-4D97-AF65-F5344CB8AC3E}">
        <p14:creationId xmlns:p14="http://schemas.microsoft.com/office/powerpoint/2010/main" val="425270562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E7B03E-3A4D-407C-B315-972228D58F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292C6BC-1063-4150-AC4F-C7BDCE3BE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9C4B0-9109-4B6A-816F-B8FB191BD566}" type="slidenum">
              <a:rPr lang="en-US" smtClean="0"/>
              <a:t>52</a:t>
            </a:fld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CEA7B3-C3D1-4BD4-B91D-541B9B0B57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following syntax is valid for two way if-else statement with a </a:t>
            </a:r>
            <a:r>
              <a:rPr lang="en-US" dirty="0">
                <a:solidFill>
                  <a:schemeClr val="accent2"/>
                </a:solidFill>
              </a:rPr>
              <a:t>one statement </a:t>
            </a:r>
            <a:r>
              <a:rPr lang="en-US" dirty="0"/>
              <a:t>for the </a:t>
            </a:r>
            <a:r>
              <a:rPr lang="en-US" dirty="0">
                <a:solidFill>
                  <a:schemeClr val="accent2"/>
                </a:solidFill>
              </a:rPr>
              <a:t>true case </a:t>
            </a:r>
            <a:r>
              <a:rPr lang="en-US" dirty="0"/>
              <a:t>and a </a:t>
            </a:r>
            <a:r>
              <a:rPr lang="en-US" dirty="0">
                <a:solidFill>
                  <a:schemeClr val="accent2"/>
                </a:solidFill>
              </a:rPr>
              <a:t>one statement </a:t>
            </a:r>
            <a:r>
              <a:rPr lang="en-US" dirty="0"/>
              <a:t>for the </a:t>
            </a:r>
            <a:r>
              <a:rPr lang="en-US" dirty="0">
                <a:solidFill>
                  <a:schemeClr val="accent2"/>
                </a:solidFill>
              </a:rPr>
              <a:t>false case</a:t>
            </a:r>
            <a:r>
              <a:rPr lang="en-US" dirty="0"/>
              <a:t>.</a:t>
            </a:r>
          </a:p>
          <a:p>
            <a:endParaRPr lang="en-US" dirty="0"/>
          </a:p>
          <a:p>
            <a:endParaRPr lang="en-US" sz="1050" dirty="0"/>
          </a:p>
          <a:p>
            <a:r>
              <a:rPr lang="en-US" dirty="0"/>
              <a:t>Example: 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6EFFD4B-4F4B-49C1-B0D6-D97872086EEB}"/>
              </a:ext>
            </a:extLst>
          </p:cNvPr>
          <p:cNvGrpSpPr/>
          <p:nvPr/>
        </p:nvGrpSpPr>
        <p:grpSpPr>
          <a:xfrm>
            <a:off x="146302" y="4035009"/>
            <a:ext cx="8851392" cy="923330"/>
            <a:chOff x="146301" y="4098570"/>
            <a:chExt cx="8851392" cy="92333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9CDB6A0-F4C1-4C5A-AAA5-B3474E317B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7898" y="4098570"/>
              <a:ext cx="8469795" cy="9233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number = </a:t>
              </a:r>
              <a:r>
                <a:rPr lang="en-US" altLang="en-US" dirty="0">
                  <a:solidFill>
                    <a:srgbClr val="00008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eval</a:t>
              </a:r>
              <a:r>
                <a:rPr lang="en-US" altLang="en-US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(</a:t>
              </a:r>
              <a:r>
                <a:rPr lang="en-US" altLang="en-US" dirty="0">
                  <a:solidFill>
                    <a:srgbClr val="00008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input</a:t>
              </a:r>
              <a:r>
                <a:rPr lang="en-US" altLang="en-US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(</a:t>
              </a:r>
              <a:r>
                <a:rPr lang="en-US" altLang="en-US" dirty="0">
                  <a:solidFill>
                    <a:srgbClr val="00808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"Enter a number: "</a:t>
              </a:r>
              <a:r>
                <a:rPr lang="en-US" altLang="en-US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))</a:t>
              </a:r>
            </a:p>
            <a:p>
              <a:pPr lvl="0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dirty="0">
                  <a:solidFill>
                    <a:srgbClr val="00008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if </a:t>
              </a:r>
              <a:r>
                <a:rPr lang="en-US" altLang="en-US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number % </a:t>
              </a:r>
              <a:r>
                <a:rPr lang="en-US" altLang="en-US" dirty="0">
                  <a:solidFill>
                    <a:srgbClr val="0000FF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2 </a:t>
              </a:r>
              <a:r>
                <a:rPr lang="en-US" altLang="en-US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== </a:t>
              </a:r>
              <a:r>
                <a:rPr lang="en-US" altLang="en-US" dirty="0">
                  <a:solidFill>
                    <a:srgbClr val="0000FF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0</a:t>
              </a:r>
              <a:r>
                <a:rPr lang="en-US" altLang="en-US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: </a:t>
              </a:r>
              <a:r>
                <a:rPr lang="en-US" altLang="en-US" dirty="0">
                  <a:solidFill>
                    <a:srgbClr val="00008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print</a:t>
              </a:r>
              <a:r>
                <a:rPr lang="en-US" altLang="en-US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(number, </a:t>
              </a:r>
              <a:r>
                <a:rPr lang="en-US" altLang="en-US" dirty="0">
                  <a:solidFill>
                    <a:srgbClr val="00808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"is even."</a:t>
              </a:r>
              <a:r>
                <a:rPr lang="en-US" altLang="en-US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)</a:t>
              </a:r>
            </a:p>
            <a:p>
              <a:pPr lvl="0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dirty="0">
                  <a:solidFill>
                    <a:srgbClr val="00008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else</a:t>
              </a:r>
              <a:r>
                <a:rPr lang="en-US" altLang="en-US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: </a:t>
              </a:r>
              <a:r>
                <a:rPr lang="en-US" altLang="en-US" dirty="0">
                  <a:solidFill>
                    <a:srgbClr val="00008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print</a:t>
              </a:r>
              <a:r>
                <a:rPr lang="en-US" altLang="en-US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(number, </a:t>
              </a:r>
              <a:r>
                <a:rPr lang="en-US" altLang="en-US" dirty="0">
                  <a:solidFill>
                    <a:srgbClr val="00808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"is odd."</a:t>
              </a:r>
              <a:r>
                <a:rPr lang="en-US" altLang="en-US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)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012F195-5568-4CBB-8952-59E9FFAE47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6301" y="4098570"/>
              <a:ext cx="381597" cy="92333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lvl="0"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</a:p>
            <a:p>
              <a:pPr lvl="0"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2</a:t>
              </a:r>
            </a:p>
            <a:p>
              <a:pPr lvl="0"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3</a:t>
              </a: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7A1268BD-9EB0-497C-8A10-BC7E9D347B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304" y="2721114"/>
            <a:ext cx="8851392" cy="70788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 </a:t>
            </a:r>
            <a:r>
              <a:rPr lang="en-US" altLang="en-US" sz="20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boolean</a:t>
            </a:r>
            <a:r>
              <a:rPr lang="en-US" altLang="en-US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-expression: statement-</a:t>
            </a:r>
            <a:r>
              <a:rPr lang="en-US" altLang="en-US" sz="2000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US" altLang="en-US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-the-true-case</a:t>
            </a:r>
            <a:br>
              <a:rPr lang="en-US" altLang="en-US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en-US" sz="2000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  <a:r>
              <a:rPr lang="en-US" altLang="en-US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 statement-</a:t>
            </a:r>
            <a:r>
              <a:rPr lang="en-US" altLang="en-US" sz="2000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US" altLang="en-US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-the-false-case</a:t>
            </a:r>
            <a:endParaRPr lang="en-US" altLang="en-US" sz="2000" dirty="0">
              <a:latin typeface="Arial" panose="020B0604020202020204" pitchFamily="34" charset="0"/>
            </a:endParaRPr>
          </a:p>
        </p:txBody>
      </p:sp>
      <p:pic>
        <p:nvPicPr>
          <p:cNvPr id="12" name="Picture 11">
            <a:hlinkClick r:id="rId3" action="ppaction://hlinksldjump"/>
            <a:extLst>
              <a:ext uri="{FF2B5EF4-FFF2-40B4-BE49-F238E27FC236}">
                <a16:creationId xmlns:a16="http://schemas.microsoft.com/office/drawing/2014/main" id="{C6328110-7218-432D-95F3-1EADD3B8ED96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09304" y="6629400"/>
            <a:ext cx="234696" cy="234696"/>
          </a:xfrm>
          <a:prstGeom prst="rect">
            <a:avLst/>
          </a:prstGeom>
        </p:spPr>
      </p:pic>
      <p:sp>
        <p:nvSpPr>
          <p:cNvPr id="13" name="Slide Number Placeholder 2">
            <a:hlinkClick r:id="rId5" action="ppaction://hlinksldjump"/>
            <a:extLst>
              <a:ext uri="{FF2B5EF4-FFF2-40B4-BE49-F238E27FC236}">
                <a16:creationId xmlns:a16="http://schemas.microsoft.com/office/drawing/2014/main" id="{93758577-7C52-42DC-85B9-B9E327082AE0}"/>
              </a:ext>
            </a:extLst>
          </p:cNvPr>
          <p:cNvSpPr txBox="1">
            <a:spLocks/>
          </p:cNvSpPr>
          <p:nvPr/>
        </p:nvSpPr>
        <p:spPr>
          <a:xfrm>
            <a:off x="0" y="6646272"/>
            <a:ext cx="2800350" cy="187517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5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0" dirty="0"/>
              <a:t>4.6</a:t>
            </a:r>
          </a:p>
        </p:txBody>
      </p:sp>
    </p:spTree>
    <p:extLst>
      <p:ext uri="{BB962C8B-B14F-4D97-AF65-F5344CB8AC3E}">
        <p14:creationId xmlns:p14="http://schemas.microsoft.com/office/powerpoint/2010/main" val="196452437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E5FD3A-87D3-4129-A7EE-DFB7447753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Improved Math Learning Tool</a:t>
            </a:r>
            <a:br>
              <a:rPr lang="en-US" dirty="0"/>
            </a:br>
            <a:r>
              <a:rPr lang="en-US" dirty="0">
                <a:solidFill>
                  <a:schemeClr val="accent3"/>
                </a:solidFill>
              </a:rPr>
              <a:t>Program 3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3589BB1-7C99-45EE-AFA0-76861E5EA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9C4B0-9109-4B6A-816F-B8FB191BD566}" type="slidenum">
              <a:rPr lang="en-US" smtClean="0"/>
              <a:t>53</a:t>
            </a:fld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632145-F601-4192-87DE-DEECE8F580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91440" indent="0">
              <a:buNone/>
            </a:pPr>
            <a:r>
              <a:rPr lang="en-US" sz="2400" dirty="0"/>
              <a:t>Write a program that helps a first-grader practice </a:t>
            </a:r>
            <a:r>
              <a:rPr lang="en-US" sz="2400" dirty="0">
                <a:solidFill>
                  <a:schemeClr val="accent2"/>
                </a:solidFill>
              </a:rPr>
              <a:t>subtraction</a:t>
            </a:r>
            <a:r>
              <a:rPr lang="en-US" sz="2400" dirty="0"/>
              <a:t>. The program should </a:t>
            </a:r>
            <a:r>
              <a:rPr lang="en-US" sz="2400" dirty="0">
                <a:solidFill>
                  <a:schemeClr val="accent2"/>
                </a:solidFill>
              </a:rPr>
              <a:t>randomly generate two single-digit integers</a:t>
            </a:r>
            <a:r>
              <a:rPr lang="en-US" sz="2400" dirty="0"/>
              <a:t>, </a:t>
            </a:r>
            <a:r>
              <a:rPr lang="en-US" sz="2400" dirty="0">
                <a:solidFill>
                  <a:srgbClr val="0070C0"/>
                </a:solidFill>
              </a:rPr>
              <a:t>number1</a:t>
            </a:r>
            <a:r>
              <a:rPr lang="en-US" sz="2400" dirty="0"/>
              <a:t> and </a:t>
            </a:r>
            <a:r>
              <a:rPr lang="en-US" sz="2400" dirty="0">
                <a:solidFill>
                  <a:srgbClr val="0070C0"/>
                </a:solidFill>
              </a:rPr>
              <a:t>number2</a:t>
            </a:r>
            <a:r>
              <a:rPr lang="en-US" sz="2400" dirty="0"/>
              <a:t>, with </a:t>
            </a:r>
            <a:r>
              <a:rPr lang="en-US" sz="2400" dirty="0">
                <a:solidFill>
                  <a:srgbClr val="0070C0"/>
                </a:solidFill>
              </a:rPr>
              <a:t>number1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C00000"/>
                </a:solidFill>
              </a:rPr>
              <a:t>&gt;=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0070C0"/>
                </a:solidFill>
              </a:rPr>
              <a:t>number2</a:t>
            </a:r>
            <a:r>
              <a:rPr lang="en-US" sz="2400" dirty="0"/>
              <a:t> and should then </a:t>
            </a:r>
            <a:r>
              <a:rPr lang="en-US" sz="2400" dirty="0">
                <a:solidFill>
                  <a:schemeClr val="accent2"/>
                </a:solidFill>
              </a:rPr>
              <a:t>ask the user for the </a:t>
            </a:r>
            <a:r>
              <a:rPr lang="en-US" sz="2400" dirty="0">
                <a:solidFill>
                  <a:srgbClr val="0070C0"/>
                </a:solidFill>
              </a:rPr>
              <a:t>answer</a:t>
            </a:r>
            <a:r>
              <a:rPr lang="en-US" sz="2400" dirty="0"/>
              <a:t>. The program will then display a </a:t>
            </a:r>
            <a:r>
              <a:rPr lang="en-US" sz="2400" dirty="0">
                <a:solidFill>
                  <a:schemeClr val="accent2"/>
                </a:solidFill>
              </a:rPr>
              <a:t>message</a:t>
            </a:r>
            <a:r>
              <a:rPr lang="en-US" sz="2400" dirty="0"/>
              <a:t> stating if the </a:t>
            </a:r>
            <a:r>
              <a:rPr lang="en-US" sz="2400" dirty="0">
                <a:solidFill>
                  <a:srgbClr val="0070C0"/>
                </a:solidFill>
              </a:rPr>
              <a:t>answer</a:t>
            </a:r>
            <a:r>
              <a:rPr lang="en-US" sz="2400" dirty="0"/>
              <a:t> is correct. If </a:t>
            </a:r>
            <a:r>
              <a:rPr lang="en-US" sz="2400" dirty="0">
                <a:solidFill>
                  <a:schemeClr val="accent2"/>
                </a:solidFill>
              </a:rPr>
              <a:t>wrong</a:t>
            </a:r>
            <a:r>
              <a:rPr lang="en-US" sz="2400" dirty="0"/>
              <a:t>, the program should </a:t>
            </a:r>
            <a:r>
              <a:rPr lang="en-US" sz="2400" dirty="0">
                <a:solidFill>
                  <a:schemeClr val="accent2"/>
                </a:solidFill>
              </a:rPr>
              <a:t>display</a:t>
            </a:r>
            <a:r>
              <a:rPr lang="en-US" sz="2400" dirty="0"/>
              <a:t> the </a:t>
            </a:r>
            <a:r>
              <a:rPr lang="en-US" sz="2400" dirty="0">
                <a:solidFill>
                  <a:schemeClr val="accent2"/>
                </a:solidFill>
              </a:rPr>
              <a:t>correct answer</a:t>
            </a:r>
            <a:r>
              <a:rPr lang="en-US" sz="2400" dirty="0"/>
              <a:t>.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ADE5CF0-62E5-4F9B-965E-296710308EB7}"/>
              </a:ext>
            </a:extLst>
          </p:cNvPr>
          <p:cNvGrpSpPr/>
          <p:nvPr/>
        </p:nvGrpSpPr>
        <p:grpSpPr>
          <a:xfrm>
            <a:off x="146304" y="3883690"/>
            <a:ext cx="8851392" cy="646331"/>
            <a:chOff x="4773387" y="4965639"/>
            <a:chExt cx="8851392" cy="646331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9B434E6-30EE-4700-A080-648B8801A5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3172" y="4965639"/>
              <a:ext cx="8151607" cy="646331"/>
            </a:xfrm>
            <a:prstGeom prst="rect">
              <a:avLst/>
            </a:prstGeom>
            <a:solidFill>
              <a:schemeClr val="accent5">
                <a:alpha val="15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What is 6 - 6? </a:t>
              </a:r>
              <a:r>
                <a:rPr lang="en-US" altLang="en-US" dirty="0">
                  <a:highlight>
                    <a:srgbClr val="B3E6FF"/>
                  </a:highlight>
                  <a:latin typeface="Courier New" panose="02070309020205020404" pitchFamily="49" charset="0"/>
                  <a:cs typeface="Courier New" panose="02070309020205020404" pitchFamily="49" charset="0"/>
                </a:rPr>
                <a:t>0</a:t>
              </a:r>
              <a:r>
                <a:rPr lang="en-US" alt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  </a:t>
              </a:r>
              <a:r>
                <a:rPr lang="en-US" altLang="en-US" sz="1100" dirty="0">
                  <a:highlight>
                    <a:srgbClr val="C0C0C0"/>
                  </a:highlight>
                  <a:latin typeface="Courier New" panose="02070309020205020404" pitchFamily="49" charset="0"/>
                  <a:cs typeface="Courier New" panose="02070309020205020404" pitchFamily="49" charset="0"/>
                </a:rPr>
                <a:t>&lt;Enter&gt;</a:t>
              </a:r>
              <a:r>
                <a:rPr lang="en-US" altLang="en-US" sz="11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</a:p>
            <a:p>
              <a:pPr lvl="0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You are correct!</a:t>
              </a:r>
            </a:p>
          </p:txBody>
        </p:sp>
        <p:pic>
          <p:nvPicPr>
            <p:cNvPr id="10" name="Picture 9" descr="A flat screen monitor&#10;&#10;Description automatically generated">
              <a:extLst>
                <a:ext uri="{FF2B5EF4-FFF2-40B4-BE49-F238E27FC236}">
                  <a16:creationId xmlns:a16="http://schemas.microsoft.com/office/drawing/2014/main" id="{E4667F8A-7272-4B0F-82D0-1C899518D14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73387" y="5013122"/>
              <a:ext cx="572603" cy="551364"/>
            </a:xfrm>
            <a:prstGeom prst="rect">
              <a:avLst/>
            </a:prstGeom>
          </p:spPr>
        </p:pic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E242020-5510-4276-99B2-21263B36CDAA}"/>
              </a:ext>
            </a:extLst>
          </p:cNvPr>
          <p:cNvGrpSpPr/>
          <p:nvPr/>
        </p:nvGrpSpPr>
        <p:grpSpPr>
          <a:xfrm>
            <a:off x="146303" y="4754612"/>
            <a:ext cx="8851392" cy="923330"/>
            <a:chOff x="4773387" y="4827140"/>
            <a:chExt cx="8851392" cy="92333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7E9ED50-5959-42CA-90F8-185679C38C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3172" y="4827140"/>
              <a:ext cx="8151607" cy="923330"/>
            </a:xfrm>
            <a:prstGeom prst="rect">
              <a:avLst/>
            </a:prstGeom>
            <a:solidFill>
              <a:schemeClr val="accent5">
                <a:alpha val="15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What is 9 - 2? </a:t>
              </a:r>
              <a:r>
                <a:rPr lang="en-US" altLang="en-US" dirty="0">
                  <a:highlight>
                    <a:srgbClr val="B3E6FF"/>
                  </a:highlight>
                  <a:latin typeface="Courier New" panose="02070309020205020404" pitchFamily="49" charset="0"/>
                  <a:cs typeface="Courier New" panose="02070309020205020404" pitchFamily="49" charset="0"/>
                </a:rPr>
                <a:t>5</a:t>
              </a:r>
              <a:r>
                <a:rPr lang="en-US" alt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  </a:t>
              </a:r>
              <a:r>
                <a:rPr lang="en-US" altLang="en-US" sz="1100" dirty="0">
                  <a:highlight>
                    <a:srgbClr val="C0C0C0"/>
                  </a:highlight>
                  <a:latin typeface="Courier New" panose="02070309020205020404" pitchFamily="49" charset="0"/>
                  <a:cs typeface="Courier New" panose="02070309020205020404" pitchFamily="49" charset="0"/>
                </a:rPr>
                <a:t>&lt;Enter&gt;</a:t>
              </a:r>
              <a:r>
                <a:rPr lang="en-US" altLang="en-US" sz="11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</a:p>
            <a:p>
              <a:pPr lvl="0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Your answer is wrong.</a:t>
              </a:r>
            </a:p>
            <a:p>
              <a:pPr lvl="0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9 - 2 is 7</a:t>
              </a:r>
            </a:p>
          </p:txBody>
        </p:sp>
        <p:pic>
          <p:nvPicPr>
            <p:cNvPr id="13" name="Picture 12" descr="A flat screen monitor&#10;&#10;Description automatically generated">
              <a:extLst>
                <a:ext uri="{FF2B5EF4-FFF2-40B4-BE49-F238E27FC236}">
                  <a16:creationId xmlns:a16="http://schemas.microsoft.com/office/drawing/2014/main" id="{0AED07A8-639D-4F3B-BF65-0BA3098DA85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73387" y="5013122"/>
              <a:ext cx="572603" cy="551364"/>
            </a:xfrm>
            <a:prstGeom prst="rect">
              <a:avLst/>
            </a:prstGeom>
          </p:spPr>
        </p:pic>
      </p:grpSp>
      <p:pic>
        <p:nvPicPr>
          <p:cNvPr id="14" name="Picture 13">
            <a:hlinkClick r:id="rId3" action="ppaction://hlinksldjump"/>
            <a:extLst>
              <a:ext uri="{FF2B5EF4-FFF2-40B4-BE49-F238E27FC236}">
                <a16:creationId xmlns:a16="http://schemas.microsoft.com/office/drawing/2014/main" id="{0FCE39CC-0ECA-4FD8-981B-2847895D3747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09304" y="6629400"/>
            <a:ext cx="234696" cy="234696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B83351-CAE3-452E-BE93-08F8FF86DA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Program 3</a:t>
            </a:r>
          </a:p>
        </p:txBody>
      </p:sp>
      <p:sp>
        <p:nvSpPr>
          <p:cNvPr id="15" name="Slide Number Placeholder 2">
            <a:hlinkClick r:id="rId5" action="ppaction://hlinksldjump"/>
            <a:extLst>
              <a:ext uri="{FF2B5EF4-FFF2-40B4-BE49-F238E27FC236}">
                <a16:creationId xmlns:a16="http://schemas.microsoft.com/office/drawing/2014/main" id="{8E7567DA-4130-46C5-AE82-982556BEEBA6}"/>
              </a:ext>
            </a:extLst>
          </p:cNvPr>
          <p:cNvSpPr txBox="1">
            <a:spLocks/>
          </p:cNvSpPr>
          <p:nvPr/>
        </p:nvSpPr>
        <p:spPr>
          <a:xfrm>
            <a:off x="0" y="6646272"/>
            <a:ext cx="2800350" cy="187517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5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0" dirty="0"/>
              <a:t>4.6</a:t>
            </a:r>
          </a:p>
        </p:txBody>
      </p:sp>
    </p:spTree>
    <p:extLst>
      <p:ext uri="{BB962C8B-B14F-4D97-AF65-F5344CB8AC3E}">
        <p14:creationId xmlns:p14="http://schemas.microsoft.com/office/powerpoint/2010/main" val="180853168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FA2BAA-9E0E-47F9-9CB5-4E09EB2FCC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Improved Math Learning Tool</a:t>
            </a:r>
            <a:br>
              <a:rPr lang="en-US" dirty="0"/>
            </a:br>
            <a:r>
              <a:rPr lang="en-US" dirty="0">
                <a:solidFill>
                  <a:schemeClr val="accent3"/>
                </a:solidFill>
              </a:rPr>
              <a:t>Phase 1: Problem-solving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ED9CE3-1572-42F7-B71C-9883D33BF8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9C4B0-9109-4B6A-816F-B8FB191BD566}" type="slidenum">
              <a:rPr lang="en-US" smtClean="0"/>
              <a:t>54</a:t>
            </a:fld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1C2145C-B66C-4A89-A2A7-D15DEDA882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91440" indent="0">
              <a:buNone/>
            </a:pPr>
            <a:r>
              <a:rPr lang="en-US" sz="2800" dirty="0">
                <a:solidFill>
                  <a:schemeClr val="accent2"/>
                </a:solidFill>
              </a:rPr>
              <a:t>Design your algorithm:</a:t>
            </a:r>
            <a:endParaRPr lang="en-US" sz="2800" dirty="0"/>
          </a:p>
          <a:p>
            <a:pPr marL="457200" indent="-365760" algn="l">
              <a:buFont typeface="+mj-lt"/>
              <a:buAutoNum type="arabicPeriod"/>
            </a:pPr>
            <a:r>
              <a:rPr lang="en-US" dirty="0"/>
              <a:t>Generate two single-digit integers for </a:t>
            </a:r>
            <a:r>
              <a:rPr lang="en-US" dirty="0">
                <a:solidFill>
                  <a:srgbClr val="0070C0"/>
                </a:solidFill>
              </a:rPr>
              <a:t>number1</a:t>
            </a:r>
            <a:r>
              <a:rPr lang="en-US" dirty="0"/>
              <a:t> and </a:t>
            </a:r>
            <a:r>
              <a:rPr lang="en-US" dirty="0">
                <a:solidFill>
                  <a:srgbClr val="0070C0"/>
                </a:solidFill>
              </a:rPr>
              <a:t>number2</a:t>
            </a:r>
            <a:r>
              <a:rPr lang="en-US" dirty="0"/>
              <a:t>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Example: </a:t>
            </a:r>
            <a:r>
              <a:rPr lang="en-US" dirty="0">
                <a:solidFill>
                  <a:srgbClr val="0070C0"/>
                </a:solidFill>
              </a:rPr>
              <a:t>number1</a:t>
            </a:r>
            <a:r>
              <a:rPr lang="en-US" dirty="0"/>
              <a:t> = </a:t>
            </a:r>
            <a:r>
              <a:rPr lang="en-US" dirty="0">
                <a:solidFill>
                  <a:schemeClr val="tx2"/>
                </a:solidFill>
              </a:rPr>
              <a:t>6</a:t>
            </a:r>
            <a:r>
              <a:rPr lang="en-US" dirty="0"/>
              <a:t> and </a:t>
            </a:r>
            <a:r>
              <a:rPr lang="en-US" dirty="0">
                <a:solidFill>
                  <a:srgbClr val="0070C0"/>
                </a:solidFill>
              </a:rPr>
              <a:t>number2</a:t>
            </a:r>
            <a:r>
              <a:rPr lang="en-US" dirty="0"/>
              <a:t> = </a:t>
            </a:r>
            <a:r>
              <a:rPr lang="en-US" dirty="0">
                <a:solidFill>
                  <a:schemeClr val="tx2"/>
                </a:solidFill>
              </a:rPr>
              <a:t>2</a:t>
            </a:r>
          </a:p>
          <a:p>
            <a:pPr marL="457200" indent="-365760">
              <a:buFont typeface="+mj-lt"/>
              <a:buAutoNum type="arabicPeriod"/>
            </a:pPr>
            <a:r>
              <a:rPr lang="en-US" dirty="0"/>
              <a:t>If </a:t>
            </a:r>
            <a:r>
              <a:rPr lang="en-US" dirty="0">
                <a:solidFill>
                  <a:srgbClr val="0070C0"/>
                </a:solidFill>
              </a:rPr>
              <a:t>number1</a:t>
            </a:r>
            <a:r>
              <a:rPr lang="en-US" dirty="0"/>
              <a:t> </a:t>
            </a:r>
            <a:r>
              <a:rPr lang="en-US" dirty="0">
                <a:solidFill>
                  <a:srgbClr val="C00000"/>
                </a:solidFill>
              </a:rPr>
              <a:t>&lt;</a:t>
            </a:r>
            <a:r>
              <a:rPr lang="en-US" dirty="0"/>
              <a:t> </a:t>
            </a:r>
            <a:r>
              <a:rPr lang="en-US" dirty="0">
                <a:solidFill>
                  <a:srgbClr val="0070C0"/>
                </a:solidFill>
              </a:rPr>
              <a:t>number2</a:t>
            </a:r>
            <a:r>
              <a:rPr lang="en-US" dirty="0"/>
              <a:t>, </a:t>
            </a:r>
            <a:r>
              <a:rPr lang="en-US" dirty="0">
                <a:solidFill>
                  <a:schemeClr val="accent2"/>
                </a:solidFill>
              </a:rPr>
              <a:t>swap</a:t>
            </a:r>
            <a:r>
              <a:rPr lang="en-US" dirty="0"/>
              <a:t> </a:t>
            </a:r>
            <a:r>
              <a:rPr lang="en-US" dirty="0">
                <a:solidFill>
                  <a:srgbClr val="0070C0"/>
                </a:solidFill>
              </a:rPr>
              <a:t>number1</a:t>
            </a:r>
            <a:r>
              <a:rPr lang="en-US" dirty="0"/>
              <a:t> with </a:t>
            </a:r>
            <a:r>
              <a:rPr lang="en-US" dirty="0">
                <a:solidFill>
                  <a:srgbClr val="0070C0"/>
                </a:solidFill>
              </a:rPr>
              <a:t>number2</a:t>
            </a:r>
            <a:r>
              <a:rPr lang="en-US" dirty="0"/>
              <a:t>.</a:t>
            </a:r>
            <a:endParaRPr lang="ar-SA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Example: make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>
                <a:solidFill>
                  <a:srgbClr val="0070C0"/>
                </a:solidFill>
              </a:rPr>
              <a:t>number1</a:t>
            </a:r>
            <a:r>
              <a:rPr lang="en-US" dirty="0"/>
              <a:t> = </a:t>
            </a:r>
            <a:r>
              <a:rPr lang="en-US" dirty="0">
                <a:solidFill>
                  <a:schemeClr val="tx2"/>
                </a:solidFill>
              </a:rPr>
              <a:t>2</a:t>
            </a:r>
            <a:r>
              <a:rPr lang="en-US" dirty="0"/>
              <a:t> and </a:t>
            </a:r>
            <a:r>
              <a:rPr lang="en-US" dirty="0">
                <a:solidFill>
                  <a:srgbClr val="0070C0"/>
                </a:solidFill>
              </a:rPr>
              <a:t>number2</a:t>
            </a:r>
            <a:r>
              <a:rPr lang="en-US" dirty="0"/>
              <a:t> = </a:t>
            </a:r>
            <a:r>
              <a:rPr lang="en-US" dirty="0">
                <a:solidFill>
                  <a:schemeClr val="tx2"/>
                </a:solidFill>
              </a:rPr>
              <a:t>6</a:t>
            </a:r>
            <a:endParaRPr lang="ar-SA" dirty="0"/>
          </a:p>
          <a:p>
            <a:pPr marL="457200" indent="-365760">
              <a:buFont typeface="+mj-lt"/>
              <a:buAutoNum type="arabicPeriod"/>
            </a:pPr>
            <a:r>
              <a:rPr lang="en-US" dirty="0"/>
              <a:t>Ask the user to answer a question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Example: </a:t>
            </a:r>
            <a:r>
              <a:rPr lang="en-US" dirty="0">
                <a:solidFill>
                  <a:srgbClr val="CC6600"/>
                </a:solidFill>
              </a:rPr>
              <a:t>“What is 6 - 2 ?”</a:t>
            </a:r>
          </a:p>
          <a:p>
            <a:pPr marL="457200" indent="-365760">
              <a:buFont typeface="+mj-lt"/>
              <a:buAutoNum type="arabicPeriod"/>
            </a:pPr>
            <a:r>
              <a:rPr lang="en-US" dirty="0"/>
              <a:t>Print whether the </a:t>
            </a:r>
            <a:r>
              <a:rPr lang="en-US" dirty="0">
                <a:solidFill>
                  <a:srgbClr val="0070C0"/>
                </a:solidFill>
              </a:rPr>
              <a:t>answer</a:t>
            </a:r>
            <a:r>
              <a:rPr lang="en-US" dirty="0"/>
              <a:t> is true or false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If the </a:t>
            </a:r>
            <a:r>
              <a:rPr lang="en-US" dirty="0">
                <a:solidFill>
                  <a:srgbClr val="0070C0"/>
                </a:solidFill>
              </a:rPr>
              <a:t>answer</a:t>
            </a:r>
            <a:r>
              <a:rPr lang="en-US" dirty="0"/>
              <a:t> is false, print the </a:t>
            </a:r>
            <a:r>
              <a:rPr lang="en-US" dirty="0">
                <a:solidFill>
                  <a:schemeClr val="accent2"/>
                </a:solidFill>
              </a:rPr>
              <a:t>correct answer </a:t>
            </a:r>
          </a:p>
        </p:txBody>
      </p:sp>
      <p:pic>
        <p:nvPicPr>
          <p:cNvPr id="6" name="Picture 5">
            <a:hlinkClick r:id="rId2" action="ppaction://hlinksldjump"/>
            <a:extLst>
              <a:ext uri="{FF2B5EF4-FFF2-40B4-BE49-F238E27FC236}">
                <a16:creationId xmlns:a16="http://schemas.microsoft.com/office/drawing/2014/main" id="{2369B465-307A-4525-9FDD-C93D4D48758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09304" y="6629400"/>
            <a:ext cx="234696" cy="234696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24EA607-E5AE-4883-8AD2-2766D1C52C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Program 3</a:t>
            </a:r>
          </a:p>
        </p:txBody>
      </p:sp>
      <p:sp>
        <p:nvSpPr>
          <p:cNvPr id="7" name="Slide Number Placeholder 2">
            <a:hlinkClick r:id="rId4" action="ppaction://hlinksldjump"/>
            <a:extLst>
              <a:ext uri="{FF2B5EF4-FFF2-40B4-BE49-F238E27FC236}">
                <a16:creationId xmlns:a16="http://schemas.microsoft.com/office/drawing/2014/main" id="{4E3EFA0D-3495-4C63-BBE2-D36A4046A020}"/>
              </a:ext>
            </a:extLst>
          </p:cNvPr>
          <p:cNvSpPr txBox="1">
            <a:spLocks/>
          </p:cNvSpPr>
          <p:nvPr/>
        </p:nvSpPr>
        <p:spPr>
          <a:xfrm>
            <a:off x="0" y="6646272"/>
            <a:ext cx="2800350" cy="187517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5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0" dirty="0"/>
              <a:t>4.6</a:t>
            </a:r>
          </a:p>
        </p:txBody>
      </p:sp>
    </p:spTree>
    <p:extLst>
      <p:ext uri="{BB962C8B-B14F-4D97-AF65-F5344CB8AC3E}">
        <p14:creationId xmlns:p14="http://schemas.microsoft.com/office/powerpoint/2010/main" val="147098060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189448-CB92-4953-BF9E-8452812B5F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Improved Math Learning Tool</a:t>
            </a:r>
            <a:br>
              <a:rPr lang="en-US" dirty="0"/>
            </a:br>
            <a:r>
              <a:rPr lang="en-US" dirty="0">
                <a:solidFill>
                  <a:schemeClr val="accent3"/>
                </a:solidFill>
              </a:rPr>
              <a:t>Phase 2: Implementation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49BCB4-E349-409D-BEEF-9EFAD503A6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9C4B0-9109-4B6A-816F-B8FB191BD566}" type="slidenum">
              <a:rPr lang="en-US" smtClean="0"/>
              <a:t>55</a:t>
            </a:fld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E826072-5C23-46DA-9926-CED9ABD02CFF}"/>
              </a:ext>
            </a:extLst>
          </p:cNvPr>
          <p:cNvGrpSpPr/>
          <p:nvPr/>
        </p:nvGrpSpPr>
        <p:grpSpPr>
          <a:xfrm>
            <a:off x="146303" y="1441111"/>
            <a:ext cx="8851393" cy="4978542"/>
            <a:chOff x="160237" y="2805454"/>
            <a:chExt cx="8851393" cy="4186430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10B8D1C-BC00-474C-8D2F-D8D40D02D00A}"/>
                </a:ext>
              </a:extLst>
            </p:cNvPr>
            <p:cNvSpPr txBox="1"/>
            <p:nvPr/>
          </p:nvSpPr>
          <p:spPr>
            <a:xfrm>
              <a:off x="160237" y="2805454"/>
              <a:ext cx="2191544" cy="23292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accent3">
                      <a:lumMod val="50000"/>
                    </a:schemeClr>
                  </a:solidFill>
                </a:rPr>
                <a:t>LISTING 4.4 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SubtractionQuiz.py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03AC8B9-2C0E-4A20-8BF2-71C143067C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7823" y="3030453"/>
              <a:ext cx="8403807" cy="39614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lvl="0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500" dirty="0">
                  <a:solidFill>
                    <a:srgbClr val="00008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import </a:t>
              </a:r>
              <a:r>
                <a:rPr lang="en-US" altLang="en-US" sz="150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random</a:t>
              </a:r>
            </a:p>
            <a:p>
              <a:pPr lvl="0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pPr lvl="0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500" dirty="0">
                  <a:solidFill>
                    <a:srgbClr val="80808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# 1. Generate two random single-digit integers</a:t>
              </a:r>
            </a:p>
            <a:p>
              <a:pPr lvl="0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50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number1 = </a:t>
              </a:r>
              <a:r>
                <a:rPr lang="en-US" altLang="en-US" sz="1500" dirty="0" err="1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random.randint</a:t>
              </a:r>
              <a:r>
                <a:rPr lang="en-US" altLang="en-US" sz="150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(</a:t>
              </a:r>
              <a:r>
                <a:rPr lang="en-US" altLang="en-US" sz="1500" dirty="0">
                  <a:solidFill>
                    <a:srgbClr val="0000FF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0</a:t>
              </a:r>
              <a:r>
                <a:rPr lang="en-US" altLang="en-US" sz="150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, </a:t>
              </a:r>
              <a:r>
                <a:rPr lang="en-US" altLang="en-US" sz="1500" dirty="0">
                  <a:solidFill>
                    <a:srgbClr val="0000FF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9</a:t>
              </a:r>
              <a:r>
                <a:rPr lang="en-US" altLang="en-US" sz="150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)</a:t>
              </a:r>
            </a:p>
            <a:p>
              <a:pPr lvl="0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50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number2 = </a:t>
              </a:r>
              <a:r>
                <a:rPr lang="en-US" altLang="en-US" sz="1500" dirty="0" err="1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random.randint</a:t>
              </a:r>
              <a:r>
                <a:rPr lang="en-US" altLang="en-US" sz="150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(</a:t>
              </a:r>
              <a:r>
                <a:rPr lang="en-US" altLang="en-US" sz="1500" dirty="0">
                  <a:solidFill>
                    <a:srgbClr val="0000FF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0</a:t>
              </a:r>
              <a:r>
                <a:rPr lang="en-US" altLang="en-US" sz="150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, </a:t>
              </a:r>
              <a:r>
                <a:rPr lang="en-US" altLang="en-US" sz="1500" dirty="0">
                  <a:solidFill>
                    <a:srgbClr val="0000FF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9</a:t>
              </a:r>
              <a:r>
                <a:rPr lang="en-US" altLang="en-US" sz="150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)</a:t>
              </a:r>
            </a:p>
            <a:p>
              <a:pPr lvl="0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pPr lvl="0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500" dirty="0">
                  <a:solidFill>
                    <a:srgbClr val="80808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# 2. If number1 &lt; number2, swap number1 with number2</a:t>
              </a:r>
            </a:p>
            <a:p>
              <a:pPr lvl="0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500" dirty="0">
                  <a:solidFill>
                    <a:srgbClr val="00008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if </a:t>
              </a:r>
              <a:r>
                <a:rPr lang="en-US" altLang="en-US" sz="150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number1 &lt; number2:</a:t>
              </a:r>
            </a:p>
            <a:p>
              <a:pPr lvl="0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50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   number1, number2 = number2, number1 </a:t>
              </a:r>
              <a:r>
                <a:rPr lang="en-US" altLang="en-US" sz="1500" dirty="0">
                  <a:solidFill>
                    <a:srgbClr val="80808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# Simultaneous assignment</a:t>
              </a:r>
            </a:p>
            <a:p>
              <a:pPr lvl="0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 sz="15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pPr lvl="0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500" dirty="0">
                  <a:solidFill>
                    <a:srgbClr val="80808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# 4. Prompt the student to answer "what is number1 - number2?“</a:t>
              </a:r>
            </a:p>
            <a:p>
              <a:pPr lvl="0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50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answer = </a:t>
              </a:r>
              <a:r>
                <a:rPr lang="en-US" altLang="en-US" sz="1500" dirty="0">
                  <a:solidFill>
                    <a:srgbClr val="00008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eval</a:t>
              </a:r>
              <a:r>
                <a:rPr lang="en-US" altLang="en-US" sz="150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(</a:t>
              </a:r>
              <a:r>
                <a:rPr lang="en-US" altLang="en-US" sz="1500" dirty="0">
                  <a:solidFill>
                    <a:srgbClr val="00008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input</a:t>
              </a:r>
              <a:r>
                <a:rPr lang="en-US" altLang="en-US" sz="150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(</a:t>
              </a:r>
              <a:r>
                <a:rPr lang="en-US" altLang="en-US" sz="1500" dirty="0">
                  <a:solidFill>
                    <a:srgbClr val="00808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"What is " </a:t>
              </a:r>
              <a:r>
                <a:rPr lang="en-US" altLang="en-US" sz="150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+ </a:t>
              </a:r>
              <a:r>
                <a:rPr lang="en-US" altLang="en-US" sz="1500" dirty="0">
                  <a:solidFill>
                    <a:srgbClr val="00008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str</a:t>
              </a:r>
              <a:r>
                <a:rPr lang="en-US" altLang="en-US" sz="150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(number1) + </a:t>
              </a:r>
              <a:r>
                <a:rPr lang="en-US" altLang="en-US" sz="1500" dirty="0">
                  <a:solidFill>
                    <a:srgbClr val="00808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" - " </a:t>
              </a:r>
              <a:r>
                <a:rPr lang="en-US" altLang="en-US" sz="150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+</a:t>
              </a:r>
            </a:p>
            <a:p>
              <a:pPr lvl="0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50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   </a:t>
              </a:r>
              <a:r>
                <a:rPr lang="en-US" altLang="en-US" sz="1500" dirty="0">
                  <a:solidFill>
                    <a:srgbClr val="00008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str</a:t>
              </a:r>
              <a:r>
                <a:rPr lang="en-US" altLang="en-US" sz="150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(number2) + </a:t>
              </a:r>
              <a:r>
                <a:rPr lang="en-US" altLang="en-US" sz="1500" dirty="0">
                  <a:solidFill>
                    <a:srgbClr val="00808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"? "</a:t>
              </a:r>
              <a:r>
                <a:rPr lang="en-US" altLang="en-US" sz="150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))</a:t>
              </a:r>
            </a:p>
            <a:p>
              <a:pPr lvl="0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pPr lvl="0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500" dirty="0">
                  <a:solidFill>
                    <a:srgbClr val="80808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# 4. Grade the answer and display the result</a:t>
              </a:r>
            </a:p>
            <a:p>
              <a:pPr lvl="0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500" dirty="0">
                  <a:solidFill>
                    <a:srgbClr val="00008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if </a:t>
              </a:r>
              <a:r>
                <a:rPr lang="en-US" altLang="en-US" sz="150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number1 - number2 == answer:</a:t>
              </a:r>
            </a:p>
            <a:p>
              <a:pPr lvl="0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50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   </a:t>
              </a:r>
              <a:r>
                <a:rPr lang="en-US" altLang="en-US" sz="1500" dirty="0">
                  <a:solidFill>
                    <a:srgbClr val="00008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print</a:t>
              </a:r>
              <a:r>
                <a:rPr lang="en-US" altLang="en-US" sz="150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(</a:t>
              </a:r>
              <a:r>
                <a:rPr lang="en-US" altLang="en-US" sz="1500" dirty="0">
                  <a:solidFill>
                    <a:srgbClr val="00808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"You are correct!"</a:t>
              </a:r>
              <a:r>
                <a:rPr lang="en-US" altLang="en-US" sz="150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)</a:t>
              </a:r>
            </a:p>
            <a:p>
              <a:pPr lvl="0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500" dirty="0">
                  <a:solidFill>
                    <a:srgbClr val="00008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else</a:t>
              </a:r>
              <a:r>
                <a:rPr lang="en-US" altLang="en-US" sz="150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:</a:t>
              </a:r>
            </a:p>
            <a:p>
              <a:pPr lvl="0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50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   </a:t>
              </a:r>
              <a:r>
                <a:rPr lang="en-US" altLang="en-US" sz="1500" dirty="0">
                  <a:solidFill>
                    <a:srgbClr val="00008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print</a:t>
              </a:r>
              <a:r>
                <a:rPr lang="en-US" altLang="en-US" sz="150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(</a:t>
              </a:r>
              <a:r>
                <a:rPr lang="en-US" altLang="en-US" sz="1500" dirty="0">
                  <a:solidFill>
                    <a:srgbClr val="00808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"Your answer is wrong.</a:t>
              </a:r>
              <a:r>
                <a:rPr lang="en-US" altLang="en-US" sz="1500" dirty="0">
                  <a:solidFill>
                    <a:srgbClr val="00008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\n</a:t>
              </a:r>
              <a:r>
                <a:rPr lang="en-US" altLang="en-US" sz="1500" dirty="0">
                  <a:solidFill>
                    <a:srgbClr val="00808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"</a:t>
              </a:r>
              <a:r>
                <a:rPr lang="en-US" altLang="en-US" sz="150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, number1, </a:t>
              </a:r>
              <a:r>
                <a:rPr lang="en-US" altLang="en-US" sz="1500" dirty="0">
                  <a:solidFill>
                    <a:srgbClr val="00808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"-"</a:t>
              </a:r>
              <a:r>
                <a:rPr lang="en-US" altLang="en-US" sz="150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,</a:t>
              </a:r>
            </a:p>
            <a:p>
              <a:pPr lvl="0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50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       number2, </a:t>
              </a:r>
              <a:r>
                <a:rPr lang="en-US" altLang="en-US" sz="1500" dirty="0">
                  <a:solidFill>
                    <a:srgbClr val="00808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"is"</a:t>
              </a:r>
              <a:r>
                <a:rPr lang="en-US" altLang="en-US" sz="150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, number1 - number2)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7C2AB90-2FB0-4626-806C-AAFF0945B9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0238" y="3030455"/>
              <a:ext cx="447585" cy="3961429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lvl="0"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5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</a:p>
            <a:p>
              <a:pPr lvl="0"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5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2</a:t>
              </a:r>
            </a:p>
            <a:p>
              <a:pPr lvl="0"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5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3</a:t>
              </a:r>
            </a:p>
            <a:p>
              <a:pPr lvl="0"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5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4</a:t>
              </a:r>
            </a:p>
            <a:p>
              <a:pPr lvl="0"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5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5</a:t>
              </a:r>
            </a:p>
            <a:p>
              <a:pPr lvl="0"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5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6</a:t>
              </a:r>
            </a:p>
            <a:p>
              <a:pPr lvl="0"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5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7</a:t>
              </a:r>
            </a:p>
            <a:p>
              <a:pPr lvl="0"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5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8</a:t>
              </a:r>
            </a:p>
            <a:p>
              <a:pPr lvl="0"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5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9</a:t>
              </a:r>
            </a:p>
            <a:p>
              <a:pPr lvl="0"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5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10</a:t>
              </a:r>
            </a:p>
            <a:p>
              <a:pPr lvl="0"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5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11</a:t>
              </a:r>
            </a:p>
            <a:p>
              <a:pPr lvl="0"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5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12</a:t>
              </a:r>
            </a:p>
            <a:p>
              <a:pPr lvl="0"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5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13</a:t>
              </a:r>
            </a:p>
            <a:p>
              <a:pPr lvl="0"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5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14</a:t>
              </a:r>
            </a:p>
            <a:p>
              <a:pPr lvl="0"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5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15</a:t>
              </a:r>
            </a:p>
            <a:p>
              <a:pPr lvl="0"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5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16</a:t>
              </a:r>
            </a:p>
            <a:p>
              <a:pPr lvl="0"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5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17</a:t>
              </a:r>
            </a:p>
            <a:p>
              <a:pPr lvl="0"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5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18</a:t>
              </a:r>
            </a:p>
            <a:p>
              <a:pPr lvl="0"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5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19</a:t>
              </a:r>
            </a:p>
            <a:p>
              <a:pPr lvl="0"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5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20</a:t>
              </a:r>
            </a:p>
            <a:p>
              <a:pPr lvl="0"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pPr lvl="0"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  <p:pic>
        <p:nvPicPr>
          <p:cNvPr id="10" name="Picture 9">
            <a:hlinkClick r:id="rId3" action="ppaction://hlinksldjump"/>
            <a:extLst>
              <a:ext uri="{FF2B5EF4-FFF2-40B4-BE49-F238E27FC236}">
                <a16:creationId xmlns:a16="http://schemas.microsoft.com/office/drawing/2014/main" id="{C99816D6-3984-4F20-86E0-E307C99F79FD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09304" y="6629400"/>
            <a:ext cx="234696" cy="234696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DC3BC1D-0A92-4453-ACC5-EE31664093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Program 3</a:t>
            </a:r>
          </a:p>
        </p:txBody>
      </p:sp>
      <p:sp>
        <p:nvSpPr>
          <p:cNvPr id="11" name="Slide Number Placeholder 2">
            <a:hlinkClick r:id="rId5" action="ppaction://hlinksldjump"/>
            <a:extLst>
              <a:ext uri="{FF2B5EF4-FFF2-40B4-BE49-F238E27FC236}">
                <a16:creationId xmlns:a16="http://schemas.microsoft.com/office/drawing/2014/main" id="{6A8A47C7-E087-4E77-89B4-1443C4208238}"/>
              </a:ext>
            </a:extLst>
          </p:cNvPr>
          <p:cNvSpPr txBox="1">
            <a:spLocks/>
          </p:cNvSpPr>
          <p:nvPr/>
        </p:nvSpPr>
        <p:spPr>
          <a:xfrm>
            <a:off x="0" y="6646272"/>
            <a:ext cx="2800350" cy="187517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5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0" dirty="0"/>
              <a:t>4.6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505EC06-4723-4121-938D-B32A685712C9}"/>
              </a:ext>
            </a:extLst>
          </p:cNvPr>
          <p:cNvGrpSpPr/>
          <p:nvPr/>
        </p:nvGrpSpPr>
        <p:grpSpPr>
          <a:xfrm>
            <a:off x="8167058" y="1718110"/>
            <a:ext cx="830638" cy="386966"/>
            <a:chOff x="8133802" y="1326921"/>
            <a:chExt cx="830638" cy="386966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976CB0D-1D50-4CF6-89A4-B9FE55856B75}"/>
                </a:ext>
              </a:extLst>
            </p:cNvPr>
            <p:cNvSpPr txBox="1"/>
            <p:nvPr/>
          </p:nvSpPr>
          <p:spPr>
            <a:xfrm>
              <a:off x="8133802" y="1326921"/>
              <a:ext cx="830638" cy="386966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>
              <a:spAutoFit/>
            </a:bodyPr>
            <a:lstStyle/>
            <a:p>
              <a:pPr algn="r"/>
              <a:endParaRPr lang="en-US" sz="1200" b="1" dirty="0">
                <a:solidFill>
                  <a:schemeClr val="accent3"/>
                </a:solidFill>
              </a:endParaRPr>
            </a:p>
          </p:txBody>
        </p:sp>
        <p:sp>
          <p:nvSpPr>
            <p:cNvPr id="14" name="TextBox 13">
              <a:hlinkClick r:id="rId6"/>
              <a:extLst>
                <a:ext uri="{FF2B5EF4-FFF2-40B4-BE49-F238E27FC236}">
                  <a16:creationId xmlns:a16="http://schemas.microsoft.com/office/drawing/2014/main" id="{9A5236C9-E4EA-4CF9-863C-1C4DCBA8CD82}"/>
                </a:ext>
              </a:extLst>
            </p:cNvPr>
            <p:cNvSpPr txBox="1"/>
            <p:nvPr/>
          </p:nvSpPr>
          <p:spPr>
            <a:xfrm>
              <a:off x="8231494" y="1417955"/>
              <a:ext cx="633189" cy="276999"/>
            </a:xfrm>
            <a:prstGeom prst="rect">
              <a:avLst/>
            </a:prstGeom>
            <a:solidFill>
              <a:schemeClr val="accent1">
                <a:lumMod val="40000"/>
                <a:lumOff val="60000"/>
                <a:alpha val="5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r"/>
              <a:r>
                <a:rPr lang="en-US" sz="1200" b="1" u="sng" dirty="0">
                  <a:solidFill>
                    <a:schemeClr val="accent2">
                      <a:lumMod val="75000"/>
                    </a:schemeClr>
                  </a:solidFill>
                </a:rPr>
                <a:t>Run</a:t>
              </a:r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F6F39F1C-E401-4729-94C5-650F334461A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295151" y="1461809"/>
              <a:ext cx="193294" cy="19329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4368933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189448-CB92-4953-BF9E-8452812B5F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Improved Math Learning Tool</a:t>
            </a:r>
            <a:br>
              <a:rPr lang="en-US" dirty="0"/>
            </a:br>
            <a:r>
              <a:rPr lang="en-US" dirty="0">
                <a:solidFill>
                  <a:schemeClr val="accent3"/>
                </a:solidFill>
              </a:rPr>
              <a:t>Trace The Program Execution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49BCB4-E349-409D-BEEF-9EFAD503A6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9C4B0-9109-4B6A-816F-B8FB191BD566}" type="slidenum">
              <a:rPr lang="en-US" smtClean="0"/>
              <a:t>56</a:t>
            </a:fld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8740331B-25DC-483C-8954-7C73D7F5DD0F}"/>
              </a:ext>
            </a:extLst>
          </p:cNvPr>
          <p:cNvGrpSpPr/>
          <p:nvPr/>
        </p:nvGrpSpPr>
        <p:grpSpPr>
          <a:xfrm>
            <a:off x="146304" y="1700402"/>
            <a:ext cx="8851392" cy="923330"/>
            <a:chOff x="4773387" y="4827140"/>
            <a:chExt cx="8851392" cy="92333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709345A-F2CC-40E6-AB2F-59558CEBC8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3172" y="4827140"/>
              <a:ext cx="8151607" cy="923330"/>
            </a:xfrm>
            <a:prstGeom prst="rect">
              <a:avLst/>
            </a:prstGeom>
            <a:solidFill>
              <a:schemeClr val="accent5">
                <a:alpha val="15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What is 9 - 2? </a:t>
              </a:r>
              <a:r>
                <a:rPr lang="en-US" altLang="en-US" dirty="0">
                  <a:highlight>
                    <a:srgbClr val="B3E6FF"/>
                  </a:highlight>
                  <a:latin typeface="Courier New" panose="02070309020205020404" pitchFamily="49" charset="0"/>
                  <a:cs typeface="Courier New" panose="02070309020205020404" pitchFamily="49" charset="0"/>
                </a:rPr>
                <a:t>5</a:t>
              </a:r>
              <a:r>
                <a:rPr lang="en-US" alt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  </a:t>
              </a:r>
              <a:r>
                <a:rPr lang="en-US" altLang="en-US" sz="1100" dirty="0">
                  <a:highlight>
                    <a:srgbClr val="C0C0C0"/>
                  </a:highlight>
                  <a:latin typeface="Courier New" panose="02070309020205020404" pitchFamily="49" charset="0"/>
                  <a:cs typeface="Courier New" panose="02070309020205020404" pitchFamily="49" charset="0"/>
                </a:rPr>
                <a:t>&lt;Enter&gt;</a:t>
              </a:r>
              <a:r>
                <a:rPr lang="en-US" altLang="en-US" sz="11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</a:p>
            <a:p>
              <a:pPr lvl="0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Your answer is wrong.</a:t>
              </a:r>
            </a:p>
            <a:p>
              <a:pPr lvl="0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9 - 2 is 7</a:t>
              </a:r>
            </a:p>
          </p:txBody>
        </p:sp>
        <p:pic>
          <p:nvPicPr>
            <p:cNvPr id="10" name="Picture 9" descr="A flat screen monitor&#10;&#10;Description automatically generated">
              <a:extLst>
                <a:ext uri="{FF2B5EF4-FFF2-40B4-BE49-F238E27FC236}">
                  <a16:creationId xmlns:a16="http://schemas.microsoft.com/office/drawing/2014/main" id="{47BBA92C-9807-482B-B60D-C36A169EB56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73387" y="5013122"/>
              <a:ext cx="572603" cy="551364"/>
            </a:xfrm>
            <a:prstGeom prst="rect">
              <a:avLst/>
            </a:prstGeom>
          </p:spPr>
        </p:pic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A2C6E5D3-5CB5-4EC4-931E-32AE39B01D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406" y="2980735"/>
            <a:ext cx="8781188" cy="2656494"/>
          </a:xfrm>
          <a:prstGeom prst="rect">
            <a:avLst/>
          </a:prstGeom>
        </p:spPr>
      </p:pic>
      <p:pic>
        <p:nvPicPr>
          <p:cNvPr id="11" name="Picture 10">
            <a:hlinkClick r:id="rId4" action="ppaction://hlinksldjump"/>
            <a:extLst>
              <a:ext uri="{FF2B5EF4-FFF2-40B4-BE49-F238E27FC236}">
                <a16:creationId xmlns:a16="http://schemas.microsoft.com/office/drawing/2014/main" id="{4F5D132C-4B66-4FFA-818B-DBEC290EC287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09304" y="6629400"/>
            <a:ext cx="234696" cy="234696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77A1669-2448-4031-A4F5-1B448F9B08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Program 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9E04E31-7CC4-423E-970D-F3CC495C0A9B}"/>
              </a:ext>
            </a:extLst>
          </p:cNvPr>
          <p:cNvSpPr txBox="1"/>
          <p:nvPr/>
        </p:nvSpPr>
        <p:spPr>
          <a:xfrm>
            <a:off x="6957695" y="5256530"/>
            <a:ext cx="224742" cy="307777"/>
          </a:xfrm>
          <a:prstGeom prst="rect">
            <a:avLst/>
          </a:prstGeom>
          <a:solidFill>
            <a:srgbClr val="D4EFFC"/>
          </a:solidFill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2C1E18"/>
                </a:solidFill>
                <a:cs typeface="Arial" panose="020B0604020202020204" pitchFamily="34" charset="0"/>
              </a:rPr>
              <a:t> </a:t>
            </a:r>
          </a:p>
        </p:txBody>
      </p:sp>
      <p:sp>
        <p:nvSpPr>
          <p:cNvPr id="13" name="Slide Number Placeholder 2">
            <a:hlinkClick r:id="rId6" action="ppaction://hlinksldjump"/>
            <a:extLst>
              <a:ext uri="{FF2B5EF4-FFF2-40B4-BE49-F238E27FC236}">
                <a16:creationId xmlns:a16="http://schemas.microsoft.com/office/drawing/2014/main" id="{5FC8DD55-169A-482E-B39D-8394F58A20CE}"/>
              </a:ext>
            </a:extLst>
          </p:cNvPr>
          <p:cNvSpPr txBox="1">
            <a:spLocks/>
          </p:cNvSpPr>
          <p:nvPr/>
        </p:nvSpPr>
        <p:spPr>
          <a:xfrm>
            <a:off x="0" y="6646272"/>
            <a:ext cx="2800350" cy="187517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5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0" dirty="0"/>
              <a:t>4.6</a:t>
            </a:r>
          </a:p>
        </p:txBody>
      </p:sp>
    </p:spTree>
    <p:extLst>
      <p:ext uri="{BB962C8B-B14F-4D97-AF65-F5344CB8AC3E}">
        <p14:creationId xmlns:p14="http://schemas.microsoft.com/office/powerpoint/2010/main" val="29609555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9B0F15-5167-4774-88FE-8CCACB99E7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Check Point</a:t>
            </a:r>
            <a:br>
              <a:rPr lang="en-US" dirty="0"/>
            </a:br>
            <a:r>
              <a:rPr lang="en-US" dirty="0">
                <a:solidFill>
                  <a:schemeClr val="accent3"/>
                </a:solidFill>
              </a:rPr>
              <a:t>#6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8860CDB-4ECC-46A0-AD44-B7F596A153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9C4B0-9109-4B6A-816F-B8FB191BD566}" type="slidenum">
              <a:rPr lang="en-US" smtClean="0"/>
              <a:t>57</a:t>
            </a:fld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15DCCE-A6AB-4500-8ABF-D733A62FE5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91440" indent="0">
              <a:buNone/>
            </a:pPr>
            <a:r>
              <a:rPr lang="en-US" dirty="0"/>
              <a:t>Write an </a:t>
            </a:r>
            <a:r>
              <a:rPr lang="en-US" dirty="0">
                <a:solidFill>
                  <a:schemeClr val="accent2"/>
                </a:solidFill>
              </a:rPr>
              <a:t>if statement </a:t>
            </a:r>
            <a:r>
              <a:rPr lang="en-US" dirty="0"/>
              <a:t>that </a:t>
            </a:r>
            <a:r>
              <a:rPr lang="en-US" dirty="0">
                <a:solidFill>
                  <a:schemeClr val="accent2"/>
                </a:solidFill>
              </a:rPr>
              <a:t>increases</a:t>
            </a:r>
            <a:r>
              <a:rPr lang="en-US" dirty="0"/>
              <a:t> </a:t>
            </a:r>
            <a:r>
              <a:rPr lang="en-US" dirty="0">
                <a:solidFill>
                  <a:srgbClr val="0070C0"/>
                </a:solidFill>
              </a:rPr>
              <a:t>pay</a:t>
            </a:r>
            <a:r>
              <a:rPr lang="en-US" dirty="0"/>
              <a:t> by </a:t>
            </a:r>
            <a:r>
              <a:rPr lang="en-US" b="1" dirty="0"/>
              <a:t>3%</a:t>
            </a:r>
            <a:r>
              <a:rPr lang="en-US" dirty="0"/>
              <a:t> if </a:t>
            </a:r>
            <a:r>
              <a:rPr lang="en-US" dirty="0">
                <a:solidFill>
                  <a:srgbClr val="0070C0"/>
                </a:solidFill>
              </a:rPr>
              <a:t>score</a:t>
            </a:r>
            <a:r>
              <a:rPr lang="en-US" dirty="0"/>
              <a:t> is </a:t>
            </a:r>
            <a:r>
              <a:rPr lang="en-US" dirty="0">
                <a:solidFill>
                  <a:schemeClr val="accent2"/>
                </a:solidFill>
              </a:rPr>
              <a:t>greater than </a:t>
            </a:r>
            <a:r>
              <a:rPr lang="en-US" b="1" dirty="0"/>
              <a:t>90</a:t>
            </a:r>
            <a:r>
              <a:rPr lang="en-US" dirty="0"/>
              <a:t>, </a:t>
            </a:r>
            <a:r>
              <a:rPr lang="en-US" dirty="0">
                <a:solidFill>
                  <a:schemeClr val="accent2"/>
                </a:solidFill>
              </a:rPr>
              <a:t>otherwise</a:t>
            </a:r>
            <a:r>
              <a:rPr lang="en-US" dirty="0"/>
              <a:t> it </a:t>
            </a:r>
            <a:r>
              <a:rPr lang="en-US" dirty="0">
                <a:solidFill>
                  <a:schemeClr val="accent2"/>
                </a:solidFill>
              </a:rPr>
              <a:t>increases</a:t>
            </a:r>
            <a:r>
              <a:rPr lang="en-US" dirty="0"/>
              <a:t> </a:t>
            </a:r>
            <a:r>
              <a:rPr lang="en-US" dirty="0">
                <a:solidFill>
                  <a:srgbClr val="0070C0"/>
                </a:solidFill>
              </a:rPr>
              <a:t>pay</a:t>
            </a:r>
            <a:r>
              <a:rPr lang="en-US" dirty="0"/>
              <a:t> by </a:t>
            </a:r>
            <a:r>
              <a:rPr lang="en-US" b="1" dirty="0"/>
              <a:t>1%</a:t>
            </a:r>
            <a:r>
              <a:rPr lang="en-US" dirty="0"/>
              <a:t>.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CFED3CE-6421-4F71-92E3-1DC0CBE944F8}"/>
              </a:ext>
            </a:extLst>
          </p:cNvPr>
          <p:cNvGrpSpPr/>
          <p:nvPr/>
        </p:nvGrpSpPr>
        <p:grpSpPr>
          <a:xfrm>
            <a:off x="146303" y="2598307"/>
            <a:ext cx="8851392" cy="1313818"/>
            <a:chOff x="160238" y="3030453"/>
            <a:chExt cx="8851392" cy="92975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3E333B3-4C92-446E-9413-AA041E6D8D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7823" y="3030453"/>
              <a:ext cx="8403807" cy="92975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lvl="0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000" dirty="0">
                  <a:solidFill>
                    <a:srgbClr val="00008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if </a:t>
              </a:r>
              <a:r>
                <a:rPr lang="en-US" altLang="en-US" sz="200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score &gt; </a:t>
              </a:r>
              <a:r>
                <a:rPr lang="en-US" altLang="en-US" sz="2000" dirty="0">
                  <a:solidFill>
                    <a:srgbClr val="0000FF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90</a:t>
              </a:r>
              <a:r>
                <a:rPr lang="en-US" altLang="en-US" sz="200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:</a:t>
              </a:r>
            </a:p>
            <a:p>
              <a:pPr lvl="0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00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   pay = pay + ( pay * (</a:t>
              </a:r>
              <a:r>
                <a:rPr lang="en-US" altLang="en-US" sz="2000" dirty="0">
                  <a:solidFill>
                    <a:srgbClr val="0000FF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3 </a:t>
              </a:r>
              <a:r>
                <a:rPr lang="en-US" altLang="en-US" sz="200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/ </a:t>
              </a:r>
              <a:r>
                <a:rPr lang="en-US" altLang="en-US" sz="2000" dirty="0">
                  <a:solidFill>
                    <a:srgbClr val="0000FF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100</a:t>
              </a:r>
              <a:r>
                <a:rPr lang="en-US" altLang="en-US" sz="200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) )</a:t>
              </a:r>
            </a:p>
            <a:p>
              <a:pPr lvl="0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000" dirty="0">
                  <a:solidFill>
                    <a:srgbClr val="00008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else</a:t>
              </a:r>
              <a:r>
                <a:rPr lang="en-US" altLang="en-US" sz="200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:</a:t>
              </a:r>
            </a:p>
            <a:p>
              <a:pPr lvl="0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00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   pay = pay + ( pay * (</a:t>
              </a:r>
              <a:r>
                <a:rPr lang="en-US" altLang="en-US" sz="2000" dirty="0">
                  <a:solidFill>
                    <a:srgbClr val="0000FF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1 </a:t>
              </a:r>
              <a:r>
                <a:rPr lang="en-US" altLang="en-US" sz="200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/ </a:t>
              </a:r>
              <a:r>
                <a:rPr lang="en-US" altLang="en-US" sz="2000" dirty="0">
                  <a:solidFill>
                    <a:srgbClr val="0000FF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100</a:t>
              </a:r>
              <a:r>
                <a:rPr lang="en-US" altLang="en-US" sz="200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) )</a:t>
              </a:r>
              <a:endParaRPr lang="en-US" altLang="en-US" sz="2000" dirty="0">
                <a:latin typeface="Arial" panose="020B0604020202020204" pitchFamily="34" charset="0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CD65B554-706A-4F1F-9827-D47365DD0D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0238" y="3030456"/>
              <a:ext cx="447585" cy="929747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lvl="0"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</a:p>
            <a:p>
              <a:pPr lvl="0"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2</a:t>
              </a:r>
            </a:p>
            <a:p>
              <a:pPr lvl="0"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3</a:t>
              </a:r>
            </a:p>
            <a:p>
              <a:pPr lvl="0"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4</a:t>
              </a:r>
            </a:p>
            <a:p>
              <a:pPr lvl="0"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  <p:pic>
        <p:nvPicPr>
          <p:cNvPr id="13" name="Picture 12">
            <a:hlinkClick r:id="rId3" action="ppaction://hlinksldjump"/>
            <a:extLst>
              <a:ext uri="{FF2B5EF4-FFF2-40B4-BE49-F238E27FC236}">
                <a16:creationId xmlns:a16="http://schemas.microsoft.com/office/drawing/2014/main" id="{AA90A677-8AF0-4FB7-B5E4-4E8E829F32B2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09304" y="6629400"/>
            <a:ext cx="234696" cy="234696"/>
          </a:xfrm>
          <a:prstGeom prst="rect">
            <a:avLst/>
          </a:prstGeom>
        </p:spPr>
      </p:pic>
      <p:sp>
        <p:nvSpPr>
          <p:cNvPr id="9" name="Slide Number Placeholder 2">
            <a:hlinkClick r:id="rId5" action="ppaction://hlinksldjump"/>
            <a:extLst>
              <a:ext uri="{FF2B5EF4-FFF2-40B4-BE49-F238E27FC236}">
                <a16:creationId xmlns:a16="http://schemas.microsoft.com/office/drawing/2014/main" id="{5AC4E3AE-1144-46C7-A8D0-B23000F0C801}"/>
              </a:ext>
            </a:extLst>
          </p:cNvPr>
          <p:cNvSpPr txBox="1">
            <a:spLocks/>
          </p:cNvSpPr>
          <p:nvPr/>
        </p:nvSpPr>
        <p:spPr>
          <a:xfrm>
            <a:off x="0" y="6646272"/>
            <a:ext cx="2800350" cy="187517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5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0" dirty="0"/>
              <a:t>4.6</a:t>
            </a:r>
          </a:p>
        </p:txBody>
      </p:sp>
    </p:spTree>
    <p:extLst>
      <p:ext uri="{BB962C8B-B14F-4D97-AF65-F5344CB8AC3E}">
        <p14:creationId xmlns:p14="http://schemas.microsoft.com/office/powerpoint/2010/main" val="350865027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9B0F15-5167-4774-88FE-8CCACB99E7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Check Point</a:t>
            </a:r>
            <a:br>
              <a:rPr lang="en-US" dirty="0"/>
            </a:br>
            <a:r>
              <a:rPr lang="en-US" dirty="0">
                <a:solidFill>
                  <a:schemeClr val="accent3"/>
                </a:solidFill>
              </a:rPr>
              <a:t>#7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8860CDB-4ECC-46A0-AD44-B7F596A153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9C4B0-9109-4B6A-816F-B8FB191BD566}" type="slidenum">
              <a:rPr lang="en-US" smtClean="0"/>
              <a:t>58</a:t>
            </a:fld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15DCCE-A6AB-4500-8ABF-D733A62FE5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91440" indent="0">
              <a:buNone/>
            </a:pPr>
            <a:r>
              <a:rPr lang="en-US" dirty="0"/>
              <a:t>What is the printout of the code in (a) and (b) if </a:t>
            </a:r>
            <a:r>
              <a:rPr lang="en-US" dirty="0">
                <a:solidFill>
                  <a:srgbClr val="0070C0"/>
                </a:solidFill>
              </a:rPr>
              <a:t>number</a:t>
            </a:r>
            <a:r>
              <a:rPr lang="en-US" dirty="0"/>
              <a:t> is 30 and 35, respectively?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03BFC7C-04C3-47C9-ACBB-B97D1497AA69}"/>
              </a:ext>
            </a:extLst>
          </p:cNvPr>
          <p:cNvGrpSpPr/>
          <p:nvPr/>
        </p:nvGrpSpPr>
        <p:grpSpPr>
          <a:xfrm>
            <a:off x="146304" y="2598307"/>
            <a:ext cx="4199453" cy="1494613"/>
            <a:chOff x="146304" y="2598307"/>
            <a:chExt cx="4199453" cy="1494613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8CFED3CE-6421-4F71-92E3-1DC0CBE944F8}"/>
                </a:ext>
              </a:extLst>
            </p:cNvPr>
            <p:cNvGrpSpPr/>
            <p:nvPr/>
          </p:nvGrpSpPr>
          <p:grpSpPr>
            <a:xfrm>
              <a:off x="146304" y="2598307"/>
              <a:ext cx="4199453" cy="1125281"/>
              <a:chOff x="160239" y="3030453"/>
              <a:chExt cx="4199453" cy="796328"/>
            </a:xfrm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F3E333B3-4C92-446E-9413-AA041E6D8D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2983" y="3030453"/>
                <a:ext cx="3836709" cy="796328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lvl="0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1600" dirty="0">
                    <a:solidFill>
                      <a:srgbClr val="00008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if </a:t>
                </a:r>
                <a:r>
                  <a:rPr lang="en-US" altLang="en-US" sz="1600" dirty="0">
                    <a:solidFill>
                      <a:srgbClr val="0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number % </a:t>
                </a:r>
                <a:r>
                  <a:rPr lang="en-US" altLang="en-US" sz="1600" dirty="0">
                    <a:solidFill>
                      <a:srgbClr val="0000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2 </a:t>
                </a:r>
                <a:r>
                  <a:rPr lang="en-US" altLang="en-US" sz="1600" dirty="0">
                    <a:solidFill>
                      <a:srgbClr val="0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== </a:t>
                </a:r>
                <a:r>
                  <a:rPr lang="en-US" altLang="en-US" sz="1600" dirty="0">
                    <a:solidFill>
                      <a:srgbClr val="0000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altLang="en-US" sz="1600" dirty="0">
                    <a:solidFill>
                      <a:srgbClr val="0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:</a:t>
                </a:r>
              </a:p>
              <a:p>
                <a:pPr lvl="0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1600" dirty="0">
                    <a:solidFill>
                      <a:srgbClr val="0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   </a:t>
                </a:r>
                <a:r>
                  <a:rPr lang="en-US" altLang="en-US" sz="1600" dirty="0">
                    <a:solidFill>
                      <a:srgbClr val="00008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print</a:t>
                </a:r>
                <a:r>
                  <a:rPr lang="en-US" altLang="en-US" sz="1600" dirty="0">
                    <a:solidFill>
                      <a:srgbClr val="0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(number, </a:t>
                </a:r>
                <a:r>
                  <a:rPr lang="en-US" altLang="en-US" sz="1600" dirty="0">
                    <a:solidFill>
                      <a:srgbClr val="00808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"is even."</a:t>
                </a:r>
                <a:r>
                  <a:rPr lang="en-US" altLang="en-US" sz="1600" dirty="0">
                    <a:solidFill>
                      <a:srgbClr val="0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 lvl="0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160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lvl="0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1600" dirty="0">
                    <a:solidFill>
                      <a:srgbClr val="00008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print</a:t>
                </a:r>
                <a:r>
                  <a:rPr lang="en-US" altLang="en-US" sz="1600" dirty="0">
                    <a:solidFill>
                      <a:srgbClr val="0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(number, </a:t>
                </a:r>
                <a:r>
                  <a:rPr lang="en-US" altLang="en-US" sz="1600" dirty="0">
                    <a:solidFill>
                      <a:srgbClr val="00808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"is odd."</a:t>
                </a:r>
                <a:r>
                  <a:rPr lang="en-US" altLang="en-US" sz="1600" dirty="0">
                    <a:solidFill>
                      <a:srgbClr val="0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  <a:endParaRPr lang="en-US" altLang="en-US" sz="16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CD65B554-706A-4F1F-9827-D47365DD0D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0239" y="3030456"/>
                <a:ext cx="362744" cy="796325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lvl="0"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1</a:t>
                </a:r>
              </a:p>
              <a:p>
                <a:pPr lvl="0"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2</a:t>
                </a:r>
              </a:p>
              <a:p>
                <a:pPr lvl="0"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3</a:t>
                </a:r>
              </a:p>
              <a:p>
                <a:pPr lvl="0"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4</a:t>
                </a:r>
              </a:p>
              <a:p>
                <a:pPr lvl="0"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1DBFF7D-529B-49B4-9A80-47C96EEF74EA}"/>
                </a:ext>
              </a:extLst>
            </p:cNvPr>
            <p:cNvSpPr txBox="1"/>
            <p:nvPr/>
          </p:nvSpPr>
          <p:spPr>
            <a:xfrm>
              <a:off x="184731" y="3723588"/>
              <a:ext cx="416102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(a)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3C03035-B8F2-470E-97CD-969E1E052F9A}"/>
              </a:ext>
            </a:extLst>
          </p:cNvPr>
          <p:cNvGrpSpPr/>
          <p:nvPr/>
        </p:nvGrpSpPr>
        <p:grpSpPr>
          <a:xfrm>
            <a:off x="4759816" y="2598307"/>
            <a:ext cx="4199453" cy="1494613"/>
            <a:chOff x="146304" y="2598307"/>
            <a:chExt cx="4199453" cy="1494613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68840BBA-5341-42E2-8E41-E9F45127C493}"/>
                </a:ext>
              </a:extLst>
            </p:cNvPr>
            <p:cNvGrpSpPr/>
            <p:nvPr/>
          </p:nvGrpSpPr>
          <p:grpSpPr>
            <a:xfrm>
              <a:off x="146304" y="2598307"/>
              <a:ext cx="4199453" cy="1125281"/>
              <a:chOff x="160239" y="3030453"/>
              <a:chExt cx="4199453" cy="796328"/>
            </a:xfrm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685BEF21-03F6-4D5F-A323-5785D69DC7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2983" y="3030453"/>
                <a:ext cx="3836709" cy="796328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lvl="0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1600" dirty="0">
                    <a:solidFill>
                      <a:srgbClr val="00008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if </a:t>
                </a:r>
                <a:r>
                  <a:rPr lang="en-US" altLang="en-US" sz="1600" dirty="0">
                    <a:solidFill>
                      <a:srgbClr val="0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number % </a:t>
                </a:r>
                <a:r>
                  <a:rPr lang="en-US" altLang="en-US" sz="1600" dirty="0">
                    <a:solidFill>
                      <a:srgbClr val="0000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2 </a:t>
                </a:r>
                <a:r>
                  <a:rPr lang="en-US" altLang="en-US" sz="1600" dirty="0">
                    <a:solidFill>
                      <a:srgbClr val="0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== </a:t>
                </a:r>
                <a:r>
                  <a:rPr lang="en-US" altLang="en-US" sz="1600" dirty="0">
                    <a:solidFill>
                      <a:srgbClr val="0000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altLang="en-US" sz="1600" dirty="0">
                    <a:solidFill>
                      <a:srgbClr val="0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:</a:t>
                </a:r>
              </a:p>
              <a:p>
                <a:pPr lvl="0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1600" dirty="0">
                    <a:solidFill>
                      <a:srgbClr val="0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   </a:t>
                </a:r>
                <a:r>
                  <a:rPr lang="en-US" altLang="en-US" sz="1600" dirty="0">
                    <a:solidFill>
                      <a:srgbClr val="00008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print</a:t>
                </a:r>
                <a:r>
                  <a:rPr lang="en-US" altLang="en-US" sz="1600" dirty="0">
                    <a:solidFill>
                      <a:srgbClr val="0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(number, </a:t>
                </a:r>
                <a:r>
                  <a:rPr lang="en-US" altLang="en-US" sz="1600" dirty="0">
                    <a:solidFill>
                      <a:srgbClr val="00808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"is even."</a:t>
                </a:r>
                <a:r>
                  <a:rPr lang="en-US" altLang="en-US" sz="1600" dirty="0">
                    <a:solidFill>
                      <a:srgbClr val="0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 lvl="0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1600" dirty="0">
                    <a:solidFill>
                      <a:srgbClr val="00008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else</a:t>
                </a:r>
                <a:r>
                  <a:rPr lang="en-US" altLang="en-US" sz="1600" dirty="0">
                    <a:solidFill>
                      <a:srgbClr val="0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:</a:t>
                </a:r>
              </a:p>
              <a:p>
                <a:pPr lvl="0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1600" dirty="0">
                    <a:solidFill>
                      <a:srgbClr val="0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   </a:t>
                </a:r>
                <a:r>
                  <a:rPr lang="en-US" altLang="en-US" sz="1600" dirty="0">
                    <a:solidFill>
                      <a:srgbClr val="00008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print</a:t>
                </a:r>
                <a:r>
                  <a:rPr lang="en-US" altLang="en-US" sz="1600" dirty="0">
                    <a:solidFill>
                      <a:srgbClr val="0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(number, </a:t>
                </a:r>
                <a:r>
                  <a:rPr lang="en-US" altLang="en-US" sz="1600" dirty="0">
                    <a:solidFill>
                      <a:srgbClr val="00808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"is odd."</a:t>
                </a:r>
                <a:r>
                  <a:rPr lang="en-US" altLang="en-US" sz="1600" dirty="0">
                    <a:solidFill>
                      <a:srgbClr val="0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  <a:endParaRPr lang="en-US" altLang="en-US" sz="16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52C38EAB-B5E5-4855-B08E-6029E32E6C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0239" y="3030456"/>
                <a:ext cx="362744" cy="796325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lvl="0"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1</a:t>
                </a:r>
              </a:p>
              <a:p>
                <a:pPr lvl="0"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2</a:t>
                </a:r>
              </a:p>
              <a:p>
                <a:pPr lvl="0"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3</a:t>
                </a:r>
              </a:p>
              <a:p>
                <a:pPr lvl="0"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4</a:t>
                </a:r>
              </a:p>
              <a:p>
                <a:pPr lvl="0"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p:grp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85045A7-32F1-406C-A854-FF186E317234}"/>
                </a:ext>
              </a:extLst>
            </p:cNvPr>
            <p:cNvSpPr txBox="1"/>
            <p:nvPr/>
          </p:nvSpPr>
          <p:spPr>
            <a:xfrm>
              <a:off x="184731" y="3723588"/>
              <a:ext cx="416102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(b)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4D9E9B0-A41E-4130-A0ED-4212BA29E9A8}"/>
              </a:ext>
            </a:extLst>
          </p:cNvPr>
          <p:cNvGrpSpPr/>
          <p:nvPr/>
        </p:nvGrpSpPr>
        <p:grpSpPr>
          <a:xfrm>
            <a:off x="4798243" y="4422564"/>
            <a:ext cx="4199454" cy="551364"/>
            <a:chOff x="4773387" y="5013122"/>
            <a:chExt cx="4199454" cy="551364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FB44291F-2167-4290-8D68-6CEF8E84E4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3172" y="5104138"/>
              <a:ext cx="3499669" cy="369332"/>
            </a:xfrm>
            <a:prstGeom prst="rect">
              <a:avLst/>
            </a:prstGeom>
            <a:solidFill>
              <a:schemeClr val="accent5">
                <a:alpha val="15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30 is even.</a:t>
              </a:r>
            </a:p>
          </p:txBody>
        </p:sp>
        <p:pic>
          <p:nvPicPr>
            <p:cNvPr id="20" name="Picture 19" descr="A flat screen monitor&#10;&#10;Description automatically generated">
              <a:extLst>
                <a:ext uri="{FF2B5EF4-FFF2-40B4-BE49-F238E27FC236}">
                  <a16:creationId xmlns:a16="http://schemas.microsoft.com/office/drawing/2014/main" id="{45F05BFE-4042-494A-9C84-3BC78D2BC04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73387" y="5013122"/>
              <a:ext cx="572603" cy="551364"/>
            </a:xfrm>
            <a:prstGeom prst="rect">
              <a:avLst/>
            </a:prstGeom>
          </p:spPr>
        </p:pic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B80843A5-8313-4EE0-8611-7FEAA36A5EC0}"/>
              </a:ext>
            </a:extLst>
          </p:cNvPr>
          <p:cNvGrpSpPr/>
          <p:nvPr/>
        </p:nvGrpSpPr>
        <p:grpSpPr>
          <a:xfrm>
            <a:off x="146303" y="4377901"/>
            <a:ext cx="4199454" cy="646331"/>
            <a:chOff x="4773387" y="4965639"/>
            <a:chExt cx="4199454" cy="646331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D6C50AD4-85DE-4DC1-919F-86245EA597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3172" y="4965639"/>
              <a:ext cx="3499669" cy="646331"/>
            </a:xfrm>
            <a:prstGeom prst="rect">
              <a:avLst/>
            </a:prstGeom>
            <a:solidFill>
              <a:schemeClr val="accent5">
                <a:alpha val="15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30 is even.</a:t>
              </a:r>
            </a:p>
            <a:p>
              <a:pPr lvl="0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30 is odd.</a:t>
              </a:r>
            </a:p>
          </p:txBody>
        </p:sp>
        <p:pic>
          <p:nvPicPr>
            <p:cNvPr id="23" name="Picture 22" descr="A flat screen monitor&#10;&#10;Description automatically generated">
              <a:extLst>
                <a:ext uri="{FF2B5EF4-FFF2-40B4-BE49-F238E27FC236}">
                  <a16:creationId xmlns:a16="http://schemas.microsoft.com/office/drawing/2014/main" id="{3A4A2223-ADA7-4A03-AACB-1E3A589BDD1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73387" y="5013122"/>
              <a:ext cx="572603" cy="551364"/>
            </a:xfrm>
            <a:prstGeom prst="rect">
              <a:avLst/>
            </a:prstGeom>
          </p:spPr>
        </p:pic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378E0499-8C79-44A1-A8C7-59C6091718FE}"/>
              </a:ext>
            </a:extLst>
          </p:cNvPr>
          <p:cNvGrpSpPr/>
          <p:nvPr/>
        </p:nvGrpSpPr>
        <p:grpSpPr>
          <a:xfrm>
            <a:off x="146303" y="5218197"/>
            <a:ext cx="4199454" cy="551364"/>
            <a:chOff x="4773387" y="5013122"/>
            <a:chExt cx="4199454" cy="551364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9543656A-B571-4D7E-A037-8921B80A3C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3172" y="5104138"/>
              <a:ext cx="3499669" cy="369332"/>
            </a:xfrm>
            <a:prstGeom prst="rect">
              <a:avLst/>
            </a:prstGeom>
            <a:solidFill>
              <a:schemeClr val="accent5">
                <a:alpha val="15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35 is odd.</a:t>
              </a:r>
            </a:p>
          </p:txBody>
        </p:sp>
        <p:pic>
          <p:nvPicPr>
            <p:cNvPr id="26" name="Picture 25" descr="A flat screen monitor&#10;&#10;Description automatically generated">
              <a:extLst>
                <a:ext uri="{FF2B5EF4-FFF2-40B4-BE49-F238E27FC236}">
                  <a16:creationId xmlns:a16="http://schemas.microsoft.com/office/drawing/2014/main" id="{50B46C76-F727-425F-9476-94F030B1B78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73387" y="5013122"/>
              <a:ext cx="572603" cy="551364"/>
            </a:xfrm>
            <a:prstGeom prst="rect">
              <a:avLst/>
            </a:prstGeom>
          </p:spPr>
        </p:pic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BE3CD519-19B5-481F-8187-C17B38EBE83A}"/>
              </a:ext>
            </a:extLst>
          </p:cNvPr>
          <p:cNvGrpSpPr/>
          <p:nvPr/>
        </p:nvGrpSpPr>
        <p:grpSpPr>
          <a:xfrm>
            <a:off x="4798243" y="5212556"/>
            <a:ext cx="4199454" cy="551364"/>
            <a:chOff x="4773387" y="5013122"/>
            <a:chExt cx="4199454" cy="551364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D5C5C467-B031-4A2D-A3D7-860A05C580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3172" y="5104138"/>
              <a:ext cx="3499669" cy="369332"/>
            </a:xfrm>
            <a:prstGeom prst="rect">
              <a:avLst/>
            </a:prstGeom>
            <a:solidFill>
              <a:schemeClr val="accent5">
                <a:alpha val="15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35 is odd.</a:t>
              </a:r>
            </a:p>
          </p:txBody>
        </p:sp>
        <p:pic>
          <p:nvPicPr>
            <p:cNvPr id="29" name="Picture 28" descr="A flat screen monitor&#10;&#10;Description automatically generated">
              <a:extLst>
                <a:ext uri="{FF2B5EF4-FFF2-40B4-BE49-F238E27FC236}">
                  <a16:creationId xmlns:a16="http://schemas.microsoft.com/office/drawing/2014/main" id="{9DA617C0-6A04-4CC0-8FE8-5FE435BD8AF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73387" y="5013122"/>
              <a:ext cx="572603" cy="551364"/>
            </a:xfrm>
            <a:prstGeom prst="rect">
              <a:avLst/>
            </a:prstGeom>
          </p:spPr>
        </p:pic>
      </p:grpSp>
      <p:pic>
        <p:nvPicPr>
          <p:cNvPr id="30" name="Picture 29">
            <a:hlinkClick r:id="rId4" action="ppaction://hlinksldjump"/>
            <a:extLst>
              <a:ext uri="{FF2B5EF4-FFF2-40B4-BE49-F238E27FC236}">
                <a16:creationId xmlns:a16="http://schemas.microsoft.com/office/drawing/2014/main" id="{30CC88AF-AF55-4F73-84C8-DA0E7A447D9E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09304" y="6629400"/>
            <a:ext cx="234696" cy="234696"/>
          </a:xfrm>
          <a:prstGeom prst="rect">
            <a:avLst/>
          </a:prstGeom>
        </p:spPr>
      </p:pic>
      <p:sp>
        <p:nvSpPr>
          <p:cNvPr id="31" name="Slide Number Placeholder 2">
            <a:hlinkClick r:id="rId6" action="ppaction://hlinksldjump"/>
            <a:extLst>
              <a:ext uri="{FF2B5EF4-FFF2-40B4-BE49-F238E27FC236}">
                <a16:creationId xmlns:a16="http://schemas.microsoft.com/office/drawing/2014/main" id="{E299ADB1-CDE5-456C-98F8-C06406BA1097}"/>
              </a:ext>
            </a:extLst>
          </p:cNvPr>
          <p:cNvSpPr txBox="1">
            <a:spLocks/>
          </p:cNvSpPr>
          <p:nvPr/>
        </p:nvSpPr>
        <p:spPr>
          <a:xfrm>
            <a:off x="0" y="6646272"/>
            <a:ext cx="2800350" cy="187517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5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0" dirty="0"/>
              <a:t>4.6</a:t>
            </a:r>
          </a:p>
        </p:txBody>
      </p:sp>
    </p:spTree>
    <p:extLst>
      <p:ext uri="{BB962C8B-B14F-4D97-AF65-F5344CB8AC3E}">
        <p14:creationId xmlns:p14="http://schemas.microsoft.com/office/powerpoint/2010/main" val="35047193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A971CED-1429-4EDF-B588-CF485D04BA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4.7. </a:t>
            </a:r>
            <a:r>
              <a:rPr lang="en-US" dirty="0"/>
              <a:t>Nested if and Multi-Way if-</a:t>
            </a:r>
            <a:r>
              <a:rPr lang="en-US" dirty="0" err="1"/>
              <a:t>elif</a:t>
            </a:r>
            <a:r>
              <a:rPr lang="en-US" dirty="0"/>
              <a:t>-else</a:t>
            </a:r>
            <a:br>
              <a:rPr lang="en-US" dirty="0"/>
            </a:br>
            <a:r>
              <a:rPr lang="en-US" dirty="0"/>
              <a:t>Statements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55D977D-3AE5-45E6-AD0B-8C6806E07D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9C4B0-9109-4B6A-816F-B8FB191BD566}" type="slidenum">
              <a:rPr lang="en-US" smtClean="0"/>
              <a:t>59</a:t>
            </a:fld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2B5A615-592C-4B6D-8CFF-A69F219E84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 action="ppaction://hlinksldjump"/>
              </a:rPr>
              <a:t>Nested if</a:t>
            </a:r>
            <a:endParaRPr lang="en-US" dirty="0"/>
          </a:p>
          <a:p>
            <a:pPr algn="l"/>
            <a:r>
              <a:rPr lang="en-US" dirty="0">
                <a:hlinkClick r:id="rId3" action="ppaction://hlinksldjump"/>
              </a:rPr>
              <a:t>Nested if and Multi-Way if-</a:t>
            </a:r>
            <a:r>
              <a:rPr lang="en-US" dirty="0" err="1">
                <a:hlinkClick r:id="rId3" action="ppaction://hlinksldjump"/>
              </a:rPr>
              <a:t>elif</a:t>
            </a:r>
            <a:r>
              <a:rPr lang="en-US" dirty="0">
                <a:hlinkClick r:id="rId3" action="ppaction://hlinksldjump"/>
              </a:rPr>
              <a:t>-else Statements</a:t>
            </a:r>
            <a:endParaRPr lang="en-US" dirty="0"/>
          </a:p>
          <a:p>
            <a:pPr algn="l"/>
            <a:r>
              <a:rPr lang="en-US" dirty="0">
                <a:hlinkClick r:id="rId4" action="ppaction://hlinksldjump"/>
              </a:rPr>
              <a:t>Trace if-</a:t>
            </a:r>
            <a:r>
              <a:rPr lang="en-US" dirty="0" err="1">
                <a:hlinkClick r:id="rId4" action="ppaction://hlinksldjump"/>
              </a:rPr>
              <a:t>elif</a:t>
            </a:r>
            <a:r>
              <a:rPr lang="en-US" dirty="0">
                <a:hlinkClick r:id="rId4" action="ppaction://hlinksldjump"/>
              </a:rPr>
              <a:t>-else Statement</a:t>
            </a:r>
            <a:endParaRPr lang="en-US" dirty="0"/>
          </a:p>
          <a:p>
            <a:pPr algn="l"/>
            <a:r>
              <a:rPr lang="en-US" dirty="0">
                <a:hlinkClick r:id="rId5" action="ppaction://hlinksldjump"/>
              </a:rPr>
              <a:t>Program 4: Chinese Zodiac</a:t>
            </a:r>
            <a:endParaRPr lang="en-US" dirty="0"/>
          </a:p>
          <a:p>
            <a:pPr algn="l"/>
            <a:r>
              <a:rPr lang="en-US" dirty="0">
                <a:hlinkClick r:id="rId6" action="ppaction://hlinksldjump"/>
              </a:rPr>
              <a:t>Check Point #8 - #10</a:t>
            </a:r>
            <a:endParaRPr lang="en-US" dirty="0"/>
          </a:p>
        </p:txBody>
      </p:sp>
      <p:pic>
        <p:nvPicPr>
          <p:cNvPr id="7" name="Picture 6">
            <a:hlinkClick r:id="rId7" action="ppaction://hlinksldjump"/>
            <a:extLst>
              <a:ext uri="{FF2B5EF4-FFF2-40B4-BE49-F238E27FC236}">
                <a16:creationId xmlns:a16="http://schemas.microsoft.com/office/drawing/2014/main" id="{840B0E0E-2978-4BAD-9489-DB2F8F046EF6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88096" y="81280"/>
            <a:ext cx="609600" cy="609600"/>
          </a:xfrm>
          <a:prstGeom prst="rect">
            <a:avLst/>
          </a:prstGeom>
        </p:spPr>
      </p:pic>
      <p:pic>
        <p:nvPicPr>
          <p:cNvPr id="2" name="Picture 1" descr="A close up of a sign&#10;&#10;Description automatically generated">
            <a:hlinkClick r:id="rId9"/>
            <a:extLst>
              <a:ext uri="{FF2B5EF4-FFF2-40B4-BE49-F238E27FC236}">
                <a16:creationId xmlns:a16="http://schemas.microsoft.com/office/drawing/2014/main" id="{259EC8D3-01CC-4021-A261-DE9C69DB3788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03" y="115668"/>
            <a:ext cx="536381" cy="536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038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998C3F0-9EBB-4361-9CF1-48BDA12C8F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4.1.</a:t>
            </a:r>
            <a:r>
              <a:rPr lang="en-US" dirty="0"/>
              <a:t> Motivations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3030B42-1E4F-43CA-B671-30A719985D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9C4B0-9109-4B6A-816F-B8FB191BD566}" type="slidenum">
              <a:rPr lang="en-US" smtClean="0"/>
              <a:t>6</a:t>
            </a:fld>
            <a:endParaRPr lang="en-US"/>
          </a:p>
        </p:txBody>
      </p:sp>
      <p:pic>
        <p:nvPicPr>
          <p:cNvPr id="4" name="Picture 3">
            <a:hlinkClick r:id="rId2" action="ppaction://hlinksldjump"/>
            <a:extLst>
              <a:ext uri="{FF2B5EF4-FFF2-40B4-BE49-F238E27FC236}">
                <a16:creationId xmlns:a16="http://schemas.microsoft.com/office/drawing/2014/main" id="{A9F20758-3104-4FC2-BE6A-C6424AD45716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88096" y="81280"/>
            <a:ext cx="609600" cy="609600"/>
          </a:xfrm>
          <a:prstGeom prst="rect">
            <a:avLst/>
          </a:prstGeom>
        </p:spPr>
      </p:pic>
      <p:pic>
        <p:nvPicPr>
          <p:cNvPr id="2" name="Picture 1" descr="A close up of a sign&#10;&#10;Description automatically generated">
            <a:hlinkClick r:id="rId4"/>
            <a:extLst>
              <a:ext uri="{FF2B5EF4-FFF2-40B4-BE49-F238E27FC236}">
                <a16:creationId xmlns:a16="http://schemas.microsoft.com/office/drawing/2014/main" id="{FAC536B8-2E76-4A69-AD00-3C9AB9DE9D1E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04" y="116448"/>
            <a:ext cx="536381" cy="536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01601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07BE57-8DFD-4699-8BCE-D60410B795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Nested if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1ADDDD1-AB64-4861-92CC-41737D4C9C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9C4B0-9109-4B6A-816F-B8FB191BD566}" type="slidenum">
              <a:rPr lang="en-US" smtClean="0"/>
              <a:t>60</a:t>
            </a:fld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132650-81B6-4792-B59B-59D194038B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statement in an </a:t>
            </a:r>
            <a:r>
              <a:rPr lang="en-US" dirty="0">
                <a:solidFill>
                  <a:schemeClr val="accent2"/>
                </a:solidFill>
              </a:rPr>
              <a:t>if</a:t>
            </a:r>
            <a:r>
              <a:rPr lang="en-US" dirty="0"/>
              <a:t> or </a:t>
            </a:r>
            <a:r>
              <a:rPr lang="en-US" dirty="0">
                <a:solidFill>
                  <a:schemeClr val="accent2"/>
                </a:solidFill>
              </a:rPr>
              <a:t>if-else statement </a:t>
            </a:r>
            <a:r>
              <a:rPr lang="en-US" dirty="0"/>
              <a:t>can be any </a:t>
            </a:r>
            <a:r>
              <a:rPr lang="en-US" dirty="0">
                <a:solidFill>
                  <a:schemeClr val="accent2"/>
                </a:solidFill>
              </a:rPr>
              <a:t>legal Python statement</a:t>
            </a:r>
            <a:r>
              <a:rPr lang="en-US" dirty="0"/>
              <a:t>.</a:t>
            </a:r>
          </a:p>
          <a:p>
            <a:pPr lvl="1"/>
            <a:r>
              <a:rPr lang="en-US" dirty="0">
                <a:solidFill>
                  <a:schemeClr val="accent2"/>
                </a:solidFill>
              </a:rPr>
              <a:t>Including</a:t>
            </a:r>
            <a:r>
              <a:rPr lang="en-US" dirty="0"/>
              <a:t> another </a:t>
            </a:r>
            <a:r>
              <a:rPr lang="en-US" dirty="0">
                <a:solidFill>
                  <a:schemeClr val="accent2"/>
                </a:solidFill>
              </a:rPr>
              <a:t>if</a:t>
            </a:r>
            <a:r>
              <a:rPr lang="en-US" dirty="0"/>
              <a:t> or </a:t>
            </a:r>
            <a:r>
              <a:rPr lang="en-US" dirty="0">
                <a:solidFill>
                  <a:schemeClr val="accent2"/>
                </a:solidFill>
              </a:rPr>
              <a:t>if-else statement</a:t>
            </a:r>
            <a:r>
              <a:rPr lang="en-US" dirty="0"/>
              <a:t>. </a:t>
            </a:r>
          </a:p>
          <a:p>
            <a:r>
              <a:rPr lang="en-US" dirty="0"/>
              <a:t>The </a:t>
            </a:r>
            <a:r>
              <a:rPr lang="en-US" dirty="0">
                <a:solidFill>
                  <a:schemeClr val="accent2"/>
                </a:solidFill>
              </a:rPr>
              <a:t>inner if statement </a:t>
            </a:r>
            <a:r>
              <a:rPr lang="en-US" dirty="0"/>
              <a:t>is said to be </a:t>
            </a:r>
            <a:r>
              <a:rPr lang="en-US" dirty="0">
                <a:solidFill>
                  <a:schemeClr val="accent2"/>
                </a:solidFill>
              </a:rPr>
              <a:t>nested inside the outer if statement</a:t>
            </a:r>
            <a:r>
              <a:rPr lang="en-US" dirty="0"/>
              <a:t>. </a:t>
            </a:r>
          </a:p>
          <a:p>
            <a:r>
              <a:rPr lang="en-US" dirty="0"/>
              <a:t>Example: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0BD6DC2-733A-467B-93EB-1928C8E00499}"/>
              </a:ext>
            </a:extLst>
          </p:cNvPr>
          <p:cNvGrpSpPr/>
          <p:nvPr/>
        </p:nvGrpSpPr>
        <p:grpSpPr>
          <a:xfrm>
            <a:off x="146304" y="4103078"/>
            <a:ext cx="8851392" cy="1609568"/>
            <a:chOff x="160238" y="3030453"/>
            <a:chExt cx="8851392" cy="1139043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2C766CC-66C7-4790-899A-EF24687499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7823" y="3030453"/>
              <a:ext cx="8403807" cy="113904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lvl="0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000" dirty="0">
                  <a:solidFill>
                    <a:srgbClr val="00008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if </a:t>
              </a:r>
              <a:r>
                <a:rPr lang="en-US" altLang="en-US" sz="2000" dirty="0" err="1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i</a:t>
              </a:r>
              <a:r>
                <a:rPr lang="en-US" altLang="en-US" sz="200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&gt; k:</a:t>
              </a:r>
            </a:p>
            <a:p>
              <a:pPr lvl="0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00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   </a:t>
              </a:r>
              <a:r>
                <a:rPr lang="en-US" altLang="en-US" sz="2000" dirty="0">
                  <a:solidFill>
                    <a:srgbClr val="00008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if </a:t>
              </a:r>
              <a:r>
                <a:rPr lang="en-US" altLang="en-US" sz="200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j &gt; k:</a:t>
              </a:r>
            </a:p>
            <a:p>
              <a:pPr lvl="0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00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       </a:t>
              </a:r>
              <a:r>
                <a:rPr lang="en-US" altLang="en-US" sz="2000" dirty="0">
                  <a:solidFill>
                    <a:srgbClr val="00008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print</a:t>
              </a:r>
              <a:r>
                <a:rPr lang="en-US" altLang="en-US" sz="200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(</a:t>
              </a:r>
              <a:r>
                <a:rPr lang="en-US" altLang="en-US" sz="2000" dirty="0">
                  <a:solidFill>
                    <a:srgbClr val="00808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"</a:t>
              </a:r>
              <a:r>
                <a:rPr lang="en-US" altLang="en-US" sz="2000" dirty="0" err="1">
                  <a:solidFill>
                    <a:srgbClr val="00808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i</a:t>
              </a:r>
              <a:r>
                <a:rPr lang="en-US" altLang="en-US" sz="2000" dirty="0">
                  <a:solidFill>
                    <a:srgbClr val="00808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and j are greater than k"</a:t>
              </a:r>
              <a:r>
                <a:rPr lang="en-US" altLang="en-US" sz="200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)</a:t>
              </a:r>
            </a:p>
            <a:p>
              <a:pPr lvl="0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000" dirty="0">
                  <a:solidFill>
                    <a:srgbClr val="00008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else</a:t>
              </a:r>
              <a:r>
                <a:rPr lang="en-US" altLang="en-US" sz="200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:</a:t>
              </a:r>
            </a:p>
            <a:p>
              <a:pPr lvl="0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00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   </a:t>
              </a:r>
              <a:r>
                <a:rPr lang="en-US" altLang="en-US" sz="2000" dirty="0">
                  <a:solidFill>
                    <a:srgbClr val="00008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print</a:t>
              </a:r>
              <a:r>
                <a:rPr lang="en-US" altLang="en-US" sz="200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(</a:t>
              </a:r>
              <a:r>
                <a:rPr lang="en-US" altLang="en-US" sz="2000" dirty="0">
                  <a:solidFill>
                    <a:srgbClr val="00808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"</a:t>
              </a:r>
              <a:r>
                <a:rPr lang="en-US" altLang="en-US" sz="2000" dirty="0" err="1">
                  <a:solidFill>
                    <a:srgbClr val="00808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i</a:t>
              </a:r>
              <a:r>
                <a:rPr lang="en-US" altLang="en-US" sz="2000" dirty="0">
                  <a:solidFill>
                    <a:srgbClr val="00808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is less than or equal to k"</a:t>
              </a:r>
              <a:r>
                <a:rPr lang="en-US" altLang="en-US" sz="200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)</a:t>
              </a:r>
              <a:endParaRPr lang="en-US" altLang="en-US" sz="2000" dirty="0">
                <a:latin typeface="Arial" panose="020B0604020202020204" pitchFamily="34" charset="0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C71EEA56-AB98-441A-8254-0EFACD732A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0238" y="3030456"/>
              <a:ext cx="447585" cy="113904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lvl="0"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</a:p>
            <a:p>
              <a:pPr lvl="0"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2</a:t>
              </a:r>
            </a:p>
            <a:p>
              <a:pPr lvl="0"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3</a:t>
              </a:r>
            </a:p>
            <a:p>
              <a:pPr lvl="0"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4</a:t>
              </a:r>
            </a:p>
            <a:p>
              <a:pPr lvl="0"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5</a:t>
              </a:r>
            </a:p>
            <a:p>
              <a:pPr lvl="0"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B0221571-D5C4-4313-8A8B-458CF023342B}"/>
              </a:ext>
            </a:extLst>
          </p:cNvPr>
          <p:cNvSpPr/>
          <p:nvPr/>
        </p:nvSpPr>
        <p:spPr>
          <a:xfrm>
            <a:off x="1291472" y="4449452"/>
            <a:ext cx="5986021" cy="650449"/>
          </a:xfrm>
          <a:prstGeom prst="rect">
            <a:avLst/>
          </a:prstGeom>
          <a:solidFill>
            <a:schemeClr val="accent2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peech Bubble: Rectangle 9">
            <a:extLst>
              <a:ext uri="{FF2B5EF4-FFF2-40B4-BE49-F238E27FC236}">
                <a16:creationId xmlns:a16="http://schemas.microsoft.com/office/drawing/2014/main" id="{C08E81ED-AC23-402A-9FF9-5BC9D0B1A3AB}"/>
              </a:ext>
            </a:extLst>
          </p:cNvPr>
          <p:cNvSpPr/>
          <p:nvPr/>
        </p:nvSpPr>
        <p:spPr>
          <a:xfrm>
            <a:off x="5090474" y="3300592"/>
            <a:ext cx="3638747" cy="727584"/>
          </a:xfrm>
          <a:prstGeom prst="wedgeRectCallout">
            <a:avLst>
              <a:gd name="adj1" fmla="val -113693"/>
              <a:gd name="adj2" fmla="val 125413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The </a:t>
            </a:r>
            <a:r>
              <a:rPr lang="en-US" b="1" dirty="0">
                <a:highlight>
                  <a:srgbClr val="F3FFEF"/>
                </a:highlight>
              </a:rPr>
              <a:t>if j &gt; k statement</a:t>
            </a:r>
            <a:r>
              <a:rPr lang="en-US" b="1" dirty="0"/>
              <a:t> </a:t>
            </a:r>
            <a:r>
              <a:rPr lang="en-US" dirty="0"/>
              <a:t>is nested inside the </a:t>
            </a:r>
            <a:r>
              <a:rPr lang="en-US" b="1" dirty="0">
                <a:highlight>
                  <a:srgbClr val="EAEAEA"/>
                </a:highlight>
              </a:rPr>
              <a:t>if </a:t>
            </a:r>
            <a:r>
              <a:rPr lang="en-US" b="1" dirty="0" err="1">
                <a:highlight>
                  <a:srgbClr val="EAEAEA"/>
                </a:highlight>
              </a:rPr>
              <a:t>i</a:t>
            </a:r>
            <a:r>
              <a:rPr lang="en-US" b="1" dirty="0">
                <a:highlight>
                  <a:srgbClr val="EAEAEA"/>
                </a:highlight>
              </a:rPr>
              <a:t> &gt; k statement</a:t>
            </a:r>
          </a:p>
        </p:txBody>
      </p:sp>
      <p:pic>
        <p:nvPicPr>
          <p:cNvPr id="11" name="Picture 10">
            <a:hlinkClick r:id="rId3" action="ppaction://hlinksldjump"/>
            <a:extLst>
              <a:ext uri="{FF2B5EF4-FFF2-40B4-BE49-F238E27FC236}">
                <a16:creationId xmlns:a16="http://schemas.microsoft.com/office/drawing/2014/main" id="{11ACF500-BCDA-41FF-B2CC-2992FA5CA96A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09304" y="6629400"/>
            <a:ext cx="234696" cy="234696"/>
          </a:xfrm>
          <a:prstGeom prst="rect">
            <a:avLst/>
          </a:prstGeom>
        </p:spPr>
      </p:pic>
      <p:sp>
        <p:nvSpPr>
          <p:cNvPr id="12" name="Slide Number Placeholder 2">
            <a:hlinkClick r:id="rId5" action="ppaction://hlinksldjump"/>
            <a:extLst>
              <a:ext uri="{FF2B5EF4-FFF2-40B4-BE49-F238E27FC236}">
                <a16:creationId xmlns:a16="http://schemas.microsoft.com/office/drawing/2014/main" id="{B1A576A4-A481-41BA-AF85-1705F207F726}"/>
              </a:ext>
            </a:extLst>
          </p:cNvPr>
          <p:cNvSpPr txBox="1">
            <a:spLocks/>
          </p:cNvSpPr>
          <p:nvPr/>
        </p:nvSpPr>
        <p:spPr>
          <a:xfrm>
            <a:off x="0" y="6646272"/>
            <a:ext cx="2800350" cy="187517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5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0" dirty="0"/>
              <a:t>4.7</a:t>
            </a:r>
          </a:p>
        </p:txBody>
      </p:sp>
    </p:spTree>
    <p:extLst>
      <p:ext uri="{BB962C8B-B14F-4D97-AF65-F5344CB8AC3E}">
        <p14:creationId xmlns:p14="http://schemas.microsoft.com/office/powerpoint/2010/main" val="317195457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07BE57-8DFD-4699-8BCE-D60410B795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Nested if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1ADDDD1-AB64-4861-92CC-41737D4C9C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9C4B0-9109-4B6A-816F-B8FB191BD566}" type="slidenum">
              <a:rPr lang="en-US" smtClean="0"/>
              <a:t>61</a:t>
            </a:fld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132650-81B6-4792-B59B-59D194038B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More details:</a:t>
            </a:r>
          </a:p>
          <a:p>
            <a:pPr lvl="1"/>
            <a:r>
              <a:rPr lang="en-US" dirty="0"/>
              <a:t>The </a:t>
            </a:r>
            <a:r>
              <a:rPr lang="en-US" dirty="0">
                <a:solidFill>
                  <a:schemeClr val="accent2"/>
                </a:solidFill>
              </a:rPr>
              <a:t>inner if statement </a:t>
            </a:r>
            <a:r>
              <a:rPr lang="en-US" dirty="0"/>
              <a:t>can </a:t>
            </a:r>
            <a:r>
              <a:rPr lang="en-US" dirty="0">
                <a:solidFill>
                  <a:schemeClr val="accent2"/>
                </a:solidFill>
              </a:rPr>
              <a:t>contain</a:t>
            </a:r>
            <a:r>
              <a:rPr lang="en-US" dirty="0"/>
              <a:t> another </a:t>
            </a:r>
            <a:r>
              <a:rPr lang="en-US" dirty="0">
                <a:solidFill>
                  <a:schemeClr val="accent2"/>
                </a:solidFill>
              </a:rPr>
              <a:t>if statement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In fact, there is </a:t>
            </a:r>
            <a:r>
              <a:rPr lang="en-US" dirty="0">
                <a:solidFill>
                  <a:schemeClr val="accent2"/>
                </a:solidFill>
              </a:rPr>
              <a:t>no limit </a:t>
            </a:r>
            <a:r>
              <a:rPr lang="en-US" dirty="0"/>
              <a:t>to the </a:t>
            </a:r>
            <a:r>
              <a:rPr lang="en-US" dirty="0">
                <a:solidFill>
                  <a:schemeClr val="accent2"/>
                </a:solidFill>
              </a:rPr>
              <a:t>depth</a:t>
            </a:r>
            <a:r>
              <a:rPr lang="en-US" dirty="0"/>
              <a:t> of the </a:t>
            </a:r>
            <a:r>
              <a:rPr lang="en-US" dirty="0">
                <a:solidFill>
                  <a:schemeClr val="accent2"/>
                </a:solidFill>
              </a:rPr>
              <a:t>nesting</a:t>
            </a:r>
            <a:r>
              <a:rPr lang="en-US" dirty="0"/>
              <a:t>. </a:t>
            </a:r>
          </a:p>
          <a:p>
            <a:r>
              <a:rPr lang="en-US" dirty="0"/>
              <a:t>So what is the purpose?</a:t>
            </a:r>
          </a:p>
          <a:p>
            <a:pPr lvl="1"/>
            <a:r>
              <a:rPr lang="en-US" dirty="0"/>
              <a:t>The </a:t>
            </a:r>
            <a:r>
              <a:rPr lang="en-US" dirty="0">
                <a:solidFill>
                  <a:schemeClr val="accent2"/>
                </a:solidFill>
              </a:rPr>
              <a:t>nested if</a:t>
            </a:r>
            <a:r>
              <a:rPr lang="en-US" dirty="0"/>
              <a:t> statement can be used to </a:t>
            </a:r>
            <a:r>
              <a:rPr lang="en-US" dirty="0">
                <a:solidFill>
                  <a:schemeClr val="accent2"/>
                </a:solidFill>
              </a:rPr>
              <a:t>implement multiple alternatives</a:t>
            </a:r>
            <a:r>
              <a:rPr lang="en-US" dirty="0"/>
              <a:t>.</a:t>
            </a:r>
          </a:p>
          <a:p>
            <a:r>
              <a:rPr lang="en-US" dirty="0"/>
              <a:t>Consider the following example in the next slide, which prints a letter grade according to the final number grade.</a:t>
            </a:r>
          </a:p>
        </p:txBody>
      </p:sp>
      <p:pic>
        <p:nvPicPr>
          <p:cNvPr id="5" name="Picture 4">
            <a:hlinkClick r:id="rId2" action="ppaction://hlinksldjump"/>
            <a:extLst>
              <a:ext uri="{FF2B5EF4-FFF2-40B4-BE49-F238E27FC236}">
                <a16:creationId xmlns:a16="http://schemas.microsoft.com/office/drawing/2014/main" id="{852304A3-9155-47BA-AA52-7348EE0D4023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09304" y="6629400"/>
            <a:ext cx="234696" cy="234696"/>
          </a:xfrm>
          <a:prstGeom prst="rect">
            <a:avLst/>
          </a:prstGeom>
        </p:spPr>
      </p:pic>
      <p:sp>
        <p:nvSpPr>
          <p:cNvPr id="6" name="Slide Number Placeholder 2">
            <a:hlinkClick r:id="rId4" action="ppaction://hlinksldjump"/>
            <a:extLst>
              <a:ext uri="{FF2B5EF4-FFF2-40B4-BE49-F238E27FC236}">
                <a16:creationId xmlns:a16="http://schemas.microsoft.com/office/drawing/2014/main" id="{81278BD4-97EC-4989-925D-FE7653DD3C66}"/>
              </a:ext>
            </a:extLst>
          </p:cNvPr>
          <p:cNvSpPr txBox="1">
            <a:spLocks/>
          </p:cNvSpPr>
          <p:nvPr/>
        </p:nvSpPr>
        <p:spPr>
          <a:xfrm>
            <a:off x="0" y="6646272"/>
            <a:ext cx="2800350" cy="187517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5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0" dirty="0"/>
              <a:t>4.7</a:t>
            </a:r>
          </a:p>
        </p:txBody>
      </p:sp>
    </p:spTree>
    <p:extLst>
      <p:ext uri="{BB962C8B-B14F-4D97-AF65-F5344CB8AC3E}">
        <p14:creationId xmlns:p14="http://schemas.microsoft.com/office/powerpoint/2010/main" val="96083917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07BE57-8DFD-4699-8BCE-D60410B795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Nested if and Multi-Way if-</a:t>
            </a:r>
            <a:r>
              <a:rPr lang="en-US" dirty="0" err="1"/>
              <a:t>elif</a:t>
            </a:r>
            <a:r>
              <a:rPr lang="en-US" dirty="0"/>
              <a:t>-else</a:t>
            </a:r>
            <a:br>
              <a:rPr lang="en-US" dirty="0"/>
            </a:br>
            <a:r>
              <a:rPr lang="en-US" dirty="0"/>
              <a:t>Statements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1ADDDD1-AB64-4861-92CC-41737D4C9C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9C4B0-9109-4B6A-816F-B8FB191BD566}" type="slidenum">
              <a:rPr lang="en-US" smtClean="0"/>
              <a:t>62</a:t>
            </a:fld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0CD395D-2647-49AE-BC7D-8A3F6FE9CD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305" y="4990213"/>
            <a:ext cx="8851392" cy="1581158"/>
          </a:xfrm>
        </p:spPr>
        <p:txBody>
          <a:bodyPr>
            <a:normAutofit/>
          </a:bodyPr>
          <a:lstStyle/>
          <a:p>
            <a:r>
              <a:rPr lang="en-US" sz="2000" dirty="0"/>
              <a:t>While (a) works, the preferred format </a:t>
            </a:r>
            <a:r>
              <a:rPr lang="en-US" sz="2000" dirty="0">
                <a:solidFill>
                  <a:schemeClr val="accent2"/>
                </a:solidFill>
              </a:rPr>
              <a:t>for multiple alternatives </a:t>
            </a:r>
            <a:r>
              <a:rPr lang="en-US" sz="2000" dirty="0"/>
              <a:t>is shown in (b) using a multi-way </a:t>
            </a:r>
            <a:r>
              <a:rPr lang="en-US" sz="2000" dirty="0">
                <a:solidFill>
                  <a:schemeClr val="accent2"/>
                </a:solidFill>
              </a:rPr>
              <a:t>if-</a:t>
            </a:r>
            <a:r>
              <a:rPr lang="en-US" sz="2000" dirty="0" err="1">
                <a:solidFill>
                  <a:schemeClr val="accent2"/>
                </a:solidFill>
              </a:rPr>
              <a:t>elif</a:t>
            </a:r>
            <a:r>
              <a:rPr lang="en-US" sz="2000" dirty="0">
                <a:solidFill>
                  <a:schemeClr val="accent2"/>
                </a:solidFill>
              </a:rPr>
              <a:t>-else</a:t>
            </a:r>
            <a:r>
              <a:rPr lang="en-US" sz="2000" dirty="0"/>
              <a:t> statement.</a:t>
            </a:r>
          </a:p>
          <a:p>
            <a:r>
              <a:rPr lang="en-US" sz="2000" dirty="0"/>
              <a:t>This multi-way </a:t>
            </a:r>
            <a:r>
              <a:rPr lang="en-US" sz="2000" dirty="0">
                <a:solidFill>
                  <a:schemeClr val="accent2"/>
                </a:solidFill>
              </a:rPr>
              <a:t>if-</a:t>
            </a:r>
            <a:r>
              <a:rPr lang="en-US" sz="2000" dirty="0" err="1">
                <a:solidFill>
                  <a:schemeClr val="accent2"/>
                </a:solidFill>
              </a:rPr>
              <a:t>elif</a:t>
            </a:r>
            <a:r>
              <a:rPr lang="en-US" sz="2000" dirty="0">
                <a:solidFill>
                  <a:schemeClr val="accent2"/>
                </a:solidFill>
              </a:rPr>
              <a:t>-else</a:t>
            </a:r>
            <a:r>
              <a:rPr lang="en-US" sz="2000" dirty="0"/>
              <a:t> style avoids </a:t>
            </a:r>
            <a:r>
              <a:rPr lang="en-US" sz="2000" dirty="0">
                <a:solidFill>
                  <a:schemeClr val="accent2"/>
                </a:solidFill>
              </a:rPr>
              <a:t>deep indentation </a:t>
            </a:r>
            <a:r>
              <a:rPr lang="en-US" sz="2000" dirty="0"/>
              <a:t>and makes the program </a:t>
            </a:r>
            <a:r>
              <a:rPr lang="en-US" sz="2000" dirty="0">
                <a:solidFill>
                  <a:schemeClr val="accent2"/>
                </a:solidFill>
              </a:rPr>
              <a:t>easier to read</a:t>
            </a:r>
            <a:r>
              <a:rPr lang="en-US" sz="2000" dirty="0"/>
              <a:t>.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826F1F6-1ACF-40C4-BC95-1BC6492B529E}"/>
              </a:ext>
            </a:extLst>
          </p:cNvPr>
          <p:cNvGrpSpPr/>
          <p:nvPr/>
        </p:nvGrpSpPr>
        <p:grpSpPr>
          <a:xfrm>
            <a:off x="150828" y="1612246"/>
            <a:ext cx="3733014" cy="3300802"/>
            <a:chOff x="150828" y="1612246"/>
            <a:chExt cx="3733014" cy="3300802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8385C65-B8E5-429E-848B-6F543276C6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6181" y="1612246"/>
              <a:ext cx="3327661" cy="293147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lvl="0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400" dirty="0">
                  <a:solidFill>
                    <a:srgbClr val="00008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if </a:t>
              </a:r>
              <a:r>
                <a:rPr lang="en-US" altLang="en-US" sz="140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score &gt;= </a:t>
              </a:r>
              <a:r>
                <a:rPr lang="en-US" altLang="en-US" sz="1400" dirty="0">
                  <a:solidFill>
                    <a:srgbClr val="0000FF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90.0</a:t>
              </a:r>
              <a:r>
                <a:rPr lang="en-US" altLang="en-US" sz="140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:</a:t>
              </a:r>
            </a:p>
            <a:p>
              <a:pPr lvl="0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40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   grade = </a:t>
              </a:r>
              <a:r>
                <a:rPr lang="en-US" altLang="en-US" sz="1400" dirty="0">
                  <a:solidFill>
                    <a:srgbClr val="00808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'A'</a:t>
              </a:r>
            </a:p>
            <a:p>
              <a:pPr lvl="0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400" dirty="0">
                  <a:solidFill>
                    <a:srgbClr val="00008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else</a:t>
              </a:r>
              <a:r>
                <a:rPr lang="en-US" altLang="en-US" sz="140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:</a:t>
              </a:r>
            </a:p>
            <a:p>
              <a:pPr lvl="0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40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   </a:t>
              </a:r>
              <a:r>
                <a:rPr lang="en-US" altLang="en-US" sz="1400" dirty="0">
                  <a:solidFill>
                    <a:srgbClr val="00008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if </a:t>
              </a:r>
              <a:r>
                <a:rPr lang="en-US" altLang="en-US" sz="140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score &gt;= </a:t>
              </a:r>
              <a:r>
                <a:rPr lang="en-US" altLang="en-US" sz="1400" dirty="0">
                  <a:solidFill>
                    <a:srgbClr val="0000FF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80.0</a:t>
              </a:r>
              <a:r>
                <a:rPr lang="en-US" altLang="en-US" sz="140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:</a:t>
              </a:r>
            </a:p>
            <a:p>
              <a:pPr lvl="0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40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       grade = </a:t>
              </a:r>
              <a:r>
                <a:rPr lang="en-US" altLang="en-US" sz="1400" dirty="0">
                  <a:solidFill>
                    <a:srgbClr val="00808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'B'</a:t>
              </a:r>
            </a:p>
            <a:p>
              <a:pPr lvl="0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400" dirty="0">
                  <a:solidFill>
                    <a:srgbClr val="00808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   </a:t>
              </a:r>
              <a:r>
                <a:rPr lang="en-US" altLang="en-US" sz="1400" dirty="0">
                  <a:solidFill>
                    <a:srgbClr val="00008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else</a:t>
              </a:r>
              <a:r>
                <a:rPr lang="en-US" altLang="en-US" sz="140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:</a:t>
              </a:r>
            </a:p>
            <a:p>
              <a:pPr lvl="0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40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       </a:t>
              </a:r>
              <a:r>
                <a:rPr lang="en-US" altLang="en-US" sz="1400" dirty="0">
                  <a:solidFill>
                    <a:srgbClr val="00008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if </a:t>
              </a:r>
              <a:r>
                <a:rPr lang="en-US" altLang="en-US" sz="140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score &gt;= </a:t>
              </a:r>
              <a:r>
                <a:rPr lang="en-US" altLang="en-US" sz="1400" dirty="0">
                  <a:solidFill>
                    <a:srgbClr val="0000FF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70.0</a:t>
              </a:r>
              <a:r>
                <a:rPr lang="en-US" altLang="en-US" sz="140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:</a:t>
              </a:r>
            </a:p>
            <a:p>
              <a:pPr lvl="0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40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           grade = </a:t>
              </a:r>
              <a:r>
                <a:rPr lang="en-US" altLang="en-US" sz="1400" dirty="0">
                  <a:solidFill>
                    <a:srgbClr val="00808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'C'</a:t>
              </a:r>
            </a:p>
            <a:p>
              <a:pPr lvl="0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400" dirty="0">
                  <a:solidFill>
                    <a:srgbClr val="00808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       </a:t>
              </a:r>
              <a:r>
                <a:rPr lang="en-US" altLang="en-US" sz="1400" dirty="0">
                  <a:solidFill>
                    <a:srgbClr val="00008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else</a:t>
              </a:r>
              <a:r>
                <a:rPr lang="en-US" altLang="en-US" sz="140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:</a:t>
              </a:r>
            </a:p>
            <a:p>
              <a:pPr lvl="0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40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           </a:t>
              </a:r>
              <a:r>
                <a:rPr lang="en-US" altLang="en-US" sz="1400" dirty="0">
                  <a:solidFill>
                    <a:srgbClr val="00008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if </a:t>
              </a:r>
              <a:r>
                <a:rPr lang="en-US" altLang="en-US" sz="140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score &gt;= </a:t>
              </a:r>
              <a:r>
                <a:rPr lang="en-US" altLang="en-US" sz="1400" dirty="0">
                  <a:solidFill>
                    <a:srgbClr val="0000FF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60.0</a:t>
              </a:r>
              <a:r>
                <a:rPr lang="en-US" altLang="en-US" sz="140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:</a:t>
              </a:r>
            </a:p>
            <a:p>
              <a:pPr lvl="0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40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               grade = </a:t>
              </a:r>
              <a:r>
                <a:rPr lang="en-US" altLang="en-US" sz="1400" dirty="0">
                  <a:solidFill>
                    <a:srgbClr val="00808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'D'</a:t>
              </a:r>
            </a:p>
            <a:p>
              <a:pPr lvl="0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400" dirty="0">
                  <a:solidFill>
                    <a:srgbClr val="00808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           </a:t>
              </a:r>
              <a:r>
                <a:rPr lang="en-US" altLang="en-US" sz="1400" dirty="0">
                  <a:solidFill>
                    <a:srgbClr val="00008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else</a:t>
              </a:r>
              <a:r>
                <a:rPr lang="en-US" altLang="en-US" sz="140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:</a:t>
              </a:r>
            </a:p>
            <a:p>
              <a:pPr lvl="0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40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               grade = </a:t>
              </a:r>
              <a:r>
                <a:rPr lang="en-US" altLang="en-US" sz="1400" dirty="0">
                  <a:solidFill>
                    <a:srgbClr val="00808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'F'</a:t>
              </a:r>
              <a:endParaRPr lang="en-US" altLang="en-US" sz="1400" dirty="0">
                <a:latin typeface="Arial" panose="020B0604020202020204" pitchFamily="34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AAE31F5F-D216-4909-A5E0-22DDAD3692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828" y="1612250"/>
              <a:ext cx="405353" cy="293147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lvl="0"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</a:p>
            <a:p>
              <a:pPr lvl="0"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2</a:t>
              </a:r>
            </a:p>
            <a:p>
              <a:pPr lvl="0"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3</a:t>
              </a:r>
            </a:p>
            <a:p>
              <a:pPr lvl="0"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4</a:t>
              </a:r>
            </a:p>
            <a:p>
              <a:pPr lvl="0"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5</a:t>
              </a:r>
            </a:p>
            <a:p>
              <a:pPr lvl="0"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6</a:t>
              </a:r>
            </a:p>
            <a:p>
              <a:pPr lvl="0"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7</a:t>
              </a:r>
            </a:p>
            <a:p>
              <a:pPr lvl="0"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8</a:t>
              </a:r>
            </a:p>
            <a:p>
              <a:pPr lvl="0"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9</a:t>
              </a:r>
            </a:p>
            <a:p>
              <a:pPr lvl="0"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10</a:t>
              </a:r>
            </a:p>
            <a:p>
              <a:pPr lvl="0"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11</a:t>
              </a:r>
            </a:p>
            <a:p>
              <a:pPr lvl="0"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12</a:t>
              </a:r>
            </a:p>
            <a:p>
              <a:pPr lvl="0"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13</a:t>
              </a:r>
            </a:p>
            <a:p>
              <a:pPr lvl="0"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pPr lvl="0"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F2681D0-0D35-433F-BFE9-3DB13E05CF99}"/>
                </a:ext>
              </a:extLst>
            </p:cNvPr>
            <p:cNvSpPr txBox="1"/>
            <p:nvPr/>
          </p:nvSpPr>
          <p:spPr>
            <a:xfrm>
              <a:off x="184731" y="4543716"/>
              <a:ext cx="369911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(a)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3B2A2CD-15B2-42C1-9EC6-B8863CFDC962}"/>
              </a:ext>
            </a:extLst>
          </p:cNvPr>
          <p:cNvGrpSpPr/>
          <p:nvPr/>
        </p:nvGrpSpPr>
        <p:grpSpPr>
          <a:xfrm>
            <a:off x="5776161" y="1612246"/>
            <a:ext cx="3183108" cy="3300802"/>
            <a:chOff x="150828" y="1612246"/>
            <a:chExt cx="3183108" cy="3300802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C03BBC5-0B4A-41DB-B68B-4BE52D25E9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6181" y="1612246"/>
              <a:ext cx="2777755" cy="293147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lvl="0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400" dirty="0">
                  <a:solidFill>
                    <a:srgbClr val="00008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if </a:t>
              </a:r>
              <a:r>
                <a:rPr lang="en-US" altLang="en-US" sz="140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score &gt;= </a:t>
              </a:r>
              <a:r>
                <a:rPr lang="en-US" altLang="en-US" sz="1400" dirty="0">
                  <a:solidFill>
                    <a:srgbClr val="0000FF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90.0</a:t>
              </a:r>
              <a:r>
                <a:rPr lang="en-US" altLang="en-US" sz="140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:</a:t>
              </a:r>
            </a:p>
            <a:p>
              <a:pPr lvl="0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40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   grade = </a:t>
              </a:r>
              <a:r>
                <a:rPr lang="en-US" altLang="en-US" sz="1400" dirty="0">
                  <a:solidFill>
                    <a:srgbClr val="00808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'A'</a:t>
              </a:r>
            </a:p>
            <a:p>
              <a:pPr lvl="0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400" dirty="0" err="1">
                  <a:solidFill>
                    <a:srgbClr val="00008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elif</a:t>
              </a:r>
              <a:r>
                <a:rPr lang="en-US" altLang="en-US" sz="1400" dirty="0">
                  <a:solidFill>
                    <a:srgbClr val="00008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altLang="en-US" sz="140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score &gt;= </a:t>
              </a:r>
              <a:r>
                <a:rPr lang="en-US" altLang="en-US" sz="1400" dirty="0">
                  <a:solidFill>
                    <a:srgbClr val="0000FF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80.0</a:t>
              </a:r>
              <a:r>
                <a:rPr lang="en-US" altLang="en-US" sz="140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:</a:t>
              </a:r>
            </a:p>
            <a:p>
              <a:pPr lvl="0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40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   grade = </a:t>
              </a:r>
              <a:r>
                <a:rPr lang="en-US" altLang="en-US" sz="1400" dirty="0">
                  <a:solidFill>
                    <a:srgbClr val="00808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'B'</a:t>
              </a:r>
            </a:p>
            <a:p>
              <a:pPr lvl="0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400" dirty="0" err="1">
                  <a:solidFill>
                    <a:srgbClr val="00008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elif</a:t>
              </a:r>
              <a:r>
                <a:rPr lang="en-US" altLang="en-US" sz="1400" dirty="0">
                  <a:solidFill>
                    <a:srgbClr val="00008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altLang="en-US" sz="140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score &gt;= </a:t>
              </a:r>
              <a:r>
                <a:rPr lang="en-US" altLang="en-US" sz="1400" dirty="0">
                  <a:solidFill>
                    <a:srgbClr val="0000FF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70.0</a:t>
              </a:r>
              <a:r>
                <a:rPr lang="en-US" altLang="en-US" sz="140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:</a:t>
              </a:r>
            </a:p>
            <a:p>
              <a:pPr lvl="0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40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   grade = </a:t>
              </a:r>
              <a:r>
                <a:rPr lang="en-US" altLang="en-US" sz="1400" dirty="0">
                  <a:solidFill>
                    <a:srgbClr val="00808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'C'</a:t>
              </a:r>
            </a:p>
            <a:p>
              <a:pPr lvl="0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400" dirty="0" err="1">
                  <a:solidFill>
                    <a:srgbClr val="00008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elif</a:t>
              </a:r>
              <a:r>
                <a:rPr lang="en-US" altLang="en-US" sz="1400" dirty="0">
                  <a:solidFill>
                    <a:srgbClr val="00008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altLang="en-US" sz="140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score &gt;= </a:t>
              </a:r>
              <a:r>
                <a:rPr lang="en-US" altLang="en-US" sz="1400" dirty="0">
                  <a:solidFill>
                    <a:srgbClr val="0000FF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60.0</a:t>
              </a:r>
              <a:r>
                <a:rPr lang="en-US" altLang="en-US" sz="140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:</a:t>
              </a:r>
            </a:p>
            <a:p>
              <a:pPr lvl="0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40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   grade = </a:t>
              </a:r>
              <a:r>
                <a:rPr lang="en-US" altLang="en-US" sz="1400" dirty="0">
                  <a:solidFill>
                    <a:srgbClr val="00808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'D'</a:t>
              </a:r>
            </a:p>
            <a:p>
              <a:pPr lvl="0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400" dirty="0">
                  <a:solidFill>
                    <a:srgbClr val="00008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else</a:t>
              </a:r>
              <a:r>
                <a:rPr lang="en-US" altLang="en-US" sz="140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:</a:t>
              </a:r>
            </a:p>
            <a:p>
              <a:pPr lvl="0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40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   grade = </a:t>
              </a:r>
              <a:r>
                <a:rPr lang="en-US" altLang="en-US" sz="1400" dirty="0">
                  <a:solidFill>
                    <a:srgbClr val="00808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'F'</a:t>
              </a:r>
              <a:endParaRPr lang="en-US" altLang="en-US" sz="1400" dirty="0">
                <a:latin typeface="Arial" panose="020B0604020202020204" pitchFamily="34" charset="0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A51CBD7A-3F20-4C88-9FAF-CC51AD73BE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828" y="1612250"/>
              <a:ext cx="405353" cy="293147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lvl="0"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</a:p>
            <a:p>
              <a:pPr lvl="0"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2</a:t>
              </a:r>
            </a:p>
            <a:p>
              <a:pPr lvl="0"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3</a:t>
              </a:r>
            </a:p>
            <a:p>
              <a:pPr lvl="0"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4</a:t>
              </a:r>
            </a:p>
            <a:p>
              <a:pPr lvl="0"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5</a:t>
              </a:r>
            </a:p>
            <a:p>
              <a:pPr lvl="0"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6</a:t>
              </a:r>
            </a:p>
            <a:p>
              <a:pPr lvl="0"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7</a:t>
              </a:r>
            </a:p>
            <a:p>
              <a:pPr lvl="0"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8</a:t>
              </a:r>
            </a:p>
            <a:p>
              <a:pPr lvl="0"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9</a:t>
              </a:r>
            </a:p>
            <a:p>
              <a:pPr lvl="0"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10</a:t>
              </a:r>
            </a:p>
            <a:p>
              <a:pPr lvl="0"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F4A1E8E9-9502-484C-BE80-201C01F387FB}"/>
                </a:ext>
              </a:extLst>
            </p:cNvPr>
            <p:cNvSpPr txBox="1"/>
            <p:nvPr/>
          </p:nvSpPr>
          <p:spPr>
            <a:xfrm>
              <a:off x="184731" y="4543716"/>
              <a:ext cx="314920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(b)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E2E3A154-23DA-402A-AD45-CEF16DA6007A}"/>
              </a:ext>
            </a:extLst>
          </p:cNvPr>
          <p:cNvGrpSpPr/>
          <p:nvPr/>
        </p:nvGrpSpPr>
        <p:grpSpPr>
          <a:xfrm>
            <a:off x="4044099" y="2151241"/>
            <a:ext cx="1414020" cy="525971"/>
            <a:chOff x="4044099" y="2151241"/>
            <a:chExt cx="1414020" cy="525971"/>
          </a:xfrm>
        </p:grpSpPr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E2851897-96F1-4FA9-9161-844899FD0CB1}"/>
                </a:ext>
              </a:extLst>
            </p:cNvPr>
            <p:cNvCxnSpPr>
              <a:cxnSpLocks/>
            </p:cNvCxnSpPr>
            <p:nvPr/>
          </p:nvCxnSpPr>
          <p:spPr>
            <a:xfrm>
              <a:off x="4044099" y="2677212"/>
              <a:ext cx="1414020" cy="0"/>
            </a:xfrm>
            <a:prstGeom prst="line">
              <a:avLst/>
            </a:prstGeom>
            <a:ln w="381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3643411F-B6DF-4DAB-9360-2B0D4E4BD8BD}"/>
                </a:ext>
              </a:extLst>
            </p:cNvPr>
            <p:cNvCxnSpPr>
              <a:cxnSpLocks/>
            </p:cNvCxnSpPr>
            <p:nvPr/>
          </p:nvCxnSpPr>
          <p:spPr>
            <a:xfrm>
              <a:off x="4044099" y="2564091"/>
              <a:ext cx="1414020" cy="0"/>
            </a:xfrm>
            <a:prstGeom prst="line">
              <a:avLst/>
            </a:prstGeom>
            <a:ln w="285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1D07A926-10BA-4619-AB1E-E9215F374EDC}"/>
                </a:ext>
              </a:extLst>
            </p:cNvPr>
            <p:cNvSpPr txBox="1"/>
            <p:nvPr/>
          </p:nvSpPr>
          <p:spPr>
            <a:xfrm>
              <a:off x="4044099" y="2151241"/>
              <a:ext cx="14140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equivalent</a:t>
              </a:r>
            </a:p>
          </p:txBody>
        </p:sp>
      </p:grp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737A9F63-9E04-4B53-8D4D-A0B54E9D2ADC}"/>
              </a:ext>
            </a:extLst>
          </p:cNvPr>
          <p:cNvCxnSpPr>
            <a:cxnSpLocks/>
          </p:cNvCxnSpPr>
          <p:nvPr/>
        </p:nvCxnSpPr>
        <p:spPr>
          <a:xfrm flipV="1">
            <a:off x="5149277" y="3195251"/>
            <a:ext cx="535086" cy="674235"/>
          </a:xfrm>
          <a:prstGeom prst="straightConnector1">
            <a:avLst/>
          </a:prstGeom>
          <a:ln w="3810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B4DA587E-79FF-424E-932A-D2B0A826932A}"/>
              </a:ext>
            </a:extLst>
          </p:cNvPr>
          <p:cNvSpPr txBox="1"/>
          <p:nvPr/>
        </p:nvSpPr>
        <p:spPr>
          <a:xfrm>
            <a:off x="4294815" y="3797940"/>
            <a:ext cx="13895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This is better</a:t>
            </a:r>
          </a:p>
        </p:txBody>
      </p:sp>
      <p:pic>
        <p:nvPicPr>
          <p:cNvPr id="23" name="Picture 22">
            <a:hlinkClick r:id="rId3" action="ppaction://hlinksldjump"/>
            <a:extLst>
              <a:ext uri="{FF2B5EF4-FFF2-40B4-BE49-F238E27FC236}">
                <a16:creationId xmlns:a16="http://schemas.microsoft.com/office/drawing/2014/main" id="{A9EDBC85-A636-439E-87C4-6A992367D155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09304" y="6629400"/>
            <a:ext cx="234696" cy="234696"/>
          </a:xfrm>
          <a:prstGeom prst="rect">
            <a:avLst/>
          </a:prstGeom>
        </p:spPr>
      </p:pic>
      <p:sp>
        <p:nvSpPr>
          <p:cNvPr id="24" name="Slide Number Placeholder 2">
            <a:hlinkClick r:id="rId5" action="ppaction://hlinksldjump"/>
            <a:extLst>
              <a:ext uri="{FF2B5EF4-FFF2-40B4-BE49-F238E27FC236}">
                <a16:creationId xmlns:a16="http://schemas.microsoft.com/office/drawing/2014/main" id="{09313AF1-5BBA-4A57-B6E6-75902920251C}"/>
              </a:ext>
            </a:extLst>
          </p:cNvPr>
          <p:cNvSpPr txBox="1">
            <a:spLocks/>
          </p:cNvSpPr>
          <p:nvPr/>
        </p:nvSpPr>
        <p:spPr>
          <a:xfrm>
            <a:off x="0" y="6646272"/>
            <a:ext cx="2800350" cy="187517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5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0" dirty="0"/>
              <a:t>4.7</a:t>
            </a:r>
          </a:p>
        </p:txBody>
      </p:sp>
    </p:spTree>
    <p:extLst>
      <p:ext uri="{BB962C8B-B14F-4D97-AF65-F5344CB8AC3E}">
        <p14:creationId xmlns:p14="http://schemas.microsoft.com/office/powerpoint/2010/main" val="69030911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4EB2DB-38D9-4FBE-AE11-8CD13BCBC8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Nested if and Multi-Way if-</a:t>
            </a:r>
            <a:r>
              <a:rPr lang="en-US" dirty="0" err="1"/>
              <a:t>elif</a:t>
            </a:r>
            <a:r>
              <a:rPr lang="en-US" dirty="0"/>
              <a:t>-else</a:t>
            </a:r>
            <a:br>
              <a:rPr lang="en-US" dirty="0"/>
            </a:br>
            <a:r>
              <a:rPr lang="en-US" dirty="0"/>
              <a:t>Statements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2DFE2F6-59B7-4D56-8B53-A2A58BB8C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9C4B0-9109-4B6A-816F-B8FB191BD566}" type="slidenum">
              <a:rPr lang="en-US" smtClean="0"/>
              <a:t>63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F3DDCCF-3E91-437A-9B3E-BDE8D61C07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7501" y="1408171"/>
            <a:ext cx="6488998" cy="5094775"/>
          </a:xfrm>
          <a:prstGeom prst="rect">
            <a:avLst/>
          </a:prstGeom>
        </p:spPr>
      </p:pic>
      <p:pic>
        <p:nvPicPr>
          <p:cNvPr id="6" name="Picture 5">
            <a:hlinkClick r:id="rId3" action="ppaction://hlinksldjump"/>
            <a:extLst>
              <a:ext uri="{FF2B5EF4-FFF2-40B4-BE49-F238E27FC236}">
                <a16:creationId xmlns:a16="http://schemas.microsoft.com/office/drawing/2014/main" id="{8E1F1413-46D4-4F78-9AB7-1B3615D8DC78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09304" y="6629400"/>
            <a:ext cx="234696" cy="234696"/>
          </a:xfrm>
          <a:prstGeom prst="rect">
            <a:avLst/>
          </a:prstGeom>
        </p:spPr>
      </p:pic>
      <p:sp>
        <p:nvSpPr>
          <p:cNvPr id="7" name="Slide Number Placeholder 2">
            <a:hlinkClick r:id="rId5" action="ppaction://hlinksldjump"/>
            <a:extLst>
              <a:ext uri="{FF2B5EF4-FFF2-40B4-BE49-F238E27FC236}">
                <a16:creationId xmlns:a16="http://schemas.microsoft.com/office/drawing/2014/main" id="{153CA7D1-60AF-4A9E-8561-A11E1A7EB81F}"/>
              </a:ext>
            </a:extLst>
          </p:cNvPr>
          <p:cNvSpPr txBox="1">
            <a:spLocks/>
          </p:cNvSpPr>
          <p:nvPr/>
        </p:nvSpPr>
        <p:spPr>
          <a:xfrm>
            <a:off x="0" y="6646272"/>
            <a:ext cx="2800350" cy="187517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5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0" dirty="0"/>
              <a:t>4.7</a:t>
            </a:r>
          </a:p>
        </p:txBody>
      </p:sp>
    </p:spTree>
    <p:extLst>
      <p:ext uri="{BB962C8B-B14F-4D97-AF65-F5344CB8AC3E}">
        <p14:creationId xmlns:p14="http://schemas.microsoft.com/office/powerpoint/2010/main" val="84239446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BCAE5D58-93A7-43D6-A0EF-617D93C7D0EF}"/>
              </a:ext>
            </a:extLst>
          </p:cNvPr>
          <p:cNvGrpSpPr/>
          <p:nvPr/>
        </p:nvGrpSpPr>
        <p:grpSpPr>
          <a:xfrm>
            <a:off x="242628" y="2008174"/>
            <a:ext cx="4791285" cy="4194663"/>
            <a:chOff x="150828" y="1612247"/>
            <a:chExt cx="4157370" cy="2835875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D9FC208-A8B6-49EF-A5CB-640C12CEA5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3745" y="1612247"/>
              <a:ext cx="3664453" cy="283587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lvl="0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400" dirty="0">
                  <a:solidFill>
                    <a:srgbClr val="00008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if </a:t>
              </a:r>
              <a:r>
                <a:rPr lang="en-US" altLang="en-US" sz="240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score &gt;= </a:t>
              </a:r>
              <a:r>
                <a:rPr lang="en-US" altLang="en-US" sz="2400" dirty="0">
                  <a:solidFill>
                    <a:srgbClr val="0000FF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90.0</a:t>
              </a:r>
              <a:r>
                <a:rPr lang="en-US" altLang="en-US" sz="240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:</a:t>
              </a:r>
            </a:p>
            <a:p>
              <a:pPr lvl="0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40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   grade = </a:t>
              </a:r>
              <a:r>
                <a:rPr lang="en-US" altLang="en-US" sz="2400" dirty="0">
                  <a:solidFill>
                    <a:srgbClr val="00808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'A'</a:t>
              </a:r>
            </a:p>
            <a:p>
              <a:pPr lvl="0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400" dirty="0" err="1">
                  <a:solidFill>
                    <a:srgbClr val="00008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elif</a:t>
              </a:r>
              <a:r>
                <a:rPr lang="en-US" altLang="en-US" sz="2400" dirty="0">
                  <a:solidFill>
                    <a:srgbClr val="00008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altLang="en-US" sz="240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score &gt;= </a:t>
              </a:r>
              <a:r>
                <a:rPr lang="en-US" altLang="en-US" sz="2400" dirty="0">
                  <a:solidFill>
                    <a:srgbClr val="0000FF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80.0</a:t>
              </a:r>
              <a:r>
                <a:rPr lang="en-US" altLang="en-US" sz="240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:</a:t>
              </a:r>
            </a:p>
            <a:p>
              <a:pPr lvl="0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40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   grade = </a:t>
              </a:r>
              <a:r>
                <a:rPr lang="en-US" altLang="en-US" sz="2400" dirty="0">
                  <a:solidFill>
                    <a:srgbClr val="00808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'B'</a:t>
              </a:r>
            </a:p>
            <a:p>
              <a:pPr lvl="0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400" dirty="0" err="1">
                  <a:solidFill>
                    <a:srgbClr val="00008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elif</a:t>
              </a:r>
              <a:r>
                <a:rPr lang="en-US" altLang="en-US" sz="2400" dirty="0">
                  <a:solidFill>
                    <a:srgbClr val="00008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altLang="en-US" sz="240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score &gt;= </a:t>
              </a:r>
              <a:r>
                <a:rPr lang="en-US" altLang="en-US" sz="2400" dirty="0">
                  <a:solidFill>
                    <a:srgbClr val="0000FF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70.0</a:t>
              </a:r>
              <a:r>
                <a:rPr lang="en-US" altLang="en-US" sz="240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:</a:t>
              </a:r>
            </a:p>
            <a:p>
              <a:pPr lvl="0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40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   grade = </a:t>
              </a:r>
              <a:r>
                <a:rPr lang="en-US" altLang="en-US" sz="2400" dirty="0">
                  <a:solidFill>
                    <a:srgbClr val="00808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'C'</a:t>
              </a:r>
            </a:p>
            <a:p>
              <a:pPr lvl="0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400" dirty="0" err="1">
                  <a:solidFill>
                    <a:srgbClr val="00008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elif</a:t>
              </a:r>
              <a:r>
                <a:rPr lang="en-US" altLang="en-US" sz="2400" dirty="0">
                  <a:solidFill>
                    <a:srgbClr val="00008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altLang="en-US" sz="240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score &gt;= </a:t>
              </a:r>
              <a:r>
                <a:rPr lang="en-US" altLang="en-US" sz="2400" dirty="0">
                  <a:solidFill>
                    <a:srgbClr val="0000FF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60.0</a:t>
              </a:r>
              <a:r>
                <a:rPr lang="en-US" altLang="en-US" sz="240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:</a:t>
              </a:r>
            </a:p>
            <a:p>
              <a:pPr lvl="0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40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   grade = </a:t>
              </a:r>
              <a:r>
                <a:rPr lang="en-US" altLang="en-US" sz="2400" dirty="0">
                  <a:solidFill>
                    <a:srgbClr val="00808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'D'</a:t>
              </a:r>
            </a:p>
            <a:p>
              <a:pPr lvl="0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400" dirty="0">
                  <a:solidFill>
                    <a:srgbClr val="00008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else</a:t>
              </a:r>
              <a:r>
                <a:rPr lang="en-US" altLang="en-US" sz="240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:</a:t>
              </a:r>
            </a:p>
            <a:p>
              <a:pPr lvl="0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40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   grade = </a:t>
              </a:r>
              <a:r>
                <a:rPr lang="en-US" altLang="en-US" sz="2400" dirty="0">
                  <a:solidFill>
                    <a:srgbClr val="00808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'F'</a:t>
              </a:r>
              <a:endParaRPr lang="en-US" altLang="en-US" sz="2400" dirty="0">
                <a:latin typeface="Arial" panose="020B0604020202020204" pitchFamily="34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649F543D-5540-4EFC-A7A5-D5589665C3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828" y="1612249"/>
              <a:ext cx="492917" cy="2835872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lvl="0"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</a:p>
            <a:p>
              <a:pPr lvl="0"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2</a:t>
              </a:r>
            </a:p>
            <a:p>
              <a:pPr lvl="0"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3</a:t>
              </a:r>
            </a:p>
            <a:p>
              <a:pPr lvl="0"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4</a:t>
              </a:r>
            </a:p>
            <a:p>
              <a:pPr lvl="0"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5</a:t>
              </a:r>
            </a:p>
            <a:p>
              <a:pPr lvl="0"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6</a:t>
              </a:r>
            </a:p>
            <a:p>
              <a:pPr lvl="0"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7</a:t>
              </a:r>
            </a:p>
            <a:p>
              <a:pPr lvl="0"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8</a:t>
              </a:r>
            </a:p>
            <a:p>
              <a:pPr lvl="0"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9</a:t>
              </a:r>
            </a:p>
            <a:p>
              <a:pPr lvl="0"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10</a:t>
              </a:r>
            </a:p>
            <a:p>
              <a:pPr lvl="0"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11</a:t>
              </a:r>
            </a:p>
            <a:p>
              <a:pPr lvl="0"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445AC30-9863-453F-B224-9E3D47EA7D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Trace if-</a:t>
            </a:r>
            <a:r>
              <a:rPr lang="en-US" dirty="0" err="1"/>
              <a:t>elif</a:t>
            </a:r>
            <a:r>
              <a:rPr lang="en-US" dirty="0"/>
              <a:t>-else Statement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9774632-0FF1-4303-BC69-5E891C352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9C4B0-9109-4B6A-816F-B8FB191BD566}" type="slidenum">
              <a:rPr lang="en-US" smtClean="0"/>
              <a:t>64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6D80651-6FC3-4629-BCC7-6F5D19E1F5A6}"/>
              </a:ext>
            </a:extLst>
          </p:cNvPr>
          <p:cNvSpPr txBox="1"/>
          <p:nvPr/>
        </p:nvSpPr>
        <p:spPr>
          <a:xfrm>
            <a:off x="242628" y="1408171"/>
            <a:ext cx="4489627" cy="461665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Suppose </a:t>
            </a:r>
            <a:r>
              <a:rPr lang="en-US" sz="2400" dirty="0">
                <a:solidFill>
                  <a:srgbClr val="0070C0"/>
                </a:solidFill>
              </a:rPr>
              <a:t>score</a:t>
            </a:r>
            <a:r>
              <a:rPr lang="en-US" sz="2400" dirty="0"/>
              <a:t> is </a:t>
            </a:r>
            <a:r>
              <a:rPr lang="en-US" sz="2400" b="1" dirty="0"/>
              <a:t>70.0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EC6AF3-B819-4D61-B99E-62B9D32F0D59}"/>
              </a:ext>
            </a:extLst>
          </p:cNvPr>
          <p:cNvSpPr/>
          <p:nvPr/>
        </p:nvSpPr>
        <p:spPr>
          <a:xfrm>
            <a:off x="242627" y="2071088"/>
            <a:ext cx="4649883" cy="351601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utoShape 5">
            <a:extLst>
              <a:ext uri="{FF2B5EF4-FFF2-40B4-BE49-F238E27FC236}">
                <a16:creationId xmlns:a16="http://schemas.microsoft.com/office/drawing/2014/main" id="{CAC58712-F840-462D-9A4D-E0293AFDC0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42507" y="2008174"/>
            <a:ext cx="2490788" cy="615950"/>
          </a:xfrm>
          <a:prstGeom prst="wedgeRoundRectCallout">
            <a:avLst>
              <a:gd name="adj1" fmla="val -90041"/>
              <a:gd name="adj2" fmla="val -11733"/>
              <a:gd name="adj3" fmla="val 16667"/>
            </a:avLst>
          </a:prstGeom>
          <a:ln>
            <a:solidFill>
              <a:schemeClr val="accent2"/>
            </a:solidFill>
            <a:headEnd type="none" w="sm" len="sm"/>
            <a:tailEnd type="none" w="sm" len="sm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The condition is </a:t>
            </a:r>
            <a:r>
              <a:rPr lang="en-US" altLang="en-US" sz="1800" dirty="0">
                <a:solidFill>
                  <a:srgbClr val="FF0000"/>
                </a:solidFill>
                <a:latin typeface="+mn-lt"/>
              </a:rPr>
              <a:t>False</a:t>
            </a:r>
          </a:p>
        </p:txBody>
      </p:sp>
      <p:pic>
        <p:nvPicPr>
          <p:cNvPr id="16" name="Picture 15">
            <a:hlinkClick r:id="rId3" action="ppaction://hlinksldjump"/>
            <a:extLst>
              <a:ext uri="{FF2B5EF4-FFF2-40B4-BE49-F238E27FC236}">
                <a16:creationId xmlns:a16="http://schemas.microsoft.com/office/drawing/2014/main" id="{8641AE6A-93F7-46FD-ACF0-C8482C6E6E82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09304" y="6629400"/>
            <a:ext cx="234696" cy="234696"/>
          </a:xfrm>
          <a:prstGeom prst="rect">
            <a:avLst/>
          </a:prstGeom>
        </p:spPr>
      </p:pic>
      <p:sp>
        <p:nvSpPr>
          <p:cNvPr id="15" name="Slide Number Placeholder 2">
            <a:hlinkClick r:id="rId5" action="ppaction://hlinksldjump"/>
            <a:extLst>
              <a:ext uri="{FF2B5EF4-FFF2-40B4-BE49-F238E27FC236}">
                <a16:creationId xmlns:a16="http://schemas.microsoft.com/office/drawing/2014/main" id="{C2451FAD-2A61-40B2-B9D9-2C4C5A7ED6CE}"/>
              </a:ext>
            </a:extLst>
          </p:cNvPr>
          <p:cNvSpPr txBox="1">
            <a:spLocks/>
          </p:cNvSpPr>
          <p:nvPr/>
        </p:nvSpPr>
        <p:spPr>
          <a:xfrm>
            <a:off x="0" y="6646272"/>
            <a:ext cx="2800350" cy="187517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5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0" dirty="0"/>
              <a:t>4.7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D841CDF-1976-40D2-8CA0-217FCB00AA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 of 5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981241C0-35AD-4064-8430-4FE24AD9CE64}"/>
              </a:ext>
            </a:extLst>
          </p:cNvPr>
          <p:cNvGrpSpPr/>
          <p:nvPr/>
        </p:nvGrpSpPr>
        <p:grpSpPr>
          <a:xfrm>
            <a:off x="4159909" y="6652989"/>
            <a:ext cx="836689" cy="187518"/>
            <a:chOff x="4159909" y="6652989"/>
            <a:chExt cx="836689" cy="187518"/>
          </a:xfrm>
        </p:grpSpPr>
        <p:pic>
          <p:nvPicPr>
            <p:cNvPr id="18" name="Picture 17">
              <a:hlinkClick r:id="rId6" action="ppaction://hlinksldjump"/>
              <a:extLst>
                <a:ext uri="{FF2B5EF4-FFF2-40B4-BE49-F238E27FC236}">
                  <a16:creationId xmlns:a16="http://schemas.microsoft.com/office/drawing/2014/main" id="{12AE5144-3A57-48C3-9A07-40D55B17649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flipH="1" flipV="1">
              <a:off x="4159909" y="6652989"/>
              <a:ext cx="187518" cy="187518"/>
            </a:xfrm>
            <a:prstGeom prst="rect">
              <a:avLst/>
            </a:prstGeom>
          </p:spPr>
        </p:pic>
        <p:pic>
          <p:nvPicPr>
            <p:cNvPr id="19" name="Picture 18">
              <a:hlinkClick r:id="rId8" action="ppaction://hlinksldjump"/>
              <a:extLst>
                <a:ext uri="{FF2B5EF4-FFF2-40B4-BE49-F238E27FC236}">
                  <a16:creationId xmlns:a16="http://schemas.microsoft.com/office/drawing/2014/main" id="{456DD7BD-6168-443C-9A3F-A9B1684A959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809080" y="6652989"/>
              <a:ext cx="187518" cy="18751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16425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C7135E82-9289-4B2A-9E65-87EC5756F8F7}"/>
              </a:ext>
            </a:extLst>
          </p:cNvPr>
          <p:cNvGrpSpPr/>
          <p:nvPr/>
        </p:nvGrpSpPr>
        <p:grpSpPr>
          <a:xfrm>
            <a:off x="242628" y="2008174"/>
            <a:ext cx="4791285" cy="4194663"/>
            <a:chOff x="150828" y="1612247"/>
            <a:chExt cx="4157370" cy="2835875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CC11A13-62DF-412C-B317-CB8517BD3E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3745" y="1612247"/>
              <a:ext cx="3664453" cy="283587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lvl="0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400" dirty="0">
                  <a:solidFill>
                    <a:srgbClr val="00008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if </a:t>
              </a:r>
              <a:r>
                <a:rPr lang="en-US" altLang="en-US" sz="240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score &gt;= </a:t>
              </a:r>
              <a:r>
                <a:rPr lang="en-US" altLang="en-US" sz="2400" dirty="0">
                  <a:solidFill>
                    <a:srgbClr val="0000FF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90.0</a:t>
              </a:r>
              <a:r>
                <a:rPr lang="en-US" altLang="en-US" sz="240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:</a:t>
              </a:r>
            </a:p>
            <a:p>
              <a:pPr lvl="0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40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   grade = </a:t>
              </a:r>
              <a:r>
                <a:rPr lang="en-US" altLang="en-US" sz="2400" dirty="0">
                  <a:solidFill>
                    <a:srgbClr val="00808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'A'</a:t>
              </a:r>
            </a:p>
            <a:p>
              <a:pPr lvl="0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400" dirty="0" err="1">
                  <a:solidFill>
                    <a:srgbClr val="00008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elif</a:t>
              </a:r>
              <a:r>
                <a:rPr lang="en-US" altLang="en-US" sz="2400" dirty="0">
                  <a:solidFill>
                    <a:srgbClr val="00008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altLang="en-US" sz="240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score &gt;= </a:t>
              </a:r>
              <a:r>
                <a:rPr lang="en-US" altLang="en-US" sz="2400" dirty="0">
                  <a:solidFill>
                    <a:srgbClr val="0000FF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80.0</a:t>
              </a:r>
              <a:r>
                <a:rPr lang="en-US" altLang="en-US" sz="240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:</a:t>
              </a:r>
            </a:p>
            <a:p>
              <a:pPr lvl="0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40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   grade = </a:t>
              </a:r>
              <a:r>
                <a:rPr lang="en-US" altLang="en-US" sz="2400" dirty="0">
                  <a:solidFill>
                    <a:srgbClr val="00808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'B'</a:t>
              </a:r>
            </a:p>
            <a:p>
              <a:pPr lvl="0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400" dirty="0" err="1">
                  <a:solidFill>
                    <a:srgbClr val="00008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elif</a:t>
              </a:r>
              <a:r>
                <a:rPr lang="en-US" altLang="en-US" sz="2400" dirty="0">
                  <a:solidFill>
                    <a:srgbClr val="00008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altLang="en-US" sz="240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score &gt;= </a:t>
              </a:r>
              <a:r>
                <a:rPr lang="en-US" altLang="en-US" sz="2400" dirty="0">
                  <a:solidFill>
                    <a:srgbClr val="0000FF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70.0</a:t>
              </a:r>
              <a:r>
                <a:rPr lang="en-US" altLang="en-US" sz="240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:</a:t>
              </a:r>
            </a:p>
            <a:p>
              <a:pPr lvl="0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40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   grade = </a:t>
              </a:r>
              <a:r>
                <a:rPr lang="en-US" altLang="en-US" sz="2400" dirty="0">
                  <a:solidFill>
                    <a:srgbClr val="00808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'C'</a:t>
              </a:r>
            </a:p>
            <a:p>
              <a:pPr lvl="0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400" dirty="0" err="1">
                  <a:solidFill>
                    <a:srgbClr val="00008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elif</a:t>
              </a:r>
              <a:r>
                <a:rPr lang="en-US" altLang="en-US" sz="2400" dirty="0">
                  <a:solidFill>
                    <a:srgbClr val="00008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altLang="en-US" sz="240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score &gt;= </a:t>
              </a:r>
              <a:r>
                <a:rPr lang="en-US" altLang="en-US" sz="2400" dirty="0">
                  <a:solidFill>
                    <a:srgbClr val="0000FF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60.0</a:t>
              </a:r>
              <a:r>
                <a:rPr lang="en-US" altLang="en-US" sz="240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:</a:t>
              </a:r>
            </a:p>
            <a:p>
              <a:pPr lvl="0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40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   grade = </a:t>
              </a:r>
              <a:r>
                <a:rPr lang="en-US" altLang="en-US" sz="2400" dirty="0">
                  <a:solidFill>
                    <a:srgbClr val="00808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'D'</a:t>
              </a:r>
            </a:p>
            <a:p>
              <a:pPr lvl="0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400" dirty="0">
                  <a:solidFill>
                    <a:srgbClr val="00008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else</a:t>
              </a:r>
              <a:r>
                <a:rPr lang="en-US" altLang="en-US" sz="240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:</a:t>
              </a:r>
            </a:p>
            <a:p>
              <a:pPr lvl="0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40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   grade = </a:t>
              </a:r>
              <a:r>
                <a:rPr lang="en-US" altLang="en-US" sz="2400" dirty="0">
                  <a:solidFill>
                    <a:srgbClr val="00808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'F'</a:t>
              </a:r>
              <a:endParaRPr lang="en-US" altLang="en-US" sz="2400" dirty="0">
                <a:latin typeface="Arial" panose="020B0604020202020204" pitchFamily="34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6F48F82C-782A-49D6-BE80-F06D6F4796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828" y="1612249"/>
              <a:ext cx="492917" cy="2835872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lvl="0"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</a:p>
            <a:p>
              <a:pPr lvl="0"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2</a:t>
              </a:r>
            </a:p>
            <a:p>
              <a:pPr lvl="0"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3</a:t>
              </a:r>
            </a:p>
            <a:p>
              <a:pPr lvl="0"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4</a:t>
              </a:r>
            </a:p>
            <a:p>
              <a:pPr lvl="0"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5</a:t>
              </a:r>
            </a:p>
            <a:p>
              <a:pPr lvl="0"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6</a:t>
              </a:r>
            </a:p>
            <a:p>
              <a:pPr lvl="0"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7</a:t>
              </a:r>
            </a:p>
            <a:p>
              <a:pPr lvl="0"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8</a:t>
              </a:r>
            </a:p>
            <a:p>
              <a:pPr lvl="0"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9</a:t>
              </a:r>
            </a:p>
            <a:p>
              <a:pPr lvl="0"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10</a:t>
              </a:r>
            </a:p>
            <a:p>
              <a:pPr lvl="0"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11</a:t>
              </a:r>
            </a:p>
            <a:p>
              <a:pPr lvl="0"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445AC30-9863-453F-B224-9E3D47EA7D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Trace if-</a:t>
            </a:r>
            <a:r>
              <a:rPr lang="en-US" dirty="0" err="1"/>
              <a:t>elif</a:t>
            </a:r>
            <a:r>
              <a:rPr lang="en-US" dirty="0"/>
              <a:t>-else Statement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9774632-0FF1-4303-BC69-5E891C352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9C4B0-9109-4B6A-816F-B8FB191BD566}" type="slidenum">
              <a:rPr lang="en-US" smtClean="0"/>
              <a:t>65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6D80651-6FC3-4629-BCC7-6F5D19E1F5A6}"/>
              </a:ext>
            </a:extLst>
          </p:cNvPr>
          <p:cNvSpPr txBox="1"/>
          <p:nvPr/>
        </p:nvSpPr>
        <p:spPr>
          <a:xfrm>
            <a:off x="242628" y="1408171"/>
            <a:ext cx="4489627" cy="461665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Suppose </a:t>
            </a:r>
            <a:r>
              <a:rPr lang="en-US" sz="2400" dirty="0">
                <a:solidFill>
                  <a:srgbClr val="0070C0"/>
                </a:solidFill>
              </a:rPr>
              <a:t>score</a:t>
            </a:r>
            <a:r>
              <a:rPr lang="en-US" sz="2400" dirty="0"/>
              <a:t> is </a:t>
            </a:r>
            <a:r>
              <a:rPr lang="en-US" sz="2400" b="1" dirty="0"/>
              <a:t>70.0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EC6AF3-B819-4D61-B99E-62B9D32F0D59}"/>
              </a:ext>
            </a:extLst>
          </p:cNvPr>
          <p:cNvSpPr/>
          <p:nvPr/>
        </p:nvSpPr>
        <p:spPr>
          <a:xfrm>
            <a:off x="242627" y="2778100"/>
            <a:ext cx="4649883" cy="351601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utoShape 5">
            <a:extLst>
              <a:ext uri="{FF2B5EF4-FFF2-40B4-BE49-F238E27FC236}">
                <a16:creationId xmlns:a16="http://schemas.microsoft.com/office/drawing/2014/main" id="{CAC58712-F840-462D-9A4D-E0293AFDC0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42507" y="2008174"/>
            <a:ext cx="2490788" cy="615950"/>
          </a:xfrm>
          <a:prstGeom prst="wedgeRoundRectCallout">
            <a:avLst>
              <a:gd name="adj1" fmla="val -92312"/>
              <a:gd name="adj2" fmla="val 101520"/>
              <a:gd name="adj3" fmla="val 16667"/>
            </a:avLst>
          </a:prstGeom>
          <a:ln>
            <a:solidFill>
              <a:schemeClr val="accent2"/>
            </a:solidFill>
            <a:headEnd type="none" w="sm" len="sm"/>
            <a:tailEnd type="none" w="sm" len="sm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The condition is </a:t>
            </a:r>
            <a:r>
              <a:rPr lang="en-US" altLang="en-US" sz="1800" dirty="0">
                <a:solidFill>
                  <a:srgbClr val="FF0000"/>
                </a:solidFill>
                <a:latin typeface="+mn-lt"/>
              </a:rPr>
              <a:t>False</a:t>
            </a:r>
          </a:p>
        </p:txBody>
      </p:sp>
      <p:pic>
        <p:nvPicPr>
          <p:cNvPr id="16" name="Picture 15">
            <a:hlinkClick r:id="rId3" action="ppaction://hlinksldjump"/>
            <a:extLst>
              <a:ext uri="{FF2B5EF4-FFF2-40B4-BE49-F238E27FC236}">
                <a16:creationId xmlns:a16="http://schemas.microsoft.com/office/drawing/2014/main" id="{9419BDF7-8852-4030-B1A3-040D79121AD7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09304" y="6629400"/>
            <a:ext cx="234696" cy="234696"/>
          </a:xfrm>
          <a:prstGeom prst="rect">
            <a:avLst/>
          </a:prstGeom>
        </p:spPr>
      </p:pic>
      <p:sp>
        <p:nvSpPr>
          <p:cNvPr id="15" name="Slide Number Placeholder 2">
            <a:hlinkClick r:id="rId5" action="ppaction://hlinksldjump"/>
            <a:extLst>
              <a:ext uri="{FF2B5EF4-FFF2-40B4-BE49-F238E27FC236}">
                <a16:creationId xmlns:a16="http://schemas.microsoft.com/office/drawing/2014/main" id="{9A2F5D68-F72A-4F24-B5B4-547FF0AC6888}"/>
              </a:ext>
            </a:extLst>
          </p:cNvPr>
          <p:cNvSpPr txBox="1">
            <a:spLocks/>
          </p:cNvSpPr>
          <p:nvPr/>
        </p:nvSpPr>
        <p:spPr>
          <a:xfrm>
            <a:off x="0" y="6646272"/>
            <a:ext cx="2800350" cy="187517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5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0" dirty="0"/>
              <a:t>4.7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D783BF-E35B-4B18-A3D4-A55B56FBCA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2 of 5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ADE2BE4-8EDC-4DD6-BC7B-67A64D04369F}"/>
              </a:ext>
            </a:extLst>
          </p:cNvPr>
          <p:cNvGrpSpPr/>
          <p:nvPr/>
        </p:nvGrpSpPr>
        <p:grpSpPr>
          <a:xfrm>
            <a:off x="4159909" y="6652989"/>
            <a:ext cx="836689" cy="187518"/>
            <a:chOff x="4159909" y="6652989"/>
            <a:chExt cx="836689" cy="187518"/>
          </a:xfrm>
        </p:grpSpPr>
        <p:pic>
          <p:nvPicPr>
            <p:cNvPr id="18" name="Picture 17">
              <a:hlinkClick r:id="rId6" action="ppaction://hlinksldjump"/>
              <a:extLst>
                <a:ext uri="{FF2B5EF4-FFF2-40B4-BE49-F238E27FC236}">
                  <a16:creationId xmlns:a16="http://schemas.microsoft.com/office/drawing/2014/main" id="{B56B997B-6857-4C0E-A231-CCD5221B604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flipH="1" flipV="1">
              <a:off x="4159909" y="6652989"/>
              <a:ext cx="187518" cy="187518"/>
            </a:xfrm>
            <a:prstGeom prst="rect">
              <a:avLst/>
            </a:prstGeom>
          </p:spPr>
        </p:pic>
        <p:pic>
          <p:nvPicPr>
            <p:cNvPr id="19" name="Picture 18">
              <a:hlinkClick r:id="rId8" action="ppaction://hlinksldjump"/>
              <a:extLst>
                <a:ext uri="{FF2B5EF4-FFF2-40B4-BE49-F238E27FC236}">
                  <a16:creationId xmlns:a16="http://schemas.microsoft.com/office/drawing/2014/main" id="{000C12C0-613F-44EF-A108-FA088737E17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809080" y="6652989"/>
              <a:ext cx="187518" cy="18751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44286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6864A11F-0ECB-46BC-B35D-1ABC6C2EF0DF}"/>
              </a:ext>
            </a:extLst>
          </p:cNvPr>
          <p:cNvGrpSpPr/>
          <p:nvPr/>
        </p:nvGrpSpPr>
        <p:grpSpPr>
          <a:xfrm>
            <a:off x="242628" y="2008174"/>
            <a:ext cx="4791285" cy="4194663"/>
            <a:chOff x="150828" y="1612247"/>
            <a:chExt cx="4157370" cy="2835875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712C86A-D10D-4CF4-B0A8-D68030B894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3745" y="1612247"/>
              <a:ext cx="3664453" cy="283587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lvl="0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400" dirty="0">
                  <a:solidFill>
                    <a:srgbClr val="00008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if </a:t>
              </a:r>
              <a:r>
                <a:rPr lang="en-US" altLang="en-US" sz="240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score &gt;= </a:t>
              </a:r>
              <a:r>
                <a:rPr lang="en-US" altLang="en-US" sz="2400" dirty="0">
                  <a:solidFill>
                    <a:srgbClr val="0000FF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90.0</a:t>
              </a:r>
              <a:r>
                <a:rPr lang="en-US" altLang="en-US" sz="240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:</a:t>
              </a:r>
            </a:p>
            <a:p>
              <a:pPr lvl="0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40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   grade = </a:t>
              </a:r>
              <a:r>
                <a:rPr lang="en-US" altLang="en-US" sz="2400" dirty="0">
                  <a:solidFill>
                    <a:srgbClr val="00808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'A'</a:t>
              </a:r>
            </a:p>
            <a:p>
              <a:pPr lvl="0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400" dirty="0" err="1">
                  <a:solidFill>
                    <a:srgbClr val="00008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elif</a:t>
              </a:r>
              <a:r>
                <a:rPr lang="en-US" altLang="en-US" sz="2400" dirty="0">
                  <a:solidFill>
                    <a:srgbClr val="00008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altLang="en-US" sz="240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score &gt;= </a:t>
              </a:r>
              <a:r>
                <a:rPr lang="en-US" altLang="en-US" sz="2400" dirty="0">
                  <a:solidFill>
                    <a:srgbClr val="0000FF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80.0</a:t>
              </a:r>
              <a:r>
                <a:rPr lang="en-US" altLang="en-US" sz="240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:</a:t>
              </a:r>
            </a:p>
            <a:p>
              <a:pPr lvl="0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40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   grade = </a:t>
              </a:r>
              <a:r>
                <a:rPr lang="en-US" altLang="en-US" sz="2400" dirty="0">
                  <a:solidFill>
                    <a:srgbClr val="00808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'B'</a:t>
              </a:r>
            </a:p>
            <a:p>
              <a:pPr lvl="0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400" dirty="0" err="1">
                  <a:solidFill>
                    <a:srgbClr val="00008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elif</a:t>
              </a:r>
              <a:r>
                <a:rPr lang="en-US" altLang="en-US" sz="2400" dirty="0">
                  <a:solidFill>
                    <a:srgbClr val="00008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altLang="en-US" sz="240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score &gt;= </a:t>
              </a:r>
              <a:r>
                <a:rPr lang="en-US" altLang="en-US" sz="2400" dirty="0">
                  <a:solidFill>
                    <a:srgbClr val="0000FF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70.0</a:t>
              </a:r>
              <a:r>
                <a:rPr lang="en-US" altLang="en-US" sz="240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:</a:t>
              </a:r>
            </a:p>
            <a:p>
              <a:pPr lvl="0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40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   grade = </a:t>
              </a:r>
              <a:r>
                <a:rPr lang="en-US" altLang="en-US" sz="2400" dirty="0">
                  <a:solidFill>
                    <a:srgbClr val="00808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'C'</a:t>
              </a:r>
            </a:p>
            <a:p>
              <a:pPr lvl="0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400" dirty="0" err="1">
                  <a:solidFill>
                    <a:srgbClr val="00008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elif</a:t>
              </a:r>
              <a:r>
                <a:rPr lang="en-US" altLang="en-US" sz="2400" dirty="0">
                  <a:solidFill>
                    <a:srgbClr val="00008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altLang="en-US" sz="240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score &gt;= </a:t>
              </a:r>
              <a:r>
                <a:rPr lang="en-US" altLang="en-US" sz="2400" dirty="0">
                  <a:solidFill>
                    <a:srgbClr val="0000FF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60.0</a:t>
              </a:r>
              <a:r>
                <a:rPr lang="en-US" altLang="en-US" sz="240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:</a:t>
              </a:r>
            </a:p>
            <a:p>
              <a:pPr lvl="0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40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   grade = </a:t>
              </a:r>
              <a:r>
                <a:rPr lang="en-US" altLang="en-US" sz="2400" dirty="0">
                  <a:solidFill>
                    <a:srgbClr val="00808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'D'</a:t>
              </a:r>
            </a:p>
            <a:p>
              <a:pPr lvl="0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400" dirty="0">
                  <a:solidFill>
                    <a:srgbClr val="00008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else</a:t>
              </a:r>
              <a:r>
                <a:rPr lang="en-US" altLang="en-US" sz="240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:</a:t>
              </a:r>
            </a:p>
            <a:p>
              <a:pPr lvl="0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40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   grade = </a:t>
              </a:r>
              <a:r>
                <a:rPr lang="en-US" altLang="en-US" sz="2400" dirty="0">
                  <a:solidFill>
                    <a:srgbClr val="00808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'F'</a:t>
              </a:r>
              <a:endParaRPr lang="en-US" altLang="en-US" sz="2400" dirty="0">
                <a:latin typeface="Arial" panose="020B0604020202020204" pitchFamily="34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A13BC43-0819-4A02-8AEC-75D148CEF8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828" y="1612249"/>
              <a:ext cx="492917" cy="2835872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lvl="0"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</a:p>
            <a:p>
              <a:pPr lvl="0"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2</a:t>
              </a:r>
            </a:p>
            <a:p>
              <a:pPr lvl="0"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3</a:t>
              </a:r>
            </a:p>
            <a:p>
              <a:pPr lvl="0"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4</a:t>
              </a:r>
            </a:p>
            <a:p>
              <a:pPr lvl="0"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5</a:t>
              </a:r>
            </a:p>
            <a:p>
              <a:pPr lvl="0"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6</a:t>
              </a:r>
            </a:p>
            <a:p>
              <a:pPr lvl="0"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7</a:t>
              </a:r>
            </a:p>
            <a:p>
              <a:pPr lvl="0"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8</a:t>
              </a:r>
            </a:p>
            <a:p>
              <a:pPr lvl="0"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9</a:t>
              </a:r>
            </a:p>
            <a:p>
              <a:pPr lvl="0"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10</a:t>
              </a:r>
            </a:p>
            <a:p>
              <a:pPr lvl="0"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11</a:t>
              </a:r>
            </a:p>
            <a:p>
              <a:pPr lvl="0"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445AC30-9863-453F-B224-9E3D47EA7D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Trace if-</a:t>
            </a:r>
            <a:r>
              <a:rPr lang="en-US" dirty="0" err="1"/>
              <a:t>elif</a:t>
            </a:r>
            <a:r>
              <a:rPr lang="en-US" dirty="0"/>
              <a:t>-else Statement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9774632-0FF1-4303-BC69-5E891C352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9C4B0-9109-4B6A-816F-B8FB191BD566}" type="slidenum">
              <a:rPr lang="en-US" smtClean="0"/>
              <a:t>66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6D80651-6FC3-4629-BCC7-6F5D19E1F5A6}"/>
              </a:ext>
            </a:extLst>
          </p:cNvPr>
          <p:cNvSpPr txBox="1"/>
          <p:nvPr/>
        </p:nvSpPr>
        <p:spPr>
          <a:xfrm>
            <a:off x="242628" y="1408171"/>
            <a:ext cx="4489627" cy="461665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Suppose </a:t>
            </a:r>
            <a:r>
              <a:rPr lang="en-US" sz="2400" dirty="0">
                <a:solidFill>
                  <a:srgbClr val="0070C0"/>
                </a:solidFill>
              </a:rPr>
              <a:t>score</a:t>
            </a:r>
            <a:r>
              <a:rPr lang="en-US" sz="2400" dirty="0"/>
              <a:t> is </a:t>
            </a:r>
            <a:r>
              <a:rPr lang="en-US" sz="2400" b="1" dirty="0"/>
              <a:t>70.0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EC6AF3-B819-4D61-B99E-62B9D32F0D59}"/>
              </a:ext>
            </a:extLst>
          </p:cNvPr>
          <p:cNvSpPr/>
          <p:nvPr/>
        </p:nvSpPr>
        <p:spPr>
          <a:xfrm>
            <a:off x="242627" y="3532247"/>
            <a:ext cx="4649883" cy="351601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utoShape 5">
            <a:extLst>
              <a:ext uri="{FF2B5EF4-FFF2-40B4-BE49-F238E27FC236}">
                <a16:creationId xmlns:a16="http://schemas.microsoft.com/office/drawing/2014/main" id="{CAC58712-F840-462D-9A4D-E0293AFDC0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42507" y="2008174"/>
            <a:ext cx="2490788" cy="615950"/>
          </a:xfrm>
          <a:prstGeom prst="wedgeRoundRectCallout">
            <a:avLst>
              <a:gd name="adj1" fmla="val -95718"/>
              <a:gd name="adj2" fmla="val 234670"/>
              <a:gd name="adj3" fmla="val 16667"/>
            </a:avLst>
          </a:prstGeom>
          <a:ln>
            <a:solidFill>
              <a:schemeClr val="accent2"/>
            </a:solidFill>
            <a:headEnd type="none" w="sm" len="sm"/>
            <a:tailEnd type="none" w="sm" len="sm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The condition is </a:t>
            </a:r>
            <a:r>
              <a:rPr lang="en-US" altLang="en-US" sz="1800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True</a:t>
            </a:r>
          </a:p>
        </p:txBody>
      </p:sp>
      <p:pic>
        <p:nvPicPr>
          <p:cNvPr id="16" name="Picture 15">
            <a:hlinkClick r:id="rId3" action="ppaction://hlinksldjump"/>
            <a:extLst>
              <a:ext uri="{FF2B5EF4-FFF2-40B4-BE49-F238E27FC236}">
                <a16:creationId xmlns:a16="http://schemas.microsoft.com/office/drawing/2014/main" id="{2EF9AF80-3D6F-4928-89E2-DA818C08B74A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09304" y="6629400"/>
            <a:ext cx="234696" cy="234696"/>
          </a:xfrm>
          <a:prstGeom prst="rect">
            <a:avLst/>
          </a:prstGeom>
        </p:spPr>
      </p:pic>
      <p:sp>
        <p:nvSpPr>
          <p:cNvPr id="15" name="Slide Number Placeholder 2">
            <a:hlinkClick r:id="rId5" action="ppaction://hlinksldjump"/>
            <a:extLst>
              <a:ext uri="{FF2B5EF4-FFF2-40B4-BE49-F238E27FC236}">
                <a16:creationId xmlns:a16="http://schemas.microsoft.com/office/drawing/2014/main" id="{BB98EB9D-BFF5-4098-ABDA-9040E4D5671F}"/>
              </a:ext>
            </a:extLst>
          </p:cNvPr>
          <p:cNvSpPr txBox="1">
            <a:spLocks/>
          </p:cNvSpPr>
          <p:nvPr/>
        </p:nvSpPr>
        <p:spPr>
          <a:xfrm>
            <a:off x="0" y="6646272"/>
            <a:ext cx="2800350" cy="187517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5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0" dirty="0"/>
              <a:t>4.7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703672D-79EC-43D3-8B7D-FD59508E76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3 of 5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E2324C0-1E7D-4040-A5AC-D18756D472BB}"/>
              </a:ext>
            </a:extLst>
          </p:cNvPr>
          <p:cNvGrpSpPr/>
          <p:nvPr/>
        </p:nvGrpSpPr>
        <p:grpSpPr>
          <a:xfrm>
            <a:off x="4159909" y="6652989"/>
            <a:ext cx="836689" cy="187518"/>
            <a:chOff x="4159909" y="6652989"/>
            <a:chExt cx="836689" cy="187518"/>
          </a:xfrm>
        </p:grpSpPr>
        <p:pic>
          <p:nvPicPr>
            <p:cNvPr id="18" name="Picture 17">
              <a:hlinkClick r:id="rId6" action="ppaction://hlinksldjump"/>
              <a:extLst>
                <a:ext uri="{FF2B5EF4-FFF2-40B4-BE49-F238E27FC236}">
                  <a16:creationId xmlns:a16="http://schemas.microsoft.com/office/drawing/2014/main" id="{F1639150-82F6-428E-8F78-914BBD2F7FD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flipH="1" flipV="1">
              <a:off x="4159909" y="6652989"/>
              <a:ext cx="187518" cy="187518"/>
            </a:xfrm>
            <a:prstGeom prst="rect">
              <a:avLst/>
            </a:prstGeom>
          </p:spPr>
        </p:pic>
        <p:pic>
          <p:nvPicPr>
            <p:cNvPr id="19" name="Picture 18">
              <a:hlinkClick r:id="rId8" action="ppaction://hlinksldjump"/>
              <a:extLst>
                <a:ext uri="{FF2B5EF4-FFF2-40B4-BE49-F238E27FC236}">
                  <a16:creationId xmlns:a16="http://schemas.microsoft.com/office/drawing/2014/main" id="{FB5EB9D9-F516-4108-82C4-ADD20184DB1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809080" y="6652989"/>
              <a:ext cx="187518" cy="18751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45345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1C505D39-E3F0-4C9E-AEB9-66758A439363}"/>
              </a:ext>
            </a:extLst>
          </p:cNvPr>
          <p:cNvGrpSpPr/>
          <p:nvPr/>
        </p:nvGrpSpPr>
        <p:grpSpPr>
          <a:xfrm>
            <a:off x="242628" y="2008174"/>
            <a:ext cx="4791285" cy="4194663"/>
            <a:chOff x="150828" y="1612247"/>
            <a:chExt cx="4157370" cy="2835875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1C9E667-3E06-43E3-90A1-33B2F60ADA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3745" y="1612247"/>
              <a:ext cx="3664453" cy="283587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lvl="0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400" dirty="0">
                  <a:solidFill>
                    <a:srgbClr val="00008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if </a:t>
              </a:r>
              <a:r>
                <a:rPr lang="en-US" altLang="en-US" sz="240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score &gt;= </a:t>
              </a:r>
              <a:r>
                <a:rPr lang="en-US" altLang="en-US" sz="2400" dirty="0">
                  <a:solidFill>
                    <a:srgbClr val="0000FF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90.0</a:t>
              </a:r>
              <a:r>
                <a:rPr lang="en-US" altLang="en-US" sz="240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:</a:t>
              </a:r>
            </a:p>
            <a:p>
              <a:pPr lvl="0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40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   grade = </a:t>
              </a:r>
              <a:r>
                <a:rPr lang="en-US" altLang="en-US" sz="2400" dirty="0">
                  <a:solidFill>
                    <a:srgbClr val="00808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'A'</a:t>
              </a:r>
            </a:p>
            <a:p>
              <a:pPr lvl="0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400" dirty="0" err="1">
                  <a:solidFill>
                    <a:srgbClr val="00008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elif</a:t>
              </a:r>
              <a:r>
                <a:rPr lang="en-US" altLang="en-US" sz="2400" dirty="0">
                  <a:solidFill>
                    <a:srgbClr val="00008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altLang="en-US" sz="240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score &gt;= </a:t>
              </a:r>
              <a:r>
                <a:rPr lang="en-US" altLang="en-US" sz="2400" dirty="0">
                  <a:solidFill>
                    <a:srgbClr val="0000FF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80.0</a:t>
              </a:r>
              <a:r>
                <a:rPr lang="en-US" altLang="en-US" sz="240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:</a:t>
              </a:r>
            </a:p>
            <a:p>
              <a:pPr lvl="0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40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   grade = </a:t>
              </a:r>
              <a:r>
                <a:rPr lang="en-US" altLang="en-US" sz="2400" dirty="0">
                  <a:solidFill>
                    <a:srgbClr val="00808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'B'</a:t>
              </a:r>
            </a:p>
            <a:p>
              <a:pPr lvl="0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400" dirty="0" err="1">
                  <a:solidFill>
                    <a:srgbClr val="00008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elif</a:t>
              </a:r>
              <a:r>
                <a:rPr lang="en-US" altLang="en-US" sz="2400" dirty="0">
                  <a:solidFill>
                    <a:srgbClr val="00008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altLang="en-US" sz="240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score &gt;= </a:t>
              </a:r>
              <a:r>
                <a:rPr lang="en-US" altLang="en-US" sz="2400" dirty="0">
                  <a:solidFill>
                    <a:srgbClr val="0000FF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70.0</a:t>
              </a:r>
              <a:r>
                <a:rPr lang="en-US" altLang="en-US" sz="240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:</a:t>
              </a:r>
            </a:p>
            <a:p>
              <a:pPr lvl="0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40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   grade = </a:t>
              </a:r>
              <a:r>
                <a:rPr lang="en-US" altLang="en-US" sz="2400" dirty="0">
                  <a:solidFill>
                    <a:srgbClr val="00808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'C'</a:t>
              </a:r>
            </a:p>
            <a:p>
              <a:pPr lvl="0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400" dirty="0" err="1">
                  <a:solidFill>
                    <a:srgbClr val="00008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elif</a:t>
              </a:r>
              <a:r>
                <a:rPr lang="en-US" altLang="en-US" sz="2400" dirty="0">
                  <a:solidFill>
                    <a:srgbClr val="00008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altLang="en-US" sz="240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score &gt;= </a:t>
              </a:r>
              <a:r>
                <a:rPr lang="en-US" altLang="en-US" sz="2400" dirty="0">
                  <a:solidFill>
                    <a:srgbClr val="0000FF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60.0</a:t>
              </a:r>
              <a:r>
                <a:rPr lang="en-US" altLang="en-US" sz="240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:</a:t>
              </a:r>
            </a:p>
            <a:p>
              <a:pPr lvl="0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40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   grade = </a:t>
              </a:r>
              <a:r>
                <a:rPr lang="en-US" altLang="en-US" sz="2400" dirty="0">
                  <a:solidFill>
                    <a:srgbClr val="00808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'D'</a:t>
              </a:r>
            </a:p>
            <a:p>
              <a:pPr lvl="0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400" dirty="0">
                  <a:solidFill>
                    <a:srgbClr val="00008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else</a:t>
              </a:r>
              <a:r>
                <a:rPr lang="en-US" altLang="en-US" sz="240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:</a:t>
              </a:r>
            </a:p>
            <a:p>
              <a:pPr lvl="0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40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   grade = </a:t>
              </a:r>
              <a:r>
                <a:rPr lang="en-US" altLang="en-US" sz="2400" dirty="0">
                  <a:solidFill>
                    <a:srgbClr val="00808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'F'</a:t>
              </a:r>
              <a:endParaRPr lang="en-US" altLang="en-US" sz="2400" dirty="0">
                <a:latin typeface="Arial" panose="020B0604020202020204" pitchFamily="34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D10AA16-55E3-406E-BD19-9C5406F5BC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828" y="1612249"/>
              <a:ext cx="492917" cy="2835872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lvl="0"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</a:p>
            <a:p>
              <a:pPr lvl="0"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2</a:t>
              </a:r>
            </a:p>
            <a:p>
              <a:pPr lvl="0"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3</a:t>
              </a:r>
            </a:p>
            <a:p>
              <a:pPr lvl="0"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4</a:t>
              </a:r>
            </a:p>
            <a:p>
              <a:pPr lvl="0"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5</a:t>
              </a:r>
            </a:p>
            <a:p>
              <a:pPr lvl="0"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6</a:t>
              </a:r>
            </a:p>
            <a:p>
              <a:pPr lvl="0"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7</a:t>
              </a:r>
            </a:p>
            <a:p>
              <a:pPr lvl="0"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8</a:t>
              </a:r>
            </a:p>
            <a:p>
              <a:pPr lvl="0"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9</a:t>
              </a:r>
            </a:p>
            <a:p>
              <a:pPr lvl="0"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10</a:t>
              </a:r>
            </a:p>
            <a:p>
              <a:pPr lvl="0"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11</a:t>
              </a:r>
            </a:p>
            <a:p>
              <a:pPr lvl="0"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445AC30-9863-453F-B224-9E3D47EA7D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Trace if-</a:t>
            </a:r>
            <a:r>
              <a:rPr lang="en-US" dirty="0" err="1"/>
              <a:t>elif</a:t>
            </a:r>
            <a:r>
              <a:rPr lang="en-US" dirty="0"/>
              <a:t>-else Statement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9774632-0FF1-4303-BC69-5E891C352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9C4B0-9109-4B6A-816F-B8FB191BD566}" type="slidenum">
              <a:rPr lang="en-US" smtClean="0"/>
              <a:t>67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6D80651-6FC3-4629-BCC7-6F5D19E1F5A6}"/>
              </a:ext>
            </a:extLst>
          </p:cNvPr>
          <p:cNvSpPr txBox="1"/>
          <p:nvPr/>
        </p:nvSpPr>
        <p:spPr>
          <a:xfrm>
            <a:off x="242628" y="1408171"/>
            <a:ext cx="4489627" cy="461665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Suppose </a:t>
            </a:r>
            <a:r>
              <a:rPr lang="en-US" sz="2400" dirty="0">
                <a:solidFill>
                  <a:srgbClr val="0070C0"/>
                </a:solidFill>
              </a:rPr>
              <a:t>score</a:t>
            </a:r>
            <a:r>
              <a:rPr lang="en-US" sz="2400" dirty="0"/>
              <a:t> is </a:t>
            </a:r>
            <a:r>
              <a:rPr lang="en-US" sz="2400" b="1" dirty="0"/>
              <a:t>70.0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EC6AF3-B819-4D61-B99E-62B9D32F0D59}"/>
              </a:ext>
            </a:extLst>
          </p:cNvPr>
          <p:cNvSpPr/>
          <p:nvPr/>
        </p:nvSpPr>
        <p:spPr>
          <a:xfrm>
            <a:off x="242627" y="3899896"/>
            <a:ext cx="4649883" cy="351601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utoShape 5">
            <a:extLst>
              <a:ext uri="{FF2B5EF4-FFF2-40B4-BE49-F238E27FC236}">
                <a16:creationId xmlns:a16="http://schemas.microsoft.com/office/drawing/2014/main" id="{CAC58712-F840-462D-9A4D-E0293AFDC0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42507" y="2008174"/>
            <a:ext cx="2490788" cy="615950"/>
          </a:xfrm>
          <a:prstGeom prst="wedgeRoundRectCallout">
            <a:avLst>
              <a:gd name="adj1" fmla="val -96853"/>
              <a:gd name="adj2" fmla="val 289766"/>
              <a:gd name="adj3" fmla="val 16667"/>
            </a:avLst>
          </a:prstGeom>
          <a:ln>
            <a:solidFill>
              <a:schemeClr val="accent2"/>
            </a:solidFill>
            <a:headEnd type="none" w="sm" len="sm"/>
            <a:tailEnd type="none" w="sm" len="sm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rgbClr val="0070C0"/>
                </a:solidFill>
                <a:latin typeface="+mn-lt"/>
              </a:rPr>
              <a:t>grade</a:t>
            </a:r>
            <a:r>
              <a:rPr lang="en-US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is </a:t>
            </a:r>
            <a:r>
              <a:rPr lang="en-US" alt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D9ECFF"/>
                </a:highlight>
                <a:latin typeface="+mn-lt"/>
              </a:rPr>
              <a:t>C</a:t>
            </a:r>
          </a:p>
        </p:txBody>
      </p:sp>
      <p:pic>
        <p:nvPicPr>
          <p:cNvPr id="16" name="Picture 15">
            <a:hlinkClick r:id="rId3" action="ppaction://hlinksldjump"/>
            <a:extLst>
              <a:ext uri="{FF2B5EF4-FFF2-40B4-BE49-F238E27FC236}">
                <a16:creationId xmlns:a16="http://schemas.microsoft.com/office/drawing/2014/main" id="{F32D6F1E-F88C-4891-9004-ED32D075A16E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09304" y="6629400"/>
            <a:ext cx="234696" cy="234696"/>
          </a:xfrm>
          <a:prstGeom prst="rect">
            <a:avLst/>
          </a:prstGeom>
        </p:spPr>
      </p:pic>
      <p:pic>
        <p:nvPicPr>
          <p:cNvPr id="17" name="Picture 16">
            <a:hlinkClick r:id="rId3" action="ppaction://hlinksldjump"/>
            <a:extLst>
              <a:ext uri="{FF2B5EF4-FFF2-40B4-BE49-F238E27FC236}">
                <a16:creationId xmlns:a16="http://schemas.microsoft.com/office/drawing/2014/main" id="{AF906F2F-98EA-44F1-AEB9-9C3B852D8997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061704" y="6781800"/>
            <a:ext cx="234696" cy="234696"/>
          </a:xfrm>
          <a:prstGeom prst="rect">
            <a:avLst/>
          </a:prstGeom>
        </p:spPr>
      </p:pic>
      <p:sp>
        <p:nvSpPr>
          <p:cNvPr id="15" name="Slide Number Placeholder 2">
            <a:hlinkClick r:id="rId5" action="ppaction://hlinksldjump"/>
            <a:extLst>
              <a:ext uri="{FF2B5EF4-FFF2-40B4-BE49-F238E27FC236}">
                <a16:creationId xmlns:a16="http://schemas.microsoft.com/office/drawing/2014/main" id="{A42AB79D-BFFC-4625-9F07-ECC6A1D16FC4}"/>
              </a:ext>
            </a:extLst>
          </p:cNvPr>
          <p:cNvSpPr txBox="1">
            <a:spLocks/>
          </p:cNvSpPr>
          <p:nvPr/>
        </p:nvSpPr>
        <p:spPr>
          <a:xfrm>
            <a:off x="0" y="6646272"/>
            <a:ext cx="2800350" cy="187517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5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0" dirty="0"/>
              <a:t>4.7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926E822-E88E-40E6-BD7B-B135C76B67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4 of 5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0B24D2F-B5C4-4063-A7B9-B6A7F58B48DF}"/>
              </a:ext>
            </a:extLst>
          </p:cNvPr>
          <p:cNvGrpSpPr/>
          <p:nvPr/>
        </p:nvGrpSpPr>
        <p:grpSpPr>
          <a:xfrm>
            <a:off x="4159909" y="6652989"/>
            <a:ext cx="836689" cy="187518"/>
            <a:chOff x="4159909" y="6652989"/>
            <a:chExt cx="836689" cy="187518"/>
          </a:xfrm>
        </p:grpSpPr>
        <p:pic>
          <p:nvPicPr>
            <p:cNvPr id="19" name="Picture 18">
              <a:hlinkClick r:id="rId6" action="ppaction://hlinksldjump"/>
              <a:extLst>
                <a:ext uri="{FF2B5EF4-FFF2-40B4-BE49-F238E27FC236}">
                  <a16:creationId xmlns:a16="http://schemas.microsoft.com/office/drawing/2014/main" id="{99A464B8-9379-4B0A-8189-D41661EAEA9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flipH="1" flipV="1">
              <a:off x="4159909" y="6652989"/>
              <a:ext cx="187518" cy="187518"/>
            </a:xfrm>
            <a:prstGeom prst="rect">
              <a:avLst/>
            </a:prstGeom>
          </p:spPr>
        </p:pic>
        <p:pic>
          <p:nvPicPr>
            <p:cNvPr id="20" name="Picture 19">
              <a:hlinkClick r:id="rId8" action="ppaction://hlinksldjump"/>
              <a:extLst>
                <a:ext uri="{FF2B5EF4-FFF2-40B4-BE49-F238E27FC236}">
                  <a16:creationId xmlns:a16="http://schemas.microsoft.com/office/drawing/2014/main" id="{9CBDA90F-5CAF-4168-A279-B6035C6E578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809080" y="6652989"/>
              <a:ext cx="187518" cy="18751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86371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45AC30-9863-453F-B224-9E3D47EA7D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Trace if-</a:t>
            </a:r>
            <a:r>
              <a:rPr lang="en-US" dirty="0" err="1"/>
              <a:t>elif</a:t>
            </a:r>
            <a:r>
              <a:rPr lang="en-US" dirty="0"/>
              <a:t>-else Statement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9774632-0FF1-4303-BC69-5E891C352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9C4B0-9109-4B6A-816F-B8FB191BD566}" type="slidenum">
              <a:rPr lang="en-US" smtClean="0"/>
              <a:t>68</a:t>
            </a:fld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CF91A08-1D11-4E3D-836B-982265C6D29A}"/>
              </a:ext>
            </a:extLst>
          </p:cNvPr>
          <p:cNvGrpSpPr/>
          <p:nvPr/>
        </p:nvGrpSpPr>
        <p:grpSpPr>
          <a:xfrm>
            <a:off x="242628" y="2008174"/>
            <a:ext cx="4791285" cy="4194663"/>
            <a:chOff x="150828" y="1612247"/>
            <a:chExt cx="4157370" cy="2835875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5B8347DA-1141-44C0-90EC-FF50BFF886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3745" y="1612247"/>
              <a:ext cx="3664453" cy="283587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lvl="0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400" dirty="0">
                  <a:solidFill>
                    <a:srgbClr val="00008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if </a:t>
              </a:r>
              <a:r>
                <a:rPr lang="en-US" altLang="en-US" sz="240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score &gt;= </a:t>
              </a:r>
              <a:r>
                <a:rPr lang="en-US" altLang="en-US" sz="2400" dirty="0">
                  <a:solidFill>
                    <a:srgbClr val="0000FF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90.0</a:t>
              </a:r>
              <a:r>
                <a:rPr lang="en-US" altLang="en-US" sz="240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:</a:t>
              </a:r>
            </a:p>
            <a:p>
              <a:pPr lvl="0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40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   grade = </a:t>
              </a:r>
              <a:r>
                <a:rPr lang="en-US" altLang="en-US" sz="2400" dirty="0">
                  <a:solidFill>
                    <a:srgbClr val="00808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'A'</a:t>
              </a:r>
            </a:p>
            <a:p>
              <a:pPr lvl="0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400" dirty="0" err="1">
                  <a:solidFill>
                    <a:srgbClr val="00008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elif</a:t>
              </a:r>
              <a:r>
                <a:rPr lang="en-US" altLang="en-US" sz="2400" dirty="0">
                  <a:solidFill>
                    <a:srgbClr val="00008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altLang="en-US" sz="240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score &gt;= </a:t>
              </a:r>
              <a:r>
                <a:rPr lang="en-US" altLang="en-US" sz="2400" dirty="0">
                  <a:solidFill>
                    <a:srgbClr val="0000FF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80.0</a:t>
              </a:r>
              <a:r>
                <a:rPr lang="en-US" altLang="en-US" sz="240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:</a:t>
              </a:r>
            </a:p>
            <a:p>
              <a:pPr lvl="0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40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   grade = </a:t>
              </a:r>
              <a:r>
                <a:rPr lang="en-US" altLang="en-US" sz="2400" dirty="0">
                  <a:solidFill>
                    <a:srgbClr val="00808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'B'</a:t>
              </a:r>
            </a:p>
            <a:p>
              <a:pPr lvl="0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400" dirty="0" err="1">
                  <a:solidFill>
                    <a:srgbClr val="00008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elif</a:t>
              </a:r>
              <a:r>
                <a:rPr lang="en-US" altLang="en-US" sz="2400" dirty="0">
                  <a:solidFill>
                    <a:srgbClr val="00008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altLang="en-US" sz="240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score &gt;= </a:t>
              </a:r>
              <a:r>
                <a:rPr lang="en-US" altLang="en-US" sz="2400" dirty="0">
                  <a:solidFill>
                    <a:srgbClr val="0000FF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70.0</a:t>
              </a:r>
              <a:r>
                <a:rPr lang="en-US" altLang="en-US" sz="240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:</a:t>
              </a:r>
            </a:p>
            <a:p>
              <a:pPr lvl="0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40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   grade = </a:t>
              </a:r>
              <a:r>
                <a:rPr lang="en-US" altLang="en-US" sz="2400" dirty="0">
                  <a:solidFill>
                    <a:srgbClr val="00808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'C'</a:t>
              </a:r>
            </a:p>
            <a:p>
              <a:pPr lvl="0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400" dirty="0" err="1">
                  <a:solidFill>
                    <a:srgbClr val="00008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elif</a:t>
              </a:r>
              <a:r>
                <a:rPr lang="en-US" altLang="en-US" sz="2400" dirty="0">
                  <a:solidFill>
                    <a:srgbClr val="00008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altLang="en-US" sz="240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score &gt;= </a:t>
              </a:r>
              <a:r>
                <a:rPr lang="en-US" altLang="en-US" sz="2400" dirty="0">
                  <a:solidFill>
                    <a:srgbClr val="0000FF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60.0</a:t>
              </a:r>
              <a:r>
                <a:rPr lang="en-US" altLang="en-US" sz="240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:</a:t>
              </a:r>
            </a:p>
            <a:p>
              <a:pPr lvl="0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40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   grade = </a:t>
              </a:r>
              <a:r>
                <a:rPr lang="en-US" altLang="en-US" sz="2400" dirty="0">
                  <a:solidFill>
                    <a:srgbClr val="00808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'D'</a:t>
              </a:r>
            </a:p>
            <a:p>
              <a:pPr lvl="0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400" dirty="0">
                  <a:solidFill>
                    <a:srgbClr val="00008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else</a:t>
              </a:r>
              <a:r>
                <a:rPr lang="en-US" altLang="en-US" sz="240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:</a:t>
              </a:r>
            </a:p>
            <a:p>
              <a:pPr lvl="0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40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   grade = </a:t>
              </a:r>
              <a:r>
                <a:rPr lang="en-US" altLang="en-US" sz="2400" dirty="0">
                  <a:solidFill>
                    <a:srgbClr val="00808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'F'</a:t>
              </a:r>
              <a:endParaRPr lang="en-US" altLang="en-US" sz="2400" dirty="0">
                <a:latin typeface="Arial" panose="020B0604020202020204" pitchFamily="34" charset="0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3DBBF43-3ABC-4643-8ED5-DB7F606BDB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828" y="1612249"/>
              <a:ext cx="492917" cy="2835872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lvl="0"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</a:p>
            <a:p>
              <a:pPr lvl="0"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2</a:t>
              </a:r>
            </a:p>
            <a:p>
              <a:pPr lvl="0"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3</a:t>
              </a:r>
            </a:p>
            <a:p>
              <a:pPr lvl="0"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4</a:t>
              </a:r>
            </a:p>
            <a:p>
              <a:pPr lvl="0"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5</a:t>
              </a:r>
            </a:p>
            <a:p>
              <a:pPr lvl="0"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6</a:t>
              </a:r>
            </a:p>
            <a:p>
              <a:pPr lvl="0"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7</a:t>
              </a:r>
            </a:p>
            <a:p>
              <a:pPr lvl="0"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8</a:t>
              </a:r>
            </a:p>
            <a:p>
              <a:pPr lvl="0"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9</a:t>
              </a:r>
            </a:p>
            <a:p>
              <a:pPr lvl="0"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10</a:t>
              </a:r>
            </a:p>
            <a:p>
              <a:pPr lvl="0"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11</a:t>
              </a:r>
            </a:p>
            <a:p>
              <a:pPr lvl="0"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C6D80651-6FC3-4629-BCC7-6F5D19E1F5A6}"/>
              </a:ext>
            </a:extLst>
          </p:cNvPr>
          <p:cNvSpPr txBox="1"/>
          <p:nvPr/>
        </p:nvSpPr>
        <p:spPr>
          <a:xfrm>
            <a:off x="242628" y="1408171"/>
            <a:ext cx="4489627" cy="461665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Suppose </a:t>
            </a:r>
            <a:r>
              <a:rPr lang="en-US" sz="2400" dirty="0">
                <a:solidFill>
                  <a:srgbClr val="0070C0"/>
                </a:solidFill>
              </a:rPr>
              <a:t>score</a:t>
            </a:r>
            <a:r>
              <a:rPr lang="en-US" sz="2400" dirty="0"/>
              <a:t> is </a:t>
            </a:r>
            <a:r>
              <a:rPr lang="en-US" sz="2400" b="1" dirty="0"/>
              <a:t>70.0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EC6AF3-B819-4D61-B99E-62B9D32F0D59}"/>
              </a:ext>
            </a:extLst>
          </p:cNvPr>
          <p:cNvSpPr/>
          <p:nvPr/>
        </p:nvSpPr>
        <p:spPr>
          <a:xfrm>
            <a:off x="242627" y="5719272"/>
            <a:ext cx="4649883" cy="351601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utoShape 5">
            <a:extLst>
              <a:ext uri="{FF2B5EF4-FFF2-40B4-BE49-F238E27FC236}">
                <a16:creationId xmlns:a16="http://schemas.microsoft.com/office/drawing/2014/main" id="{CAC58712-F840-462D-9A4D-E0293AFDC0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42507" y="2008174"/>
            <a:ext cx="2490788" cy="615950"/>
          </a:xfrm>
          <a:prstGeom prst="wedgeRoundRectCallout">
            <a:avLst>
              <a:gd name="adj1" fmla="val -97232"/>
              <a:gd name="adj2" fmla="val 577490"/>
              <a:gd name="adj3" fmla="val 16667"/>
            </a:avLst>
          </a:prstGeom>
          <a:ln>
            <a:solidFill>
              <a:schemeClr val="accent2"/>
            </a:solidFill>
            <a:headEnd type="none" w="sm" len="sm"/>
            <a:tailEnd type="none" w="sm" len="sm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Exit the if statement</a:t>
            </a:r>
            <a:endParaRPr lang="en-US" altLang="en-US" sz="1800" b="1" dirty="0">
              <a:solidFill>
                <a:schemeClr val="tx1">
                  <a:lumMod val="75000"/>
                  <a:lumOff val="25000"/>
                </a:schemeClr>
              </a:solidFill>
              <a:highlight>
                <a:srgbClr val="D9ECFF"/>
              </a:highlight>
              <a:latin typeface="+mn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56C2B16-CCE3-4225-B726-3967DBBD767D}"/>
              </a:ext>
            </a:extLst>
          </p:cNvPr>
          <p:cNvSpPr txBox="1"/>
          <p:nvPr/>
        </p:nvSpPr>
        <p:spPr>
          <a:xfrm>
            <a:off x="5654027" y="5002507"/>
            <a:ext cx="3247345" cy="1200329"/>
          </a:xfrm>
          <a:prstGeom prst="rect">
            <a:avLst/>
          </a:prstGeom>
          <a:solidFill>
            <a:srgbClr val="FFF3F3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b="1" u="sng" dirty="0">
                <a:solidFill>
                  <a:schemeClr val="tx1"/>
                </a:solidFill>
              </a:rPr>
              <a:t>Note:</a:t>
            </a:r>
          </a:p>
          <a:p>
            <a:r>
              <a:rPr lang="en-US" dirty="0">
                <a:solidFill>
                  <a:schemeClr val="tx1"/>
                </a:solidFill>
              </a:rPr>
              <a:t>A condition is only tested when all the conditions that come before it are </a:t>
            </a:r>
            <a:r>
              <a:rPr lang="en-US" dirty="0">
                <a:solidFill>
                  <a:srgbClr val="0033CC"/>
                </a:solidFill>
              </a:rPr>
              <a:t>False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13" name="Picture 12">
            <a:hlinkClick r:id="rId3" action="ppaction://hlinksldjump"/>
            <a:extLst>
              <a:ext uri="{FF2B5EF4-FFF2-40B4-BE49-F238E27FC236}">
                <a16:creationId xmlns:a16="http://schemas.microsoft.com/office/drawing/2014/main" id="{640E6282-B446-49E0-B559-1EC42CC010E7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09304" y="6629400"/>
            <a:ext cx="234696" cy="234696"/>
          </a:xfrm>
          <a:prstGeom prst="rect">
            <a:avLst/>
          </a:prstGeom>
        </p:spPr>
      </p:pic>
      <p:sp>
        <p:nvSpPr>
          <p:cNvPr id="12" name="Slide Number Placeholder 2">
            <a:hlinkClick r:id="rId5" action="ppaction://hlinksldjump"/>
            <a:extLst>
              <a:ext uri="{FF2B5EF4-FFF2-40B4-BE49-F238E27FC236}">
                <a16:creationId xmlns:a16="http://schemas.microsoft.com/office/drawing/2014/main" id="{38CF0918-E250-4DB4-8689-05CDC01AB586}"/>
              </a:ext>
            </a:extLst>
          </p:cNvPr>
          <p:cNvSpPr txBox="1">
            <a:spLocks/>
          </p:cNvSpPr>
          <p:nvPr/>
        </p:nvSpPr>
        <p:spPr>
          <a:xfrm>
            <a:off x="0" y="6646272"/>
            <a:ext cx="2800350" cy="187517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5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0" dirty="0"/>
              <a:t>4.7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AE7C9B5-BE2D-46B4-B97D-8293E4ABF9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5 of 5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4D74799-E062-46A2-86BA-33BDC2A8E5DB}"/>
              </a:ext>
            </a:extLst>
          </p:cNvPr>
          <p:cNvGrpSpPr/>
          <p:nvPr/>
        </p:nvGrpSpPr>
        <p:grpSpPr>
          <a:xfrm>
            <a:off x="4159909" y="6652989"/>
            <a:ext cx="836689" cy="187518"/>
            <a:chOff x="4159909" y="6652989"/>
            <a:chExt cx="836689" cy="187518"/>
          </a:xfrm>
        </p:grpSpPr>
        <p:pic>
          <p:nvPicPr>
            <p:cNvPr id="15" name="Picture 14">
              <a:hlinkClick r:id="rId6" action="ppaction://hlinksldjump"/>
              <a:extLst>
                <a:ext uri="{FF2B5EF4-FFF2-40B4-BE49-F238E27FC236}">
                  <a16:creationId xmlns:a16="http://schemas.microsoft.com/office/drawing/2014/main" id="{F6241733-FD97-42D5-AD21-82B8EAE965D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flipH="1" flipV="1">
              <a:off x="4159909" y="6652989"/>
              <a:ext cx="187518" cy="187518"/>
            </a:xfrm>
            <a:prstGeom prst="rect">
              <a:avLst/>
            </a:prstGeom>
          </p:spPr>
        </p:pic>
        <p:pic>
          <p:nvPicPr>
            <p:cNvPr id="16" name="Picture 15">
              <a:hlinkClick r:id="rId8" action="ppaction://hlinksldjump"/>
              <a:extLst>
                <a:ext uri="{FF2B5EF4-FFF2-40B4-BE49-F238E27FC236}">
                  <a16:creationId xmlns:a16="http://schemas.microsoft.com/office/drawing/2014/main" id="{4F5943D6-4105-4707-A28E-0B531D22C8D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809080" y="6652989"/>
              <a:ext cx="187518" cy="18751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53912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E5FD3A-87D3-4129-A7EE-DFB7447753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Chinese Zodiac</a:t>
            </a:r>
            <a:br>
              <a:rPr lang="en-US" dirty="0"/>
            </a:br>
            <a:r>
              <a:rPr lang="en-US" dirty="0">
                <a:solidFill>
                  <a:schemeClr val="accent3"/>
                </a:solidFill>
              </a:rPr>
              <a:t>Program 4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3589BB1-7C99-45EE-AFA0-76861E5EA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9C4B0-9109-4B6A-816F-B8FB191BD566}" type="slidenum">
              <a:rPr lang="en-US" smtClean="0"/>
              <a:t>69</a:t>
            </a:fld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632145-F601-4192-87DE-DEECE8F580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91440" indent="0">
              <a:buNone/>
            </a:pPr>
            <a:r>
              <a:rPr lang="en-US" sz="2400" dirty="0"/>
              <a:t>Write a program that will </a:t>
            </a:r>
            <a:r>
              <a:rPr lang="en-US" sz="2400" dirty="0">
                <a:solidFill>
                  <a:schemeClr val="accent2"/>
                </a:solidFill>
              </a:rPr>
              <a:t>determine the Chinese Zodiac for a given year</a:t>
            </a:r>
            <a:r>
              <a:rPr lang="en-US" sz="2400" dirty="0"/>
              <a:t>. Specifically, your program should prompt the user to enter a year and then determine the Zodiac and display the results.</a:t>
            </a:r>
          </a:p>
          <a:p>
            <a:pPr marL="91440" indent="0">
              <a:buNone/>
            </a:pPr>
            <a:r>
              <a:rPr lang="en-US" sz="2400" dirty="0"/>
              <a:t>The Chinese zodiac sign is </a:t>
            </a:r>
            <a:r>
              <a:rPr lang="en-US" sz="2400" dirty="0">
                <a:solidFill>
                  <a:schemeClr val="accent2"/>
                </a:solidFill>
              </a:rPr>
              <a:t>based on</a:t>
            </a:r>
            <a:r>
              <a:rPr lang="en-US" sz="2400" dirty="0"/>
              <a:t> a </a:t>
            </a:r>
            <a:r>
              <a:rPr lang="en-US" sz="2400" dirty="0">
                <a:solidFill>
                  <a:schemeClr val="accent2"/>
                </a:solidFill>
              </a:rPr>
              <a:t>12-year cycle</a:t>
            </a:r>
            <a:r>
              <a:rPr lang="en-US" sz="2400" dirty="0"/>
              <a:t>, and each year in this cycle is </a:t>
            </a:r>
            <a:r>
              <a:rPr lang="en-US" sz="2400" dirty="0">
                <a:solidFill>
                  <a:schemeClr val="accent2"/>
                </a:solidFill>
              </a:rPr>
              <a:t>represented by an animal</a:t>
            </a:r>
            <a:r>
              <a:rPr lang="en-US" sz="2400" dirty="0"/>
              <a:t>: 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monkey</a:t>
            </a:r>
            <a:r>
              <a:rPr lang="en-US" sz="2400" dirty="0"/>
              <a:t>, 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rooster</a:t>
            </a:r>
            <a:r>
              <a:rPr lang="en-US" sz="2400" dirty="0"/>
              <a:t>, 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dog</a:t>
            </a:r>
            <a:r>
              <a:rPr lang="en-US" sz="2400" dirty="0"/>
              <a:t>, 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pig</a:t>
            </a:r>
            <a:r>
              <a:rPr lang="en-US" sz="2400" dirty="0"/>
              <a:t>, 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rat</a:t>
            </a:r>
            <a:r>
              <a:rPr lang="en-US" sz="2400" dirty="0"/>
              <a:t>, 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ox</a:t>
            </a:r>
            <a:r>
              <a:rPr lang="en-US" sz="2400" dirty="0"/>
              <a:t>, 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tiger</a:t>
            </a:r>
            <a:r>
              <a:rPr lang="en-US" sz="2400" dirty="0"/>
              <a:t>, 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rabbit</a:t>
            </a:r>
            <a:r>
              <a:rPr lang="en-US" sz="2400" dirty="0"/>
              <a:t>, 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dragon</a:t>
            </a:r>
            <a:r>
              <a:rPr lang="en-US" sz="2400" dirty="0"/>
              <a:t>, 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snake</a:t>
            </a:r>
            <a:r>
              <a:rPr lang="en-US" sz="2400" dirty="0"/>
              <a:t>, 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horse</a:t>
            </a:r>
            <a:r>
              <a:rPr lang="en-US" sz="2400" dirty="0"/>
              <a:t>, and 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sheep</a:t>
            </a:r>
            <a:r>
              <a:rPr lang="en-US" sz="2400" dirty="0"/>
              <a:t>.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ADE5CF0-62E5-4F9B-965E-296710308EB7}"/>
              </a:ext>
            </a:extLst>
          </p:cNvPr>
          <p:cNvGrpSpPr/>
          <p:nvPr/>
        </p:nvGrpSpPr>
        <p:grpSpPr>
          <a:xfrm>
            <a:off x="146304" y="4100507"/>
            <a:ext cx="8851392" cy="646331"/>
            <a:chOff x="4773387" y="4965639"/>
            <a:chExt cx="8851392" cy="646331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9B434E6-30EE-4700-A080-648B8801A5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3172" y="4965639"/>
              <a:ext cx="8151607" cy="646331"/>
            </a:xfrm>
            <a:prstGeom prst="rect">
              <a:avLst/>
            </a:prstGeom>
            <a:solidFill>
              <a:schemeClr val="accent5">
                <a:alpha val="15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Enter a year: </a:t>
              </a:r>
              <a:r>
                <a:rPr lang="en-US" altLang="en-US" dirty="0">
                  <a:highlight>
                    <a:srgbClr val="B3E6FF"/>
                  </a:highlight>
                  <a:latin typeface="Courier New" panose="02070309020205020404" pitchFamily="49" charset="0"/>
                  <a:cs typeface="Courier New" panose="02070309020205020404" pitchFamily="49" charset="0"/>
                </a:rPr>
                <a:t>1963</a:t>
              </a:r>
              <a:r>
                <a:rPr lang="en-US" alt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  </a:t>
              </a:r>
              <a:r>
                <a:rPr lang="en-US" altLang="en-US" sz="1100" dirty="0">
                  <a:highlight>
                    <a:srgbClr val="C0C0C0"/>
                  </a:highlight>
                  <a:latin typeface="Courier New" panose="02070309020205020404" pitchFamily="49" charset="0"/>
                  <a:cs typeface="Courier New" panose="02070309020205020404" pitchFamily="49" charset="0"/>
                </a:rPr>
                <a:t>&lt;Enter&gt;</a:t>
              </a:r>
              <a:r>
                <a:rPr lang="en-US" altLang="en-US" sz="11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</a:p>
            <a:p>
              <a:pPr lvl="0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rabbit</a:t>
              </a:r>
            </a:p>
          </p:txBody>
        </p:sp>
        <p:pic>
          <p:nvPicPr>
            <p:cNvPr id="10" name="Picture 9" descr="A flat screen monitor&#10;&#10;Description automatically generated">
              <a:extLst>
                <a:ext uri="{FF2B5EF4-FFF2-40B4-BE49-F238E27FC236}">
                  <a16:creationId xmlns:a16="http://schemas.microsoft.com/office/drawing/2014/main" id="{E4667F8A-7272-4B0F-82D0-1C899518D14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73387" y="5013122"/>
              <a:ext cx="572603" cy="551364"/>
            </a:xfrm>
            <a:prstGeom prst="rect">
              <a:avLst/>
            </a:prstGeom>
          </p:spPr>
        </p:pic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E242020-5510-4276-99B2-21263B36CDAA}"/>
              </a:ext>
            </a:extLst>
          </p:cNvPr>
          <p:cNvGrpSpPr/>
          <p:nvPr/>
        </p:nvGrpSpPr>
        <p:grpSpPr>
          <a:xfrm>
            <a:off x="146303" y="4987379"/>
            <a:ext cx="8851392" cy="646331"/>
            <a:chOff x="4773387" y="4965639"/>
            <a:chExt cx="8851392" cy="646331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7E9ED50-5959-42CA-90F8-185679C38C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3172" y="4965639"/>
              <a:ext cx="8151607" cy="646331"/>
            </a:xfrm>
            <a:prstGeom prst="rect">
              <a:avLst/>
            </a:prstGeom>
            <a:solidFill>
              <a:schemeClr val="accent5">
                <a:alpha val="15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Enter a year: </a:t>
              </a:r>
              <a:r>
                <a:rPr lang="en-US" altLang="en-US" dirty="0">
                  <a:highlight>
                    <a:srgbClr val="B3E6FF"/>
                  </a:highlight>
                  <a:latin typeface="Courier New" panose="02070309020205020404" pitchFamily="49" charset="0"/>
                  <a:cs typeface="Courier New" panose="02070309020205020404" pitchFamily="49" charset="0"/>
                </a:rPr>
                <a:t>1877</a:t>
              </a:r>
              <a:r>
                <a:rPr lang="en-US" alt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  </a:t>
              </a:r>
              <a:r>
                <a:rPr lang="en-US" altLang="en-US" sz="1100" dirty="0">
                  <a:highlight>
                    <a:srgbClr val="C0C0C0"/>
                  </a:highlight>
                  <a:latin typeface="Courier New" panose="02070309020205020404" pitchFamily="49" charset="0"/>
                  <a:cs typeface="Courier New" panose="02070309020205020404" pitchFamily="49" charset="0"/>
                </a:rPr>
                <a:t>&lt;Enter&gt;</a:t>
              </a:r>
              <a:r>
                <a:rPr lang="en-US" altLang="en-US" sz="11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</a:p>
            <a:p>
              <a:pPr lvl="0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ox</a:t>
              </a:r>
            </a:p>
          </p:txBody>
        </p:sp>
        <p:pic>
          <p:nvPicPr>
            <p:cNvPr id="13" name="Picture 12" descr="A flat screen monitor&#10;&#10;Description automatically generated">
              <a:extLst>
                <a:ext uri="{FF2B5EF4-FFF2-40B4-BE49-F238E27FC236}">
                  <a16:creationId xmlns:a16="http://schemas.microsoft.com/office/drawing/2014/main" id="{0AED07A8-639D-4F3B-BF65-0BA3098DA85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73387" y="5013122"/>
              <a:ext cx="572603" cy="551364"/>
            </a:xfrm>
            <a:prstGeom prst="rect">
              <a:avLst/>
            </a:prstGeom>
          </p:spPr>
        </p:pic>
      </p:grpSp>
      <p:pic>
        <p:nvPicPr>
          <p:cNvPr id="14" name="Picture 13">
            <a:hlinkClick r:id="rId3" action="ppaction://hlinksldjump"/>
            <a:extLst>
              <a:ext uri="{FF2B5EF4-FFF2-40B4-BE49-F238E27FC236}">
                <a16:creationId xmlns:a16="http://schemas.microsoft.com/office/drawing/2014/main" id="{C9E02BC6-C655-41F5-95C0-779560CB09B1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09304" y="6629400"/>
            <a:ext cx="234696" cy="234696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E714FE-5F4D-48E7-80F0-518F4A362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Program 4</a:t>
            </a:r>
          </a:p>
        </p:txBody>
      </p:sp>
      <p:sp>
        <p:nvSpPr>
          <p:cNvPr id="15" name="Slide Number Placeholder 2">
            <a:hlinkClick r:id="rId5" action="ppaction://hlinksldjump"/>
            <a:extLst>
              <a:ext uri="{FF2B5EF4-FFF2-40B4-BE49-F238E27FC236}">
                <a16:creationId xmlns:a16="http://schemas.microsoft.com/office/drawing/2014/main" id="{762EB6BA-3570-4BD2-814A-DA2CAE0524CE}"/>
              </a:ext>
            </a:extLst>
          </p:cNvPr>
          <p:cNvSpPr txBox="1">
            <a:spLocks/>
          </p:cNvSpPr>
          <p:nvPr/>
        </p:nvSpPr>
        <p:spPr>
          <a:xfrm>
            <a:off x="0" y="6646272"/>
            <a:ext cx="2800350" cy="187517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5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0" dirty="0"/>
              <a:t>4.7</a:t>
            </a:r>
          </a:p>
        </p:txBody>
      </p:sp>
    </p:spTree>
    <p:extLst>
      <p:ext uri="{BB962C8B-B14F-4D97-AF65-F5344CB8AC3E}">
        <p14:creationId xmlns:p14="http://schemas.microsoft.com/office/powerpoint/2010/main" val="35609694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Rectangle 2">
            <a:extLst>
              <a:ext uri="{FF2B5EF4-FFF2-40B4-BE49-F238E27FC236}">
                <a16:creationId xmlns:a16="http://schemas.microsoft.com/office/drawing/2014/main" id="{04D51F3B-7996-4CB6-995D-A44A758B868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altLang="en-US" dirty="0"/>
              <a:t>Motivations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8A1ED1-99AB-482F-8BDB-B216581521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9C4B0-9109-4B6A-816F-B8FB191BD566}" type="slidenum">
              <a:rPr lang="en-US" smtClean="0"/>
              <a:t>7</a:t>
            </a:fld>
            <a:endParaRPr lang="en-US"/>
          </a:p>
        </p:txBody>
      </p:sp>
      <p:sp>
        <p:nvSpPr>
          <p:cNvPr id="257027" name="Rectangle 3">
            <a:extLst>
              <a:ext uri="{FF2B5EF4-FFF2-40B4-BE49-F238E27FC236}">
                <a16:creationId xmlns:a16="http://schemas.microsoft.com/office/drawing/2014/main" id="{79DD4F38-4ECF-4798-AE14-1EEBC93AE22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>
            <a:normAutofit/>
          </a:bodyPr>
          <a:lstStyle/>
          <a:p>
            <a:pPr marL="342900" indent="-342900" algn="just"/>
            <a:r>
              <a:rPr lang="en-US" altLang="en-US" dirty="0"/>
              <a:t>Consider this problem from </a:t>
            </a:r>
            <a:r>
              <a:rPr lang="en-US" altLang="en-US" dirty="0">
                <a:solidFill>
                  <a:srgbClr val="CC6600"/>
                </a:solidFill>
              </a:rPr>
              <a:t>Chapter 2</a:t>
            </a:r>
            <a:r>
              <a:rPr lang="en-US" altLang="en-US" dirty="0"/>
              <a:t>: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F332A58-3063-49EC-8D85-19BA9673196A}"/>
              </a:ext>
            </a:extLst>
          </p:cNvPr>
          <p:cNvGrpSpPr/>
          <p:nvPr/>
        </p:nvGrpSpPr>
        <p:grpSpPr>
          <a:xfrm>
            <a:off x="167670" y="2089635"/>
            <a:ext cx="8808660" cy="2240320"/>
            <a:chOff x="1068656" y="4685466"/>
            <a:chExt cx="7733938" cy="224032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FC26301-1F17-4104-8178-4BD4D0D303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51391" y="4925238"/>
              <a:ext cx="7451203" cy="200054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550" dirty="0">
                  <a:solidFill>
                    <a:srgbClr val="80808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# Prompt the user to enter a radius</a:t>
              </a:r>
            </a:p>
            <a:p>
              <a:pPr lvl="0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55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radius = </a:t>
              </a:r>
              <a:r>
                <a:rPr lang="en-US" altLang="en-US" sz="1550" dirty="0">
                  <a:solidFill>
                    <a:srgbClr val="00008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eval</a:t>
              </a:r>
              <a:r>
                <a:rPr lang="en-US" altLang="en-US" sz="155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(</a:t>
              </a:r>
              <a:r>
                <a:rPr lang="en-US" altLang="en-US" sz="1550" dirty="0">
                  <a:solidFill>
                    <a:srgbClr val="00008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input</a:t>
              </a:r>
              <a:r>
                <a:rPr lang="en-US" altLang="en-US" sz="155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(</a:t>
              </a:r>
              <a:r>
                <a:rPr lang="en-US" altLang="en-US" sz="1550" dirty="0">
                  <a:solidFill>
                    <a:srgbClr val="00808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"Enter a value for radius: "</a:t>
              </a:r>
              <a:r>
                <a:rPr lang="en-US" altLang="en-US" sz="155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))</a:t>
              </a:r>
              <a:endParaRPr lang="en-US" altLang="en-US" sz="1550" dirty="0">
                <a:latin typeface="Arial" panose="020B0604020202020204" pitchFamily="34" charset="0"/>
              </a:endParaRPr>
            </a:p>
            <a:p>
              <a:pPr lvl="0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 sz="155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pPr lvl="0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550" dirty="0">
                  <a:solidFill>
                    <a:srgbClr val="80808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# Compute area</a:t>
              </a:r>
            </a:p>
            <a:p>
              <a:pPr lvl="0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55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area = radius * radius * </a:t>
              </a:r>
              <a:r>
                <a:rPr lang="en-US" altLang="en-US" sz="1550" dirty="0">
                  <a:solidFill>
                    <a:srgbClr val="0000FF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3.14159</a:t>
              </a:r>
            </a:p>
            <a:p>
              <a:pPr lvl="0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 sz="155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pPr lvl="0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550" dirty="0">
                  <a:solidFill>
                    <a:srgbClr val="80808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# Display results</a:t>
              </a:r>
            </a:p>
            <a:p>
              <a:pPr lvl="0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550" dirty="0">
                  <a:solidFill>
                    <a:srgbClr val="00008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print</a:t>
              </a:r>
              <a:r>
                <a:rPr lang="en-US" altLang="en-US" sz="155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(</a:t>
              </a:r>
              <a:r>
                <a:rPr lang="en-US" altLang="en-US" sz="1550" dirty="0">
                  <a:solidFill>
                    <a:srgbClr val="00808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"The area for the circle of radius " </a:t>
              </a:r>
              <a:r>
                <a:rPr lang="en-US" altLang="en-US" sz="155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, radius , </a:t>
              </a:r>
              <a:r>
                <a:rPr lang="en-US" altLang="en-US" sz="1550" dirty="0">
                  <a:solidFill>
                    <a:srgbClr val="00808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" is " </a:t>
              </a:r>
              <a:r>
                <a:rPr lang="en-US" altLang="en-US" sz="155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, area)</a:t>
              </a:r>
              <a:endParaRPr lang="en-US" altLang="en-US" sz="1550" dirty="0">
                <a:latin typeface="Arial" panose="020B0604020202020204" pitchFamily="34" charset="0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30E1335-191D-41E9-B2F1-BD374FD6D3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8656" y="4925237"/>
              <a:ext cx="282735" cy="2000548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5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</a:p>
            <a:p>
              <a:pPr lvl="0"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5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2</a:t>
              </a:r>
            </a:p>
            <a:p>
              <a:pPr lvl="0"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5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3</a:t>
              </a:r>
            </a:p>
            <a:p>
              <a:pPr lvl="0"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5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4</a:t>
              </a:r>
            </a:p>
            <a:p>
              <a:pPr lvl="0"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5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5</a:t>
              </a:r>
            </a:p>
            <a:p>
              <a:pPr lvl="0"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5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6</a:t>
              </a:r>
            </a:p>
            <a:p>
              <a:pPr lvl="0"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5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7</a:t>
              </a:r>
            </a:p>
            <a:p>
              <a:pPr lvl="0"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5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8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426AFFA-AD2C-4A62-B85D-BCDBA0927641}"/>
                </a:ext>
              </a:extLst>
            </p:cNvPr>
            <p:cNvSpPr txBox="1"/>
            <p:nvPr/>
          </p:nvSpPr>
          <p:spPr>
            <a:xfrm>
              <a:off x="1068656" y="4685466"/>
              <a:ext cx="2499439" cy="25391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dirty="0">
                  <a:solidFill>
                    <a:schemeClr val="accent3">
                      <a:lumMod val="50000"/>
                    </a:schemeClr>
                  </a:solidFill>
                </a:rPr>
                <a:t>LISTING 2.2 </a:t>
              </a:r>
              <a:r>
                <a:rPr lang="en-US" sz="105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ComputeAreaWithConsoleInput.py</a:t>
              </a:r>
            </a:p>
          </p:txBody>
        </p:sp>
      </p:grpSp>
      <p:pic>
        <p:nvPicPr>
          <p:cNvPr id="11" name="Picture 10">
            <a:hlinkClick r:id="rId3" action="ppaction://hlinksldjump"/>
            <a:extLst>
              <a:ext uri="{FF2B5EF4-FFF2-40B4-BE49-F238E27FC236}">
                <a16:creationId xmlns:a16="http://schemas.microsoft.com/office/drawing/2014/main" id="{C68EB664-698F-4AFF-AA88-E4E8A3BEAA30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09304" y="6629400"/>
            <a:ext cx="234696" cy="234696"/>
          </a:xfrm>
          <a:prstGeom prst="rect">
            <a:avLst/>
          </a:prstGeom>
        </p:spPr>
      </p:pic>
      <p:sp>
        <p:nvSpPr>
          <p:cNvPr id="12" name="Slide Number Placeholder 2">
            <a:hlinkClick r:id="rId5" action="ppaction://hlinksldjump"/>
            <a:extLst>
              <a:ext uri="{FF2B5EF4-FFF2-40B4-BE49-F238E27FC236}">
                <a16:creationId xmlns:a16="http://schemas.microsoft.com/office/drawing/2014/main" id="{A0E79338-2160-4C9C-BF76-300992C6FCB8}"/>
              </a:ext>
            </a:extLst>
          </p:cNvPr>
          <p:cNvSpPr txBox="1">
            <a:spLocks/>
          </p:cNvSpPr>
          <p:nvPr/>
        </p:nvSpPr>
        <p:spPr>
          <a:xfrm>
            <a:off x="0" y="6646272"/>
            <a:ext cx="2800350" cy="187517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5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0" dirty="0"/>
              <a:t>4.1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52E28B9-32BE-4E9E-98AF-87F25D64C3A6}"/>
              </a:ext>
            </a:extLst>
          </p:cNvPr>
          <p:cNvGrpSpPr/>
          <p:nvPr/>
        </p:nvGrpSpPr>
        <p:grpSpPr>
          <a:xfrm>
            <a:off x="8145692" y="2343551"/>
            <a:ext cx="830638" cy="386966"/>
            <a:chOff x="8133802" y="1326921"/>
            <a:chExt cx="830638" cy="386966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5E86494-F411-4715-9D48-05E757403099}"/>
                </a:ext>
              </a:extLst>
            </p:cNvPr>
            <p:cNvSpPr txBox="1"/>
            <p:nvPr/>
          </p:nvSpPr>
          <p:spPr>
            <a:xfrm>
              <a:off x="8133802" y="1326921"/>
              <a:ext cx="830638" cy="386966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>
              <a:spAutoFit/>
            </a:bodyPr>
            <a:lstStyle/>
            <a:p>
              <a:pPr algn="r"/>
              <a:endParaRPr lang="en-US" sz="1200" b="1" dirty="0">
                <a:solidFill>
                  <a:schemeClr val="accent3"/>
                </a:solidFill>
              </a:endParaRPr>
            </a:p>
          </p:txBody>
        </p:sp>
        <p:sp>
          <p:nvSpPr>
            <p:cNvPr id="15" name="TextBox 14">
              <a:hlinkClick r:id="rId6"/>
              <a:extLst>
                <a:ext uri="{FF2B5EF4-FFF2-40B4-BE49-F238E27FC236}">
                  <a16:creationId xmlns:a16="http://schemas.microsoft.com/office/drawing/2014/main" id="{A226CCF3-E59C-4202-95AA-E0174F916EFA}"/>
                </a:ext>
              </a:extLst>
            </p:cNvPr>
            <p:cNvSpPr txBox="1"/>
            <p:nvPr/>
          </p:nvSpPr>
          <p:spPr>
            <a:xfrm>
              <a:off x="8231494" y="1417955"/>
              <a:ext cx="633189" cy="276999"/>
            </a:xfrm>
            <a:prstGeom prst="rect">
              <a:avLst/>
            </a:prstGeom>
            <a:solidFill>
              <a:schemeClr val="accent1">
                <a:lumMod val="40000"/>
                <a:lumOff val="60000"/>
                <a:alpha val="5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r"/>
              <a:r>
                <a:rPr lang="en-US" sz="1200" b="1" u="sng" dirty="0">
                  <a:solidFill>
                    <a:schemeClr val="accent2">
                      <a:lumMod val="75000"/>
                    </a:schemeClr>
                  </a:solidFill>
                </a:rPr>
                <a:t>Run</a:t>
              </a:r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98177BBF-1322-4FA1-87B3-A29CB521BB1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295151" y="1461809"/>
              <a:ext cx="193294" cy="19329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FA2BAA-9E0E-47F9-9CB5-4E09EB2FCC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Chinese Zodiac</a:t>
            </a:r>
            <a:br>
              <a:rPr lang="en-US" dirty="0"/>
            </a:br>
            <a:r>
              <a:rPr lang="en-US" dirty="0">
                <a:solidFill>
                  <a:schemeClr val="accent3"/>
                </a:solidFill>
              </a:rPr>
              <a:t>Phase 1: Problem-solving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ED9CE3-1572-42F7-B71C-9883D33BF8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9C4B0-9109-4B6A-816F-B8FB191BD566}" type="slidenum">
              <a:rPr lang="en-US" smtClean="0"/>
              <a:t>70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C032FF-995B-4FEC-8198-FE340F453A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Zodiac is shown by graph below:</a:t>
            </a:r>
          </a:p>
        </p:txBody>
      </p:sp>
      <p:pic>
        <p:nvPicPr>
          <p:cNvPr id="7" name="Picture 6">
            <a:hlinkClick r:id="rId2" action="ppaction://hlinksldjump"/>
            <a:extLst>
              <a:ext uri="{FF2B5EF4-FFF2-40B4-BE49-F238E27FC236}">
                <a16:creationId xmlns:a16="http://schemas.microsoft.com/office/drawing/2014/main" id="{A0745881-1331-4B23-B77E-617437A03F96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09304" y="6629400"/>
            <a:ext cx="234696" cy="234696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8BEA63-36C5-4206-8133-4DD2C9A7F6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Program 4</a:t>
            </a:r>
          </a:p>
        </p:txBody>
      </p:sp>
      <p:sp>
        <p:nvSpPr>
          <p:cNvPr id="8" name="Slide Number Placeholder 2">
            <a:hlinkClick r:id="rId4" action="ppaction://hlinksldjump"/>
            <a:extLst>
              <a:ext uri="{FF2B5EF4-FFF2-40B4-BE49-F238E27FC236}">
                <a16:creationId xmlns:a16="http://schemas.microsoft.com/office/drawing/2014/main" id="{D7C34D87-A648-409E-8CCE-4EFCB8FD92A1}"/>
              </a:ext>
            </a:extLst>
          </p:cNvPr>
          <p:cNvSpPr txBox="1">
            <a:spLocks/>
          </p:cNvSpPr>
          <p:nvPr/>
        </p:nvSpPr>
        <p:spPr>
          <a:xfrm>
            <a:off x="0" y="6646272"/>
            <a:ext cx="2800350" cy="187517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5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0" dirty="0"/>
              <a:t>4.7</a:t>
            </a:r>
          </a:p>
        </p:txBody>
      </p:sp>
      <p:pic>
        <p:nvPicPr>
          <p:cNvPr id="10" name="Picture 9" descr="A picture containing object, clock&#10;&#10;Description automatically generated">
            <a:extLst>
              <a:ext uri="{FF2B5EF4-FFF2-40B4-BE49-F238E27FC236}">
                <a16:creationId xmlns:a16="http://schemas.microsoft.com/office/drawing/2014/main" id="{BC6BCE71-02A9-4582-9BB0-CB1CD37D032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300000">
            <a:off x="411952" y="1872389"/>
            <a:ext cx="4705374" cy="4698981"/>
          </a:xfrm>
          <a:prstGeom prst="flowChartConnector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3A62580-393C-44B8-AEEF-3A07C87FA9E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61601"/>
          <a:stretch/>
        </p:blipFill>
        <p:spPr>
          <a:xfrm>
            <a:off x="5428646" y="1990014"/>
            <a:ext cx="3303402" cy="4463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796089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FA2BAA-9E0E-47F9-9CB5-4E09EB2FCC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Chinese Zodiac</a:t>
            </a:r>
            <a:br>
              <a:rPr lang="en-US" dirty="0"/>
            </a:br>
            <a:r>
              <a:rPr lang="en-US" dirty="0">
                <a:solidFill>
                  <a:schemeClr val="accent3"/>
                </a:solidFill>
              </a:rPr>
              <a:t>Phase 1: Problem-solving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ED9CE3-1572-42F7-B71C-9883D33BF8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9C4B0-9109-4B6A-816F-B8FB191BD566}" type="slidenum">
              <a:rPr lang="en-US" smtClean="0"/>
              <a:t>71</a:t>
            </a:fld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1C2145C-B66C-4A89-A2A7-D15DEDA882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91440" indent="0">
              <a:buNone/>
            </a:pPr>
            <a:r>
              <a:rPr lang="en-US" sz="2800" dirty="0">
                <a:solidFill>
                  <a:schemeClr val="accent2"/>
                </a:solidFill>
              </a:rPr>
              <a:t>Design your algorithm:</a:t>
            </a:r>
            <a:endParaRPr lang="en-US" sz="2800" dirty="0"/>
          </a:p>
          <a:p>
            <a:pPr marL="457200" indent="-365760">
              <a:buFont typeface="+mj-lt"/>
              <a:buAutoNum type="arabicPeriod"/>
            </a:pPr>
            <a:r>
              <a:rPr lang="en-US" dirty="0"/>
              <a:t>Ask the user to enter the </a:t>
            </a:r>
            <a:r>
              <a:rPr lang="en-US" dirty="0">
                <a:solidFill>
                  <a:srgbClr val="0070C0"/>
                </a:solidFill>
              </a:rPr>
              <a:t>year</a:t>
            </a:r>
          </a:p>
          <a:p>
            <a:pPr marL="457200" indent="-365760">
              <a:buFont typeface="+mj-lt"/>
              <a:buAutoNum type="arabicPeriod"/>
            </a:pPr>
            <a:r>
              <a:rPr lang="en-US" dirty="0"/>
              <a:t>Determine the correct Zodiac year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b="1" dirty="0" err="1">
                <a:solidFill>
                  <a:srgbClr val="0070C0"/>
                </a:solidFill>
              </a:rPr>
              <a:t>zodiacYear</a:t>
            </a:r>
            <a:r>
              <a:rPr lang="en-US" b="1" dirty="0"/>
              <a:t> = </a:t>
            </a:r>
            <a:r>
              <a:rPr lang="en-US" b="1" dirty="0">
                <a:solidFill>
                  <a:srgbClr val="0070C0"/>
                </a:solidFill>
              </a:rPr>
              <a:t>year</a:t>
            </a:r>
            <a:r>
              <a:rPr lang="en-US" b="1" dirty="0"/>
              <a:t> % 12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b="1" dirty="0"/>
          </a:p>
          <a:p>
            <a:pPr lvl="1">
              <a:buFont typeface="Wingdings" panose="05000000000000000000" pitchFamily="2" charset="2"/>
              <a:buChar char="§"/>
            </a:pPr>
            <a:endParaRPr lang="en-US" b="1" dirty="0"/>
          </a:p>
          <a:p>
            <a:pPr lvl="1">
              <a:buFont typeface="Wingdings" panose="05000000000000000000" pitchFamily="2" charset="2"/>
              <a:buChar char="§"/>
            </a:pPr>
            <a:endParaRPr lang="en-US" b="1" dirty="0"/>
          </a:p>
          <a:p>
            <a:pPr lvl="1">
              <a:buFont typeface="Wingdings" panose="05000000000000000000" pitchFamily="2" charset="2"/>
              <a:buChar char="§"/>
            </a:pPr>
            <a:endParaRPr lang="en-US" b="1" dirty="0"/>
          </a:p>
          <a:p>
            <a:pPr lvl="1">
              <a:buFont typeface="Wingdings" panose="05000000000000000000" pitchFamily="2" charset="2"/>
              <a:buChar char="§"/>
            </a:pPr>
            <a:endParaRPr lang="en-US" b="1" dirty="0"/>
          </a:p>
          <a:p>
            <a:pPr lvl="1">
              <a:buFont typeface="Wingdings" panose="05000000000000000000" pitchFamily="2" charset="2"/>
              <a:buChar char="§"/>
            </a:pPr>
            <a:endParaRPr lang="en-US" b="1" dirty="0"/>
          </a:p>
          <a:p>
            <a:pPr marL="457200" indent="-365760">
              <a:buFont typeface="+mj-lt"/>
              <a:buAutoNum type="arabicPeriod"/>
            </a:pPr>
            <a:r>
              <a:rPr lang="en-US" dirty="0"/>
              <a:t>Print the result (</a:t>
            </a:r>
            <a:r>
              <a:rPr lang="en-US" dirty="0" err="1">
                <a:solidFill>
                  <a:srgbClr val="0070C0"/>
                </a:solidFill>
              </a:rPr>
              <a:t>zodiacYear</a:t>
            </a:r>
            <a:r>
              <a:rPr lang="en-US" dirty="0"/>
              <a:t>)</a:t>
            </a:r>
          </a:p>
        </p:txBody>
      </p:sp>
      <p:pic>
        <p:nvPicPr>
          <p:cNvPr id="6" name="Picture 5">
            <a:hlinkClick r:id="rId2" action="ppaction://hlinksldjump"/>
            <a:extLst>
              <a:ext uri="{FF2B5EF4-FFF2-40B4-BE49-F238E27FC236}">
                <a16:creationId xmlns:a16="http://schemas.microsoft.com/office/drawing/2014/main" id="{A3ACAF62-3076-4DDB-BABD-59DC3314D4A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09304" y="6629400"/>
            <a:ext cx="234696" cy="234696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BB8BA8-682A-4D1A-A385-4019394045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Program 4</a:t>
            </a:r>
          </a:p>
        </p:txBody>
      </p:sp>
      <p:sp>
        <p:nvSpPr>
          <p:cNvPr id="7" name="Slide Number Placeholder 2">
            <a:hlinkClick r:id="rId4" action="ppaction://hlinksldjump"/>
            <a:extLst>
              <a:ext uri="{FF2B5EF4-FFF2-40B4-BE49-F238E27FC236}">
                <a16:creationId xmlns:a16="http://schemas.microsoft.com/office/drawing/2014/main" id="{0D9A725D-2D24-4FB8-8F59-8B2F1402D939}"/>
              </a:ext>
            </a:extLst>
          </p:cNvPr>
          <p:cNvSpPr txBox="1">
            <a:spLocks/>
          </p:cNvSpPr>
          <p:nvPr/>
        </p:nvSpPr>
        <p:spPr>
          <a:xfrm>
            <a:off x="0" y="6646272"/>
            <a:ext cx="2800350" cy="187517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5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0" dirty="0"/>
              <a:t>4.7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73C1E90-481F-4ED3-B643-93D590BDC4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7967" y="3429000"/>
            <a:ext cx="4633344" cy="2404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64907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189448-CB92-4953-BF9E-8452812B5F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Chinese Zodiac</a:t>
            </a:r>
            <a:br>
              <a:rPr lang="en-US" dirty="0"/>
            </a:br>
            <a:r>
              <a:rPr lang="en-US" dirty="0">
                <a:solidFill>
                  <a:schemeClr val="accent3"/>
                </a:solidFill>
              </a:rPr>
              <a:t>Phase 2: Implementation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49BCB4-E349-409D-BEEF-9EFAD503A6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9C4B0-9109-4B6A-816F-B8FB191BD566}" type="slidenum">
              <a:rPr lang="en-US" smtClean="0"/>
              <a:t>72</a:t>
            </a:fld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E826072-5C23-46DA-9926-CED9ABD02CFF}"/>
              </a:ext>
            </a:extLst>
          </p:cNvPr>
          <p:cNvGrpSpPr/>
          <p:nvPr/>
        </p:nvGrpSpPr>
        <p:grpSpPr>
          <a:xfrm>
            <a:off x="146303" y="1384549"/>
            <a:ext cx="4425697" cy="5101092"/>
            <a:chOff x="160237" y="2805454"/>
            <a:chExt cx="4425697" cy="4289482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10B8D1C-BC00-474C-8D2F-D8D40D02D00A}"/>
                </a:ext>
              </a:extLst>
            </p:cNvPr>
            <p:cNvSpPr txBox="1"/>
            <p:nvPr/>
          </p:nvSpPr>
          <p:spPr>
            <a:xfrm>
              <a:off x="160237" y="2805454"/>
              <a:ext cx="2191544" cy="23292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accent3">
                      <a:lumMod val="50000"/>
                    </a:schemeClr>
                  </a:solidFill>
                </a:rPr>
                <a:t>LISTING 4.5 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ChineseZodiac.py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03AC8B9-2C0E-4A20-8BF2-71C143067C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1835" y="3030453"/>
              <a:ext cx="4044099" cy="406448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lvl="0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20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year = </a:t>
              </a:r>
              <a:r>
                <a:rPr lang="en-US" altLang="en-US" sz="1200" dirty="0">
                  <a:solidFill>
                    <a:srgbClr val="00008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eval</a:t>
              </a:r>
              <a:r>
                <a:rPr lang="en-US" altLang="en-US" sz="120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(</a:t>
              </a:r>
              <a:r>
                <a:rPr lang="en-US" altLang="en-US" sz="1200" dirty="0">
                  <a:solidFill>
                    <a:srgbClr val="00008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input</a:t>
              </a:r>
              <a:r>
                <a:rPr lang="en-US" altLang="en-US" sz="120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(</a:t>
              </a:r>
              <a:r>
                <a:rPr lang="en-US" altLang="en-US" sz="1200" dirty="0">
                  <a:solidFill>
                    <a:srgbClr val="00808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"Enter a year: "</a:t>
              </a:r>
              <a:r>
                <a:rPr lang="en-US" altLang="en-US" sz="120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))</a:t>
              </a:r>
            </a:p>
            <a:p>
              <a:pPr lvl="0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200" dirty="0" err="1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zodiacYear</a:t>
              </a:r>
              <a:r>
                <a:rPr lang="en-US" altLang="en-US" sz="120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= year % </a:t>
              </a:r>
              <a:r>
                <a:rPr lang="en-US" altLang="en-US" sz="1200" dirty="0">
                  <a:solidFill>
                    <a:srgbClr val="0000FF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12 </a:t>
              </a:r>
            </a:p>
            <a:p>
              <a:pPr lvl="0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200" dirty="0">
                  <a:solidFill>
                    <a:srgbClr val="00008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if </a:t>
              </a:r>
              <a:r>
                <a:rPr lang="en-US" altLang="en-US" sz="1200" dirty="0" err="1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zodiacYear</a:t>
              </a:r>
              <a:r>
                <a:rPr lang="en-US" altLang="en-US" sz="120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== </a:t>
              </a:r>
              <a:r>
                <a:rPr lang="en-US" altLang="en-US" sz="1200" dirty="0">
                  <a:solidFill>
                    <a:srgbClr val="0000FF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0</a:t>
              </a:r>
              <a:r>
                <a:rPr lang="en-US" altLang="en-US" sz="120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:</a:t>
              </a:r>
            </a:p>
            <a:p>
              <a:pPr lvl="0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20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   </a:t>
              </a:r>
              <a:r>
                <a:rPr lang="en-US" altLang="en-US" sz="1200" dirty="0">
                  <a:solidFill>
                    <a:srgbClr val="00008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print</a:t>
              </a:r>
              <a:r>
                <a:rPr lang="en-US" altLang="en-US" sz="120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(</a:t>
              </a:r>
              <a:r>
                <a:rPr lang="en-US" altLang="en-US" sz="1200" dirty="0">
                  <a:solidFill>
                    <a:srgbClr val="00808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"monkey"</a:t>
              </a:r>
              <a:r>
                <a:rPr lang="en-US" altLang="en-US" sz="120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)</a:t>
              </a:r>
            </a:p>
            <a:p>
              <a:pPr lvl="0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200" dirty="0" err="1">
                  <a:solidFill>
                    <a:srgbClr val="00008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elif</a:t>
              </a:r>
              <a:r>
                <a:rPr lang="en-US" altLang="en-US" sz="1200" dirty="0">
                  <a:solidFill>
                    <a:srgbClr val="00008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altLang="en-US" sz="1200" dirty="0" err="1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zodiacYear</a:t>
              </a:r>
              <a:r>
                <a:rPr lang="en-US" altLang="en-US" sz="120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== </a:t>
              </a:r>
              <a:r>
                <a:rPr lang="en-US" altLang="en-US" sz="1200" dirty="0">
                  <a:solidFill>
                    <a:srgbClr val="0000FF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  <a:r>
                <a:rPr lang="en-US" altLang="en-US" sz="120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:</a:t>
              </a:r>
            </a:p>
            <a:p>
              <a:pPr lvl="0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20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   </a:t>
              </a:r>
              <a:r>
                <a:rPr lang="en-US" altLang="en-US" sz="1200" dirty="0">
                  <a:solidFill>
                    <a:srgbClr val="00008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print</a:t>
              </a:r>
              <a:r>
                <a:rPr lang="en-US" altLang="en-US" sz="120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(</a:t>
              </a:r>
              <a:r>
                <a:rPr lang="en-US" altLang="en-US" sz="1200" dirty="0">
                  <a:solidFill>
                    <a:srgbClr val="00808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"rooster"</a:t>
              </a:r>
              <a:r>
                <a:rPr lang="en-US" altLang="en-US" sz="120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)</a:t>
              </a:r>
            </a:p>
            <a:p>
              <a:pPr lvl="0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200" dirty="0" err="1">
                  <a:solidFill>
                    <a:srgbClr val="00008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elif</a:t>
              </a:r>
              <a:r>
                <a:rPr lang="en-US" altLang="en-US" sz="1200" dirty="0">
                  <a:solidFill>
                    <a:srgbClr val="00008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altLang="en-US" sz="1200" dirty="0" err="1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zodiacYear</a:t>
              </a:r>
              <a:r>
                <a:rPr lang="en-US" altLang="en-US" sz="120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== </a:t>
              </a:r>
              <a:r>
                <a:rPr lang="en-US" altLang="en-US" sz="1200" dirty="0">
                  <a:solidFill>
                    <a:srgbClr val="0000FF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2</a:t>
              </a:r>
              <a:r>
                <a:rPr lang="en-US" altLang="en-US" sz="120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:</a:t>
              </a:r>
            </a:p>
            <a:p>
              <a:pPr lvl="0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20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   </a:t>
              </a:r>
              <a:r>
                <a:rPr lang="en-US" altLang="en-US" sz="1200" dirty="0">
                  <a:solidFill>
                    <a:srgbClr val="00008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print</a:t>
              </a:r>
              <a:r>
                <a:rPr lang="en-US" altLang="en-US" sz="120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(</a:t>
              </a:r>
              <a:r>
                <a:rPr lang="en-US" altLang="en-US" sz="1200" dirty="0">
                  <a:solidFill>
                    <a:srgbClr val="00808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"dog"</a:t>
              </a:r>
              <a:r>
                <a:rPr lang="en-US" altLang="en-US" sz="120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)</a:t>
              </a:r>
            </a:p>
            <a:p>
              <a:pPr lvl="0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200" dirty="0" err="1">
                  <a:solidFill>
                    <a:srgbClr val="00008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elif</a:t>
              </a:r>
              <a:r>
                <a:rPr lang="en-US" altLang="en-US" sz="1200" dirty="0">
                  <a:solidFill>
                    <a:srgbClr val="00008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altLang="en-US" sz="1200" dirty="0" err="1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zodiacYear</a:t>
              </a:r>
              <a:r>
                <a:rPr lang="en-US" altLang="en-US" sz="120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== </a:t>
              </a:r>
              <a:r>
                <a:rPr lang="en-US" altLang="en-US" sz="1200" dirty="0">
                  <a:solidFill>
                    <a:srgbClr val="0000FF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3</a:t>
              </a:r>
              <a:r>
                <a:rPr lang="en-US" altLang="en-US" sz="120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:</a:t>
              </a:r>
            </a:p>
            <a:p>
              <a:pPr lvl="0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20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   </a:t>
              </a:r>
              <a:r>
                <a:rPr lang="en-US" altLang="en-US" sz="1200" dirty="0">
                  <a:solidFill>
                    <a:srgbClr val="00008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print</a:t>
              </a:r>
              <a:r>
                <a:rPr lang="en-US" altLang="en-US" sz="120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(</a:t>
              </a:r>
              <a:r>
                <a:rPr lang="en-US" altLang="en-US" sz="1200" dirty="0">
                  <a:solidFill>
                    <a:srgbClr val="00808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"pig"</a:t>
              </a:r>
              <a:r>
                <a:rPr lang="en-US" altLang="en-US" sz="120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)</a:t>
              </a:r>
            </a:p>
            <a:p>
              <a:pPr lvl="0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200" dirty="0" err="1">
                  <a:solidFill>
                    <a:srgbClr val="00008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elif</a:t>
              </a:r>
              <a:r>
                <a:rPr lang="en-US" altLang="en-US" sz="1200" dirty="0">
                  <a:solidFill>
                    <a:srgbClr val="00008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altLang="en-US" sz="1200" dirty="0" err="1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zodiacYear</a:t>
              </a:r>
              <a:r>
                <a:rPr lang="en-US" altLang="en-US" sz="120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== </a:t>
              </a:r>
              <a:r>
                <a:rPr lang="en-US" altLang="en-US" sz="1200" dirty="0">
                  <a:solidFill>
                    <a:srgbClr val="0000FF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4</a:t>
              </a:r>
              <a:r>
                <a:rPr lang="en-US" altLang="en-US" sz="120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: </a:t>
              </a:r>
            </a:p>
            <a:p>
              <a:pPr lvl="0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20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   </a:t>
              </a:r>
              <a:r>
                <a:rPr lang="en-US" altLang="en-US" sz="1200" dirty="0">
                  <a:solidFill>
                    <a:srgbClr val="00008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print</a:t>
              </a:r>
              <a:r>
                <a:rPr lang="en-US" altLang="en-US" sz="120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(</a:t>
              </a:r>
              <a:r>
                <a:rPr lang="en-US" altLang="en-US" sz="1200" dirty="0">
                  <a:solidFill>
                    <a:srgbClr val="00808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"rat"</a:t>
              </a:r>
              <a:r>
                <a:rPr lang="en-US" altLang="en-US" sz="120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)</a:t>
              </a:r>
            </a:p>
            <a:p>
              <a:pPr lvl="0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200" dirty="0" err="1">
                  <a:solidFill>
                    <a:srgbClr val="00008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elif</a:t>
              </a:r>
              <a:r>
                <a:rPr lang="en-US" altLang="en-US" sz="1200" dirty="0">
                  <a:solidFill>
                    <a:srgbClr val="00008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altLang="en-US" sz="1200" dirty="0" err="1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zodiacYear</a:t>
              </a:r>
              <a:r>
                <a:rPr lang="en-US" altLang="en-US" sz="120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== </a:t>
              </a:r>
              <a:r>
                <a:rPr lang="en-US" altLang="en-US" sz="1200" dirty="0">
                  <a:solidFill>
                    <a:srgbClr val="0000FF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5</a:t>
              </a:r>
              <a:r>
                <a:rPr lang="en-US" altLang="en-US" sz="120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: </a:t>
              </a:r>
            </a:p>
            <a:p>
              <a:pPr lvl="0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20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   </a:t>
              </a:r>
              <a:r>
                <a:rPr lang="en-US" altLang="en-US" sz="1200" dirty="0">
                  <a:solidFill>
                    <a:srgbClr val="00008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print</a:t>
              </a:r>
              <a:r>
                <a:rPr lang="en-US" altLang="en-US" sz="120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(</a:t>
              </a:r>
              <a:r>
                <a:rPr lang="en-US" altLang="en-US" sz="1200" dirty="0">
                  <a:solidFill>
                    <a:srgbClr val="00808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"ox"</a:t>
              </a:r>
              <a:r>
                <a:rPr lang="en-US" altLang="en-US" sz="120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)</a:t>
              </a:r>
            </a:p>
            <a:p>
              <a:pPr lvl="0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200" dirty="0" err="1">
                  <a:solidFill>
                    <a:srgbClr val="00008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elif</a:t>
              </a:r>
              <a:r>
                <a:rPr lang="en-US" altLang="en-US" sz="1200" dirty="0">
                  <a:solidFill>
                    <a:srgbClr val="00008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altLang="en-US" sz="1200" dirty="0" err="1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zodiacYear</a:t>
              </a:r>
              <a:r>
                <a:rPr lang="en-US" altLang="en-US" sz="120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== </a:t>
              </a:r>
              <a:r>
                <a:rPr lang="en-US" altLang="en-US" sz="1200" dirty="0">
                  <a:solidFill>
                    <a:srgbClr val="0000FF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6</a:t>
              </a:r>
              <a:r>
                <a:rPr lang="en-US" altLang="en-US" sz="120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:</a:t>
              </a:r>
            </a:p>
            <a:p>
              <a:pPr lvl="0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20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   </a:t>
              </a:r>
              <a:r>
                <a:rPr lang="en-US" altLang="en-US" sz="1200" dirty="0">
                  <a:solidFill>
                    <a:srgbClr val="00008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print</a:t>
              </a:r>
              <a:r>
                <a:rPr lang="en-US" altLang="en-US" sz="120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(</a:t>
              </a:r>
              <a:r>
                <a:rPr lang="en-US" altLang="en-US" sz="1200" dirty="0">
                  <a:solidFill>
                    <a:srgbClr val="00808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"tiger"</a:t>
              </a:r>
              <a:r>
                <a:rPr lang="en-US" altLang="en-US" sz="120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)</a:t>
              </a:r>
            </a:p>
            <a:p>
              <a:pPr lvl="0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200" dirty="0" err="1">
                  <a:solidFill>
                    <a:srgbClr val="00008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elif</a:t>
              </a:r>
              <a:r>
                <a:rPr lang="en-US" altLang="en-US" sz="1200" dirty="0">
                  <a:solidFill>
                    <a:srgbClr val="00008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altLang="en-US" sz="1200" dirty="0" err="1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zodiacYear</a:t>
              </a:r>
              <a:r>
                <a:rPr lang="en-US" altLang="en-US" sz="120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== </a:t>
              </a:r>
              <a:r>
                <a:rPr lang="en-US" altLang="en-US" sz="1200" dirty="0">
                  <a:solidFill>
                    <a:srgbClr val="0000FF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7</a:t>
              </a:r>
              <a:r>
                <a:rPr lang="en-US" altLang="en-US" sz="120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:</a:t>
              </a:r>
            </a:p>
            <a:p>
              <a:pPr lvl="0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20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   </a:t>
              </a:r>
              <a:r>
                <a:rPr lang="en-US" altLang="en-US" sz="1200" dirty="0">
                  <a:solidFill>
                    <a:srgbClr val="00008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print</a:t>
              </a:r>
              <a:r>
                <a:rPr lang="en-US" altLang="en-US" sz="120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(</a:t>
              </a:r>
              <a:r>
                <a:rPr lang="en-US" altLang="en-US" sz="1200" dirty="0">
                  <a:solidFill>
                    <a:srgbClr val="00808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"rabbit"</a:t>
              </a:r>
              <a:r>
                <a:rPr lang="en-US" altLang="en-US" sz="120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)</a:t>
              </a:r>
            </a:p>
            <a:p>
              <a:pPr lvl="0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200" dirty="0" err="1">
                  <a:solidFill>
                    <a:srgbClr val="00008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elif</a:t>
              </a:r>
              <a:r>
                <a:rPr lang="en-US" altLang="en-US" sz="1200" dirty="0">
                  <a:solidFill>
                    <a:srgbClr val="00008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altLang="en-US" sz="1200" dirty="0" err="1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zodiacYear</a:t>
              </a:r>
              <a:r>
                <a:rPr lang="en-US" altLang="en-US" sz="120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== </a:t>
              </a:r>
              <a:r>
                <a:rPr lang="en-US" altLang="en-US" sz="1200" dirty="0">
                  <a:solidFill>
                    <a:srgbClr val="0000FF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8</a:t>
              </a:r>
              <a:r>
                <a:rPr lang="en-US" altLang="en-US" sz="120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:</a:t>
              </a:r>
            </a:p>
            <a:p>
              <a:pPr lvl="0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20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   </a:t>
              </a:r>
              <a:r>
                <a:rPr lang="en-US" altLang="en-US" sz="1200" dirty="0">
                  <a:solidFill>
                    <a:srgbClr val="00008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print</a:t>
              </a:r>
              <a:r>
                <a:rPr lang="en-US" altLang="en-US" sz="120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(</a:t>
              </a:r>
              <a:r>
                <a:rPr lang="en-US" altLang="en-US" sz="1200" dirty="0">
                  <a:solidFill>
                    <a:srgbClr val="00808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"dragon"</a:t>
              </a:r>
              <a:r>
                <a:rPr lang="en-US" altLang="en-US" sz="120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)</a:t>
              </a:r>
            </a:p>
            <a:p>
              <a:pPr lvl="0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200" dirty="0" err="1">
                  <a:solidFill>
                    <a:srgbClr val="00008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elif</a:t>
              </a:r>
              <a:r>
                <a:rPr lang="en-US" altLang="en-US" sz="1200" dirty="0">
                  <a:solidFill>
                    <a:srgbClr val="00008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altLang="en-US" sz="1200" dirty="0" err="1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zodiacYear</a:t>
              </a:r>
              <a:r>
                <a:rPr lang="en-US" altLang="en-US" sz="120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== </a:t>
              </a:r>
              <a:r>
                <a:rPr lang="en-US" altLang="en-US" sz="1200" dirty="0">
                  <a:solidFill>
                    <a:srgbClr val="0000FF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9</a:t>
              </a:r>
              <a:r>
                <a:rPr lang="en-US" altLang="en-US" sz="120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:</a:t>
              </a:r>
            </a:p>
            <a:p>
              <a:pPr lvl="0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20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   </a:t>
              </a:r>
              <a:r>
                <a:rPr lang="en-US" altLang="en-US" sz="1200" dirty="0">
                  <a:solidFill>
                    <a:srgbClr val="00008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print</a:t>
              </a:r>
              <a:r>
                <a:rPr lang="en-US" altLang="en-US" sz="120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(</a:t>
              </a:r>
              <a:r>
                <a:rPr lang="en-US" altLang="en-US" sz="1200" dirty="0">
                  <a:solidFill>
                    <a:srgbClr val="00808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"snake"</a:t>
              </a:r>
              <a:r>
                <a:rPr lang="en-US" altLang="en-US" sz="120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)</a:t>
              </a:r>
            </a:p>
            <a:p>
              <a:pPr lvl="0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200" dirty="0" err="1">
                  <a:solidFill>
                    <a:srgbClr val="00008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elif</a:t>
              </a:r>
              <a:r>
                <a:rPr lang="en-US" altLang="en-US" sz="1200" dirty="0">
                  <a:solidFill>
                    <a:srgbClr val="00008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altLang="en-US" sz="1200" dirty="0" err="1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zodiacYear</a:t>
              </a:r>
              <a:r>
                <a:rPr lang="en-US" altLang="en-US" sz="120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== </a:t>
              </a:r>
              <a:r>
                <a:rPr lang="en-US" altLang="en-US" sz="1200" dirty="0">
                  <a:solidFill>
                    <a:srgbClr val="0000FF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10</a:t>
              </a:r>
              <a:r>
                <a:rPr lang="en-US" altLang="en-US" sz="120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:</a:t>
              </a:r>
            </a:p>
            <a:p>
              <a:pPr lvl="0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20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   </a:t>
              </a:r>
              <a:r>
                <a:rPr lang="en-US" altLang="en-US" sz="1200" dirty="0">
                  <a:solidFill>
                    <a:srgbClr val="00008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print</a:t>
              </a:r>
              <a:r>
                <a:rPr lang="en-US" altLang="en-US" sz="120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(</a:t>
              </a:r>
              <a:r>
                <a:rPr lang="en-US" altLang="en-US" sz="1200" dirty="0">
                  <a:solidFill>
                    <a:srgbClr val="00808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"horse"</a:t>
              </a:r>
              <a:r>
                <a:rPr lang="en-US" altLang="en-US" sz="120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)</a:t>
              </a:r>
            </a:p>
            <a:p>
              <a:pPr lvl="0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200" dirty="0">
                  <a:solidFill>
                    <a:srgbClr val="00008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else</a:t>
              </a:r>
              <a:r>
                <a:rPr lang="en-US" altLang="en-US" sz="120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: </a:t>
              </a:r>
            </a:p>
            <a:p>
              <a:pPr lvl="0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20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   </a:t>
              </a:r>
              <a:r>
                <a:rPr lang="en-US" altLang="en-US" sz="1200" dirty="0">
                  <a:solidFill>
                    <a:srgbClr val="00008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print</a:t>
              </a:r>
              <a:r>
                <a:rPr lang="en-US" altLang="en-US" sz="120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(</a:t>
              </a:r>
              <a:r>
                <a:rPr lang="en-US" altLang="en-US" sz="1200" dirty="0">
                  <a:solidFill>
                    <a:srgbClr val="00808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"sheep"</a:t>
              </a:r>
              <a:r>
                <a:rPr lang="en-US" altLang="en-US" sz="120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)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7C2AB90-2FB0-4626-806C-AAFF0945B9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0238" y="3030454"/>
              <a:ext cx="381597" cy="4064481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lvl="0"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</a:p>
            <a:p>
              <a:pPr lvl="0"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2</a:t>
              </a:r>
            </a:p>
            <a:p>
              <a:pPr lvl="0"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3</a:t>
              </a:r>
            </a:p>
            <a:p>
              <a:pPr lvl="0"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4</a:t>
              </a:r>
            </a:p>
            <a:p>
              <a:pPr lvl="0"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5</a:t>
              </a:r>
            </a:p>
            <a:p>
              <a:pPr lvl="0"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6</a:t>
              </a:r>
            </a:p>
            <a:p>
              <a:pPr lvl="0"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7</a:t>
              </a:r>
            </a:p>
            <a:p>
              <a:pPr lvl="0"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8</a:t>
              </a:r>
            </a:p>
            <a:p>
              <a:pPr lvl="0"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9</a:t>
              </a:r>
            </a:p>
            <a:p>
              <a:pPr lvl="0"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10</a:t>
              </a:r>
            </a:p>
            <a:p>
              <a:pPr lvl="0"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11</a:t>
              </a:r>
            </a:p>
            <a:p>
              <a:pPr lvl="0"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12</a:t>
              </a:r>
            </a:p>
            <a:p>
              <a:pPr lvl="0"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13</a:t>
              </a:r>
            </a:p>
            <a:p>
              <a:pPr lvl="0"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14</a:t>
              </a:r>
            </a:p>
            <a:p>
              <a:pPr lvl="0"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15</a:t>
              </a:r>
            </a:p>
            <a:p>
              <a:pPr lvl="0"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16</a:t>
              </a:r>
            </a:p>
            <a:p>
              <a:pPr lvl="0"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17</a:t>
              </a:r>
            </a:p>
            <a:p>
              <a:pPr lvl="0"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18</a:t>
              </a:r>
            </a:p>
            <a:p>
              <a:pPr lvl="0"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19</a:t>
              </a:r>
            </a:p>
            <a:p>
              <a:pPr lvl="0"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20</a:t>
              </a:r>
            </a:p>
            <a:p>
              <a:pPr lvl="0"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21</a:t>
              </a:r>
            </a:p>
            <a:p>
              <a:pPr lvl="0"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22</a:t>
              </a:r>
            </a:p>
            <a:p>
              <a:pPr lvl="0"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23</a:t>
              </a:r>
            </a:p>
            <a:p>
              <a:pPr lvl="0"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24</a:t>
              </a:r>
            </a:p>
            <a:p>
              <a:pPr lvl="0"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25</a:t>
              </a:r>
            </a:p>
            <a:p>
              <a:pPr lvl="0"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26</a:t>
              </a:r>
            </a:p>
            <a:p>
              <a:pPr lvl="0"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pPr lvl="0"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2AF1DB9B-B949-4EE9-9D32-E62434DF9A26}"/>
              </a:ext>
            </a:extLst>
          </p:cNvPr>
          <p:cNvGrpSpPr/>
          <p:nvPr/>
        </p:nvGrpSpPr>
        <p:grpSpPr>
          <a:xfrm>
            <a:off x="4732255" y="3044705"/>
            <a:ext cx="4265440" cy="646331"/>
            <a:chOff x="4773387" y="4965639"/>
            <a:chExt cx="4265440" cy="646331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48EE840-0852-4323-8D63-8052527D33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3172" y="4965639"/>
              <a:ext cx="3565655" cy="646331"/>
            </a:xfrm>
            <a:prstGeom prst="rect">
              <a:avLst/>
            </a:prstGeom>
            <a:solidFill>
              <a:schemeClr val="accent5">
                <a:alpha val="15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Enter a year: </a:t>
              </a:r>
              <a:r>
                <a:rPr lang="en-US" altLang="en-US" dirty="0">
                  <a:highlight>
                    <a:srgbClr val="B3E6FF"/>
                  </a:highlight>
                  <a:latin typeface="Courier New" panose="02070309020205020404" pitchFamily="49" charset="0"/>
                  <a:cs typeface="Courier New" panose="02070309020205020404" pitchFamily="49" charset="0"/>
                </a:rPr>
                <a:t>1963</a:t>
              </a:r>
              <a:r>
                <a:rPr lang="en-US" alt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  </a:t>
              </a:r>
              <a:r>
                <a:rPr lang="en-US" altLang="en-US" sz="1100" dirty="0">
                  <a:highlight>
                    <a:srgbClr val="C0C0C0"/>
                  </a:highlight>
                  <a:latin typeface="Courier New" panose="02070309020205020404" pitchFamily="49" charset="0"/>
                  <a:cs typeface="Courier New" panose="02070309020205020404" pitchFamily="49" charset="0"/>
                </a:rPr>
                <a:t>&lt;Enter&gt;</a:t>
              </a:r>
              <a:r>
                <a:rPr lang="en-US" altLang="en-US" sz="11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</a:p>
            <a:p>
              <a:pPr lvl="0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rabbit</a:t>
              </a:r>
            </a:p>
          </p:txBody>
        </p:sp>
        <p:pic>
          <p:nvPicPr>
            <p:cNvPr id="12" name="Picture 11" descr="A flat screen monitor&#10;&#10;Description automatically generated">
              <a:extLst>
                <a:ext uri="{FF2B5EF4-FFF2-40B4-BE49-F238E27FC236}">
                  <a16:creationId xmlns:a16="http://schemas.microsoft.com/office/drawing/2014/main" id="{D45528E3-1466-478D-9953-98772222B04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73387" y="5013122"/>
              <a:ext cx="572603" cy="551364"/>
            </a:xfrm>
            <a:prstGeom prst="rect">
              <a:avLst/>
            </a:prstGeom>
          </p:spPr>
        </p:pic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6CB2900-DD47-4CF4-9B4A-70BE7EEA9E8C}"/>
              </a:ext>
            </a:extLst>
          </p:cNvPr>
          <p:cNvGrpSpPr/>
          <p:nvPr/>
        </p:nvGrpSpPr>
        <p:grpSpPr>
          <a:xfrm>
            <a:off x="4732254" y="3931577"/>
            <a:ext cx="4265442" cy="646331"/>
            <a:chOff x="4773387" y="4965639"/>
            <a:chExt cx="4265442" cy="646331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760F7C7-5D6A-486B-BE3A-A5F1CD0FC6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3173" y="4965639"/>
              <a:ext cx="3565656" cy="646331"/>
            </a:xfrm>
            <a:prstGeom prst="rect">
              <a:avLst/>
            </a:prstGeom>
            <a:solidFill>
              <a:schemeClr val="accent5">
                <a:alpha val="15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Enter a year: </a:t>
              </a:r>
              <a:r>
                <a:rPr lang="en-US" altLang="en-US" dirty="0">
                  <a:highlight>
                    <a:srgbClr val="B3E6FF"/>
                  </a:highlight>
                  <a:latin typeface="Courier New" panose="02070309020205020404" pitchFamily="49" charset="0"/>
                  <a:cs typeface="Courier New" panose="02070309020205020404" pitchFamily="49" charset="0"/>
                </a:rPr>
                <a:t>1877</a:t>
              </a:r>
              <a:r>
                <a:rPr lang="en-US" alt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  </a:t>
              </a:r>
              <a:r>
                <a:rPr lang="en-US" altLang="en-US" sz="1100" dirty="0">
                  <a:highlight>
                    <a:srgbClr val="C0C0C0"/>
                  </a:highlight>
                  <a:latin typeface="Courier New" panose="02070309020205020404" pitchFamily="49" charset="0"/>
                  <a:cs typeface="Courier New" panose="02070309020205020404" pitchFamily="49" charset="0"/>
                </a:rPr>
                <a:t>&lt;Enter&gt;</a:t>
              </a:r>
              <a:r>
                <a:rPr lang="en-US" altLang="en-US" sz="11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</a:p>
            <a:p>
              <a:pPr lvl="0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ox</a:t>
              </a:r>
            </a:p>
          </p:txBody>
        </p:sp>
        <p:pic>
          <p:nvPicPr>
            <p:cNvPr id="15" name="Picture 14" descr="A flat screen monitor&#10;&#10;Description automatically generated">
              <a:extLst>
                <a:ext uri="{FF2B5EF4-FFF2-40B4-BE49-F238E27FC236}">
                  <a16:creationId xmlns:a16="http://schemas.microsoft.com/office/drawing/2014/main" id="{489FC705-5EC8-4DD3-89D5-D5D8E6F49F0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73387" y="5013122"/>
              <a:ext cx="572603" cy="551364"/>
            </a:xfrm>
            <a:prstGeom prst="rect">
              <a:avLst/>
            </a:prstGeom>
          </p:spPr>
        </p:pic>
      </p:grpSp>
      <p:pic>
        <p:nvPicPr>
          <p:cNvPr id="16" name="Picture 15">
            <a:hlinkClick r:id="rId4" action="ppaction://hlinksldjump"/>
            <a:extLst>
              <a:ext uri="{FF2B5EF4-FFF2-40B4-BE49-F238E27FC236}">
                <a16:creationId xmlns:a16="http://schemas.microsoft.com/office/drawing/2014/main" id="{9A556EEB-8735-4CCD-A5C9-30C1F1CBF2DC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09304" y="6629400"/>
            <a:ext cx="234696" cy="234696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77BCDD1-10B2-48F7-93CA-8F091C8507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Program 4</a:t>
            </a:r>
          </a:p>
        </p:txBody>
      </p:sp>
      <p:sp>
        <p:nvSpPr>
          <p:cNvPr id="17" name="Slide Number Placeholder 2">
            <a:hlinkClick r:id="rId6" action="ppaction://hlinksldjump"/>
            <a:extLst>
              <a:ext uri="{FF2B5EF4-FFF2-40B4-BE49-F238E27FC236}">
                <a16:creationId xmlns:a16="http://schemas.microsoft.com/office/drawing/2014/main" id="{E03D770B-9AB6-42E3-82FA-1FCB2EB78360}"/>
              </a:ext>
            </a:extLst>
          </p:cNvPr>
          <p:cNvSpPr txBox="1">
            <a:spLocks/>
          </p:cNvSpPr>
          <p:nvPr/>
        </p:nvSpPr>
        <p:spPr>
          <a:xfrm>
            <a:off x="0" y="6646272"/>
            <a:ext cx="2800350" cy="187517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5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0" dirty="0"/>
              <a:t>4.7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A4EB2CF-2D52-446B-A18C-6E2073D1EA58}"/>
              </a:ext>
            </a:extLst>
          </p:cNvPr>
          <p:cNvGrpSpPr/>
          <p:nvPr/>
        </p:nvGrpSpPr>
        <p:grpSpPr>
          <a:xfrm>
            <a:off x="3741362" y="2032955"/>
            <a:ext cx="830638" cy="386966"/>
            <a:chOff x="8133802" y="1326921"/>
            <a:chExt cx="830638" cy="386966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74B8D61-8D55-4F13-AE8C-4A20B029C1D2}"/>
                </a:ext>
              </a:extLst>
            </p:cNvPr>
            <p:cNvSpPr txBox="1"/>
            <p:nvPr/>
          </p:nvSpPr>
          <p:spPr>
            <a:xfrm>
              <a:off x="8133802" y="1326921"/>
              <a:ext cx="830638" cy="386966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>
              <a:spAutoFit/>
            </a:bodyPr>
            <a:lstStyle/>
            <a:p>
              <a:pPr algn="r"/>
              <a:endParaRPr lang="en-US" sz="1200" b="1" dirty="0">
                <a:solidFill>
                  <a:schemeClr val="accent3"/>
                </a:solidFill>
              </a:endParaRPr>
            </a:p>
          </p:txBody>
        </p:sp>
        <p:sp>
          <p:nvSpPr>
            <p:cNvPr id="20" name="TextBox 19">
              <a:hlinkClick r:id="rId7"/>
              <a:extLst>
                <a:ext uri="{FF2B5EF4-FFF2-40B4-BE49-F238E27FC236}">
                  <a16:creationId xmlns:a16="http://schemas.microsoft.com/office/drawing/2014/main" id="{89EE66B7-7D6C-4F05-AA96-6F1BA2A47C18}"/>
                </a:ext>
              </a:extLst>
            </p:cNvPr>
            <p:cNvSpPr txBox="1"/>
            <p:nvPr/>
          </p:nvSpPr>
          <p:spPr>
            <a:xfrm>
              <a:off x="8231494" y="1417955"/>
              <a:ext cx="633189" cy="276999"/>
            </a:xfrm>
            <a:prstGeom prst="rect">
              <a:avLst/>
            </a:prstGeom>
            <a:solidFill>
              <a:schemeClr val="accent1">
                <a:lumMod val="40000"/>
                <a:lumOff val="60000"/>
                <a:alpha val="5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r"/>
              <a:r>
                <a:rPr lang="en-US" sz="1200" b="1" u="sng" dirty="0">
                  <a:solidFill>
                    <a:schemeClr val="accent2">
                      <a:lumMod val="75000"/>
                    </a:schemeClr>
                  </a:solidFill>
                </a:rPr>
                <a:t>Run</a:t>
              </a:r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5865C002-0555-4752-8FCE-178265FF501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295151" y="1461809"/>
              <a:ext cx="193294" cy="19329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43718354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0F3181-BD5E-4EB5-BF61-CF8EC2C75E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Check Point</a:t>
            </a:r>
            <a:br>
              <a:rPr lang="en-US" dirty="0"/>
            </a:br>
            <a:r>
              <a:rPr lang="en-US" dirty="0">
                <a:solidFill>
                  <a:schemeClr val="accent3"/>
                </a:solidFill>
              </a:rPr>
              <a:t>#8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3C90A93-56D0-467C-BB65-CAEC3BD861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9C4B0-9109-4B6A-816F-B8FB191BD566}" type="slidenum">
              <a:rPr lang="en-US" smtClean="0"/>
              <a:t>73</a:t>
            </a:fld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6E2246-98DC-48C6-B401-4E27BCD8B6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91440" indent="0">
              <a:buNone/>
            </a:pPr>
            <a:r>
              <a:rPr lang="en-US" dirty="0"/>
              <a:t>Given the following code, show the output when:</a:t>
            </a:r>
          </a:p>
          <a:p>
            <a:pPr lvl="1"/>
            <a:endParaRPr lang="en-US" dirty="0"/>
          </a:p>
          <a:p>
            <a:pPr lvl="1"/>
            <a:r>
              <a:rPr lang="en-US" dirty="0">
                <a:solidFill>
                  <a:srgbClr val="0070C0"/>
                </a:solidFill>
              </a:rPr>
              <a:t>x</a:t>
            </a:r>
            <a:r>
              <a:rPr lang="en-US" dirty="0"/>
              <a:t> = </a:t>
            </a:r>
            <a:r>
              <a:rPr lang="en-US" b="1" dirty="0"/>
              <a:t>2</a:t>
            </a:r>
            <a:r>
              <a:rPr lang="en-US" dirty="0"/>
              <a:t> and </a:t>
            </a:r>
            <a:r>
              <a:rPr lang="en-US" dirty="0">
                <a:solidFill>
                  <a:srgbClr val="0070C0"/>
                </a:solidFill>
              </a:rPr>
              <a:t>y</a:t>
            </a:r>
            <a:r>
              <a:rPr lang="en-US" dirty="0"/>
              <a:t> = </a:t>
            </a:r>
            <a:r>
              <a:rPr lang="en-US" b="1" dirty="0"/>
              <a:t>3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x</a:t>
            </a:r>
            <a:r>
              <a:rPr lang="en-US" dirty="0"/>
              <a:t> = </a:t>
            </a:r>
            <a:r>
              <a:rPr lang="en-US" b="1" dirty="0"/>
              <a:t>3</a:t>
            </a:r>
            <a:r>
              <a:rPr lang="en-US" dirty="0"/>
              <a:t> and </a:t>
            </a:r>
            <a:r>
              <a:rPr lang="en-US" dirty="0">
                <a:solidFill>
                  <a:srgbClr val="0070C0"/>
                </a:solidFill>
              </a:rPr>
              <a:t>y</a:t>
            </a:r>
            <a:r>
              <a:rPr lang="en-US" dirty="0"/>
              <a:t> = </a:t>
            </a:r>
            <a:r>
              <a:rPr lang="en-US" b="1" dirty="0"/>
              <a:t>2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x</a:t>
            </a:r>
            <a:r>
              <a:rPr lang="en-US" dirty="0"/>
              <a:t> = </a:t>
            </a:r>
            <a:r>
              <a:rPr lang="en-US" b="1" dirty="0"/>
              <a:t>3</a:t>
            </a:r>
            <a:r>
              <a:rPr lang="en-US" dirty="0"/>
              <a:t> and </a:t>
            </a:r>
            <a:r>
              <a:rPr lang="en-US" dirty="0">
                <a:solidFill>
                  <a:srgbClr val="0070C0"/>
                </a:solidFill>
              </a:rPr>
              <a:t>y</a:t>
            </a:r>
            <a:r>
              <a:rPr lang="en-US" dirty="0"/>
              <a:t> = </a:t>
            </a:r>
            <a:r>
              <a:rPr lang="en-US" b="1" dirty="0"/>
              <a:t>3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302219F-A510-40FD-A4D8-3C1F3E3286A8}"/>
              </a:ext>
            </a:extLst>
          </p:cNvPr>
          <p:cNvGrpSpPr/>
          <p:nvPr/>
        </p:nvGrpSpPr>
        <p:grpSpPr>
          <a:xfrm>
            <a:off x="146303" y="4135733"/>
            <a:ext cx="4595379" cy="2048003"/>
            <a:chOff x="150828" y="1612247"/>
            <a:chExt cx="4551775" cy="1384588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FE965EF-9A72-4686-9DBF-DBC6D131D8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3744" y="1612247"/>
              <a:ext cx="4058859" cy="138458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lvl="0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000" dirty="0">
                  <a:solidFill>
                    <a:srgbClr val="00008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if </a:t>
              </a:r>
              <a:r>
                <a:rPr lang="en-US" altLang="en-US" sz="200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x &gt; </a:t>
              </a:r>
              <a:r>
                <a:rPr lang="en-US" altLang="en-US" sz="2000" dirty="0">
                  <a:solidFill>
                    <a:srgbClr val="0000FF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2</a:t>
              </a:r>
              <a:r>
                <a:rPr lang="en-US" altLang="en-US" sz="200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:</a:t>
              </a:r>
            </a:p>
            <a:p>
              <a:pPr lvl="0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00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   </a:t>
              </a:r>
              <a:r>
                <a:rPr lang="en-US" altLang="en-US" sz="2000" dirty="0">
                  <a:solidFill>
                    <a:srgbClr val="00008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if </a:t>
              </a:r>
              <a:r>
                <a:rPr lang="en-US" altLang="en-US" sz="200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y &gt; </a:t>
              </a:r>
              <a:r>
                <a:rPr lang="en-US" altLang="en-US" sz="2000" dirty="0">
                  <a:solidFill>
                    <a:srgbClr val="0000FF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2</a:t>
              </a:r>
              <a:r>
                <a:rPr lang="en-US" altLang="en-US" sz="200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:</a:t>
              </a:r>
            </a:p>
            <a:p>
              <a:pPr lvl="0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00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       z = x + y</a:t>
              </a:r>
            </a:p>
            <a:p>
              <a:pPr lvl="0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00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       </a:t>
              </a:r>
              <a:r>
                <a:rPr lang="en-US" altLang="en-US" sz="2000" dirty="0">
                  <a:solidFill>
                    <a:srgbClr val="00008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print</a:t>
              </a:r>
              <a:r>
                <a:rPr lang="en-US" altLang="en-US" sz="200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(</a:t>
              </a:r>
              <a:r>
                <a:rPr lang="en-US" altLang="en-US" sz="2000" dirty="0">
                  <a:solidFill>
                    <a:srgbClr val="00808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"z is"</a:t>
              </a:r>
              <a:r>
                <a:rPr lang="en-US" altLang="en-US" sz="200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, z)</a:t>
              </a:r>
            </a:p>
            <a:p>
              <a:pPr lvl="0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00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   </a:t>
              </a:r>
              <a:r>
                <a:rPr lang="en-US" altLang="en-US" sz="2000" dirty="0">
                  <a:solidFill>
                    <a:srgbClr val="00008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else</a:t>
              </a:r>
              <a:r>
                <a:rPr lang="en-US" altLang="en-US" sz="200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:</a:t>
              </a:r>
            </a:p>
            <a:p>
              <a:pPr lvl="0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00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       </a:t>
              </a:r>
              <a:r>
                <a:rPr lang="en-US" altLang="en-US" sz="2000" dirty="0">
                  <a:solidFill>
                    <a:srgbClr val="00008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print</a:t>
              </a:r>
              <a:r>
                <a:rPr lang="en-US" altLang="en-US" sz="200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(</a:t>
              </a:r>
              <a:r>
                <a:rPr lang="en-US" altLang="en-US" sz="2000" dirty="0">
                  <a:solidFill>
                    <a:srgbClr val="00808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"x is"</a:t>
              </a:r>
              <a:r>
                <a:rPr lang="en-US" altLang="en-US" sz="200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, x)</a:t>
              </a:r>
              <a:endParaRPr lang="en-US" altLang="en-US" sz="2000" dirty="0">
                <a:latin typeface="Arial" panose="020B0604020202020204" pitchFamily="34" charset="0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EB70BD3F-EC13-4698-B7E6-DB325343BC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828" y="1612250"/>
              <a:ext cx="492917" cy="138458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lvl="0"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</a:p>
            <a:p>
              <a:pPr lvl="0"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2</a:t>
              </a:r>
            </a:p>
            <a:p>
              <a:pPr lvl="0"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3</a:t>
              </a:r>
            </a:p>
            <a:p>
              <a:pPr lvl="0"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4</a:t>
              </a:r>
            </a:p>
            <a:p>
              <a:pPr lvl="0"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5</a:t>
              </a:r>
            </a:p>
            <a:p>
              <a:pPr lvl="0"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6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012DF386-DD75-4A40-9DE8-8BA5ACC04D7D}"/>
              </a:ext>
            </a:extLst>
          </p:cNvPr>
          <p:cNvGrpSpPr/>
          <p:nvPr/>
        </p:nvGrpSpPr>
        <p:grpSpPr>
          <a:xfrm>
            <a:off x="4572000" y="2030555"/>
            <a:ext cx="2064472" cy="551364"/>
            <a:chOff x="4773387" y="5013122"/>
            <a:chExt cx="2062102" cy="551364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27C2A5E-9575-45F2-BCB0-E8C3310E9F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3172" y="5104138"/>
              <a:ext cx="1362317" cy="369332"/>
            </a:xfrm>
            <a:prstGeom prst="rect">
              <a:avLst/>
            </a:prstGeom>
            <a:solidFill>
              <a:schemeClr val="accent5">
                <a:alpha val="15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pic>
          <p:nvPicPr>
            <p:cNvPr id="11" name="Picture 10" descr="A flat screen monitor&#10;&#10;Description automatically generated">
              <a:extLst>
                <a:ext uri="{FF2B5EF4-FFF2-40B4-BE49-F238E27FC236}">
                  <a16:creationId xmlns:a16="http://schemas.microsoft.com/office/drawing/2014/main" id="{4374EEA7-2A4A-44F2-975D-A361C01D612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73387" y="5013122"/>
              <a:ext cx="572603" cy="551364"/>
            </a:xfrm>
            <a:prstGeom prst="rect">
              <a:avLst/>
            </a:prstGeom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B49F40F-1848-45CB-B83D-2C89D63FD3AD}"/>
              </a:ext>
            </a:extLst>
          </p:cNvPr>
          <p:cNvGrpSpPr/>
          <p:nvPr/>
        </p:nvGrpSpPr>
        <p:grpSpPr>
          <a:xfrm>
            <a:off x="4572000" y="2642149"/>
            <a:ext cx="2064472" cy="551364"/>
            <a:chOff x="4773387" y="5013122"/>
            <a:chExt cx="2062102" cy="551364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4BCE690-6A03-4A46-92B4-46C0E85008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3172" y="5104138"/>
              <a:ext cx="1362317" cy="369332"/>
            </a:xfrm>
            <a:prstGeom prst="rect">
              <a:avLst/>
            </a:prstGeom>
            <a:solidFill>
              <a:schemeClr val="accent5">
                <a:alpha val="15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x is 3</a:t>
              </a:r>
            </a:p>
          </p:txBody>
        </p:sp>
        <p:pic>
          <p:nvPicPr>
            <p:cNvPr id="14" name="Picture 13" descr="A flat screen monitor&#10;&#10;Description automatically generated">
              <a:extLst>
                <a:ext uri="{FF2B5EF4-FFF2-40B4-BE49-F238E27FC236}">
                  <a16:creationId xmlns:a16="http://schemas.microsoft.com/office/drawing/2014/main" id="{382EB855-C872-4017-975C-1A0D813EBF1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73387" y="5013122"/>
              <a:ext cx="572603" cy="551364"/>
            </a:xfrm>
            <a:prstGeom prst="rect">
              <a:avLst/>
            </a:prstGeom>
          </p:spPr>
        </p:pic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AEE6E5F-0652-4231-A05E-F0044B5871AC}"/>
              </a:ext>
            </a:extLst>
          </p:cNvPr>
          <p:cNvGrpSpPr/>
          <p:nvPr/>
        </p:nvGrpSpPr>
        <p:grpSpPr>
          <a:xfrm>
            <a:off x="4572000" y="3253743"/>
            <a:ext cx="2064472" cy="551364"/>
            <a:chOff x="4773387" y="5013122"/>
            <a:chExt cx="2062102" cy="551364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4C1B7D35-5A58-464D-BE01-725242BF91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3172" y="5104138"/>
              <a:ext cx="1362317" cy="369332"/>
            </a:xfrm>
            <a:prstGeom prst="rect">
              <a:avLst/>
            </a:prstGeom>
            <a:solidFill>
              <a:schemeClr val="accent5">
                <a:alpha val="15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z is 6</a:t>
              </a:r>
            </a:p>
          </p:txBody>
        </p:sp>
        <p:pic>
          <p:nvPicPr>
            <p:cNvPr id="17" name="Picture 16" descr="A flat screen monitor&#10;&#10;Description automatically generated">
              <a:extLst>
                <a:ext uri="{FF2B5EF4-FFF2-40B4-BE49-F238E27FC236}">
                  <a16:creationId xmlns:a16="http://schemas.microsoft.com/office/drawing/2014/main" id="{3C2F5EA3-F9BF-4C41-A0D5-024844DFA37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73387" y="5013122"/>
              <a:ext cx="572603" cy="551364"/>
            </a:xfrm>
            <a:prstGeom prst="rect">
              <a:avLst/>
            </a:prstGeom>
          </p:spPr>
        </p:pic>
      </p:grp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EC9E59B0-937B-4527-A7A3-5B34CDEC6274}"/>
              </a:ext>
            </a:extLst>
          </p:cNvPr>
          <p:cNvCxnSpPr>
            <a:cxnSpLocks/>
          </p:cNvCxnSpPr>
          <p:nvPr/>
        </p:nvCxnSpPr>
        <p:spPr>
          <a:xfrm flipV="1">
            <a:off x="2592371" y="2262946"/>
            <a:ext cx="1852301" cy="188024"/>
          </a:xfrm>
          <a:prstGeom prst="straightConnector1">
            <a:avLst/>
          </a:prstGeom>
          <a:ln w="3810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967C9A9A-739B-4E94-8052-A5E45338C0EC}"/>
              </a:ext>
            </a:extLst>
          </p:cNvPr>
          <p:cNvCxnSpPr>
            <a:cxnSpLocks/>
          </p:cNvCxnSpPr>
          <p:nvPr/>
        </p:nvCxnSpPr>
        <p:spPr>
          <a:xfrm flipV="1">
            <a:off x="2681243" y="2871209"/>
            <a:ext cx="1709631" cy="1"/>
          </a:xfrm>
          <a:prstGeom prst="straightConnector1">
            <a:avLst/>
          </a:prstGeom>
          <a:ln w="3810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9EFFB6CA-E428-45EA-923F-99588DC9D20D}"/>
              </a:ext>
            </a:extLst>
          </p:cNvPr>
          <p:cNvCxnSpPr>
            <a:cxnSpLocks/>
          </p:cNvCxnSpPr>
          <p:nvPr/>
        </p:nvCxnSpPr>
        <p:spPr>
          <a:xfrm>
            <a:off x="2681243" y="3276877"/>
            <a:ext cx="1709631" cy="212234"/>
          </a:xfrm>
          <a:prstGeom prst="straightConnector1">
            <a:avLst/>
          </a:prstGeom>
          <a:ln w="3810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Speech Bubble: Rectangle 28">
            <a:extLst>
              <a:ext uri="{FF2B5EF4-FFF2-40B4-BE49-F238E27FC236}">
                <a16:creationId xmlns:a16="http://schemas.microsoft.com/office/drawing/2014/main" id="{FFFCB8D1-F592-49C1-85D9-0031F2DA7406}"/>
              </a:ext>
            </a:extLst>
          </p:cNvPr>
          <p:cNvSpPr/>
          <p:nvPr/>
        </p:nvSpPr>
        <p:spPr>
          <a:xfrm>
            <a:off x="7208998" y="1919534"/>
            <a:ext cx="1234909" cy="466861"/>
          </a:xfrm>
          <a:prstGeom prst="wedgeRectCallout">
            <a:avLst>
              <a:gd name="adj1" fmla="val -87245"/>
              <a:gd name="adj2" fmla="val 3221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Empty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F9124B97-EEC3-4368-9A0B-A5EA66651C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53670" y="3989704"/>
            <a:ext cx="3916182" cy="2340060"/>
          </a:xfrm>
          <a:prstGeom prst="rect">
            <a:avLst/>
          </a:prstGeom>
        </p:spPr>
      </p:pic>
      <p:pic>
        <p:nvPicPr>
          <p:cNvPr id="22" name="Picture 21">
            <a:hlinkClick r:id="rId5" action="ppaction://hlinksldjump"/>
            <a:extLst>
              <a:ext uri="{FF2B5EF4-FFF2-40B4-BE49-F238E27FC236}">
                <a16:creationId xmlns:a16="http://schemas.microsoft.com/office/drawing/2014/main" id="{7F59DD10-3368-4737-9812-5698DAC8E55E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09304" y="6629400"/>
            <a:ext cx="234696" cy="234696"/>
          </a:xfrm>
          <a:prstGeom prst="rect">
            <a:avLst/>
          </a:prstGeom>
        </p:spPr>
      </p:pic>
      <p:sp>
        <p:nvSpPr>
          <p:cNvPr id="24" name="Slide Number Placeholder 2">
            <a:hlinkClick r:id="rId7" action="ppaction://hlinksldjump"/>
            <a:extLst>
              <a:ext uri="{FF2B5EF4-FFF2-40B4-BE49-F238E27FC236}">
                <a16:creationId xmlns:a16="http://schemas.microsoft.com/office/drawing/2014/main" id="{800DC76C-6DC5-4462-B7D6-F24DE8288B6D}"/>
              </a:ext>
            </a:extLst>
          </p:cNvPr>
          <p:cNvSpPr txBox="1">
            <a:spLocks/>
          </p:cNvSpPr>
          <p:nvPr/>
        </p:nvSpPr>
        <p:spPr>
          <a:xfrm>
            <a:off x="0" y="6646272"/>
            <a:ext cx="2800350" cy="187517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5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0" dirty="0"/>
              <a:t>4.7</a:t>
            </a:r>
          </a:p>
        </p:txBody>
      </p:sp>
    </p:spTree>
    <p:extLst>
      <p:ext uri="{BB962C8B-B14F-4D97-AF65-F5344CB8AC3E}">
        <p14:creationId xmlns:p14="http://schemas.microsoft.com/office/powerpoint/2010/main" val="2193028128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0F3181-BD5E-4EB5-BF61-CF8EC2C75E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Check Point</a:t>
            </a:r>
            <a:br>
              <a:rPr lang="en-US" dirty="0"/>
            </a:br>
            <a:r>
              <a:rPr lang="en-US" dirty="0">
                <a:solidFill>
                  <a:schemeClr val="accent3"/>
                </a:solidFill>
              </a:rPr>
              <a:t>#9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3C90A93-56D0-467C-BB65-CAEC3BD861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9C4B0-9109-4B6A-816F-B8FB191BD566}" type="slidenum">
              <a:rPr lang="en-US" smtClean="0"/>
              <a:t>74</a:t>
            </a:fld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6E2246-98DC-48C6-B401-4E27BCD8B6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91440" indent="0">
              <a:buNone/>
            </a:pPr>
            <a:r>
              <a:rPr lang="en-US" dirty="0"/>
              <a:t>Given the following code, show the output when:</a:t>
            </a:r>
          </a:p>
          <a:p>
            <a:pPr lvl="1"/>
            <a:endParaRPr lang="en-US" dirty="0"/>
          </a:p>
          <a:p>
            <a:pPr lvl="1"/>
            <a:r>
              <a:rPr lang="en-US" dirty="0">
                <a:solidFill>
                  <a:srgbClr val="0070C0"/>
                </a:solidFill>
              </a:rPr>
              <a:t>x</a:t>
            </a:r>
            <a:r>
              <a:rPr lang="en-US" dirty="0"/>
              <a:t> = </a:t>
            </a:r>
            <a:r>
              <a:rPr lang="en-US" b="1" dirty="0"/>
              <a:t>2</a:t>
            </a:r>
            <a:r>
              <a:rPr lang="en-US" dirty="0"/>
              <a:t> and </a:t>
            </a:r>
            <a:r>
              <a:rPr lang="en-US" dirty="0">
                <a:solidFill>
                  <a:srgbClr val="0070C0"/>
                </a:solidFill>
              </a:rPr>
              <a:t>y</a:t>
            </a:r>
            <a:r>
              <a:rPr lang="en-US" dirty="0"/>
              <a:t> = </a:t>
            </a:r>
            <a:r>
              <a:rPr lang="en-US" b="1" dirty="0"/>
              <a:t>4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x</a:t>
            </a:r>
            <a:r>
              <a:rPr lang="en-US" dirty="0"/>
              <a:t> = </a:t>
            </a:r>
            <a:r>
              <a:rPr lang="en-US" b="1" dirty="0"/>
              <a:t>3</a:t>
            </a:r>
            <a:r>
              <a:rPr lang="en-US" dirty="0"/>
              <a:t> and </a:t>
            </a:r>
            <a:r>
              <a:rPr lang="en-US" dirty="0">
                <a:solidFill>
                  <a:srgbClr val="0070C0"/>
                </a:solidFill>
              </a:rPr>
              <a:t>y</a:t>
            </a:r>
            <a:r>
              <a:rPr lang="en-US" dirty="0"/>
              <a:t> = </a:t>
            </a:r>
            <a:r>
              <a:rPr lang="en-US" b="1" dirty="0"/>
              <a:t>2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x</a:t>
            </a:r>
            <a:r>
              <a:rPr lang="en-US" dirty="0"/>
              <a:t> = </a:t>
            </a:r>
            <a:r>
              <a:rPr lang="en-US" b="1" dirty="0"/>
              <a:t>3</a:t>
            </a:r>
            <a:r>
              <a:rPr lang="en-US" dirty="0"/>
              <a:t> and </a:t>
            </a:r>
            <a:r>
              <a:rPr lang="en-US" dirty="0">
                <a:solidFill>
                  <a:srgbClr val="0070C0"/>
                </a:solidFill>
              </a:rPr>
              <a:t>y</a:t>
            </a:r>
            <a:r>
              <a:rPr lang="en-US" dirty="0"/>
              <a:t> = </a:t>
            </a:r>
            <a:r>
              <a:rPr lang="en-US" b="1" dirty="0"/>
              <a:t>3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302219F-A510-40FD-A4D8-3C1F3E3286A8}"/>
              </a:ext>
            </a:extLst>
          </p:cNvPr>
          <p:cNvGrpSpPr/>
          <p:nvPr/>
        </p:nvGrpSpPr>
        <p:grpSpPr>
          <a:xfrm>
            <a:off x="146303" y="4135733"/>
            <a:ext cx="4595379" cy="2048003"/>
            <a:chOff x="150828" y="1612247"/>
            <a:chExt cx="4551775" cy="1384588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FE965EF-9A72-4686-9DBF-DBC6D131D8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3744" y="1612247"/>
              <a:ext cx="4058859" cy="138458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lvl="0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000" dirty="0">
                  <a:solidFill>
                    <a:srgbClr val="00008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if </a:t>
              </a:r>
              <a:r>
                <a:rPr lang="en-US" altLang="en-US" sz="200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x &gt; </a:t>
              </a:r>
              <a:r>
                <a:rPr lang="en-US" altLang="en-US" sz="2000" dirty="0">
                  <a:solidFill>
                    <a:srgbClr val="0000FF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2</a:t>
              </a:r>
              <a:r>
                <a:rPr lang="en-US" altLang="en-US" sz="200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:</a:t>
              </a:r>
            </a:p>
            <a:p>
              <a:pPr lvl="0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00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   </a:t>
              </a:r>
              <a:r>
                <a:rPr lang="en-US" altLang="en-US" sz="2000" dirty="0">
                  <a:solidFill>
                    <a:srgbClr val="00008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if </a:t>
              </a:r>
              <a:r>
                <a:rPr lang="en-US" altLang="en-US" sz="200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y &gt; </a:t>
              </a:r>
              <a:r>
                <a:rPr lang="en-US" altLang="en-US" sz="2000" dirty="0">
                  <a:solidFill>
                    <a:srgbClr val="0000FF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2</a:t>
              </a:r>
              <a:r>
                <a:rPr lang="en-US" altLang="en-US" sz="200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:</a:t>
              </a:r>
            </a:p>
            <a:p>
              <a:pPr lvl="0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00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       z = x + y</a:t>
              </a:r>
            </a:p>
            <a:p>
              <a:pPr lvl="0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00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       </a:t>
              </a:r>
              <a:r>
                <a:rPr lang="en-US" altLang="en-US" sz="2000" dirty="0">
                  <a:solidFill>
                    <a:srgbClr val="00008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print</a:t>
              </a:r>
              <a:r>
                <a:rPr lang="en-US" altLang="en-US" sz="200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(</a:t>
              </a:r>
              <a:r>
                <a:rPr lang="en-US" altLang="en-US" sz="2000" dirty="0">
                  <a:solidFill>
                    <a:srgbClr val="00808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"z is"</a:t>
              </a:r>
              <a:r>
                <a:rPr lang="en-US" altLang="en-US" sz="200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, z)</a:t>
              </a:r>
            </a:p>
            <a:p>
              <a:pPr lvl="0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000" dirty="0">
                  <a:solidFill>
                    <a:srgbClr val="00008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else</a:t>
              </a:r>
              <a:r>
                <a:rPr lang="en-US" altLang="en-US" sz="200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:</a:t>
              </a:r>
            </a:p>
            <a:p>
              <a:pPr lvl="0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00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   </a:t>
              </a:r>
              <a:r>
                <a:rPr lang="en-US" altLang="en-US" sz="2000" dirty="0">
                  <a:solidFill>
                    <a:srgbClr val="00008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print</a:t>
              </a:r>
              <a:r>
                <a:rPr lang="en-US" altLang="en-US" sz="200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(</a:t>
              </a:r>
              <a:r>
                <a:rPr lang="en-US" altLang="en-US" sz="2000" dirty="0">
                  <a:solidFill>
                    <a:srgbClr val="00808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"x is"</a:t>
              </a:r>
              <a:r>
                <a:rPr lang="en-US" altLang="en-US" sz="200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, x)</a:t>
              </a:r>
              <a:endParaRPr lang="en-US" altLang="en-US" sz="2000" dirty="0">
                <a:latin typeface="Arial" panose="020B0604020202020204" pitchFamily="34" charset="0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EB70BD3F-EC13-4698-B7E6-DB325343BC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828" y="1612250"/>
              <a:ext cx="492917" cy="138458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lvl="0"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</a:p>
            <a:p>
              <a:pPr lvl="0"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2</a:t>
              </a:r>
            </a:p>
            <a:p>
              <a:pPr lvl="0"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3</a:t>
              </a:r>
            </a:p>
            <a:p>
              <a:pPr lvl="0"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4</a:t>
              </a:r>
            </a:p>
            <a:p>
              <a:pPr lvl="0"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5</a:t>
              </a:r>
            </a:p>
            <a:p>
              <a:pPr lvl="0"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6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012DF386-DD75-4A40-9DE8-8BA5ACC04D7D}"/>
              </a:ext>
            </a:extLst>
          </p:cNvPr>
          <p:cNvGrpSpPr/>
          <p:nvPr/>
        </p:nvGrpSpPr>
        <p:grpSpPr>
          <a:xfrm>
            <a:off x="4572000" y="2030555"/>
            <a:ext cx="2064472" cy="551364"/>
            <a:chOff x="4773387" y="5013122"/>
            <a:chExt cx="2062102" cy="551364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27C2A5E-9575-45F2-BCB0-E8C3310E9F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3172" y="5104138"/>
              <a:ext cx="1362317" cy="369332"/>
            </a:xfrm>
            <a:prstGeom prst="rect">
              <a:avLst/>
            </a:prstGeom>
            <a:solidFill>
              <a:schemeClr val="accent5">
                <a:alpha val="15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x is 2</a:t>
              </a:r>
            </a:p>
          </p:txBody>
        </p:sp>
        <p:pic>
          <p:nvPicPr>
            <p:cNvPr id="11" name="Picture 10" descr="A flat screen monitor&#10;&#10;Description automatically generated">
              <a:extLst>
                <a:ext uri="{FF2B5EF4-FFF2-40B4-BE49-F238E27FC236}">
                  <a16:creationId xmlns:a16="http://schemas.microsoft.com/office/drawing/2014/main" id="{4374EEA7-2A4A-44F2-975D-A361C01D612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73387" y="5013122"/>
              <a:ext cx="572603" cy="551364"/>
            </a:xfrm>
            <a:prstGeom prst="rect">
              <a:avLst/>
            </a:prstGeom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B49F40F-1848-45CB-B83D-2C89D63FD3AD}"/>
              </a:ext>
            </a:extLst>
          </p:cNvPr>
          <p:cNvGrpSpPr/>
          <p:nvPr/>
        </p:nvGrpSpPr>
        <p:grpSpPr>
          <a:xfrm>
            <a:off x="4572000" y="2642149"/>
            <a:ext cx="2064472" cy="551364"/>
            <a:chOff x="4773387" y="5013122"/>
            <a:chExt cx="2062102" cy="551364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4BCE690-6A03-4A46-92B4-46C0E85008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3172" y="5104138"/>
              <a:ext cx="1362317" cy="369332"/>
            </a:xfrm>
            <a:prstGeom prst="rect">
              <a:avLst/>
            </a:prstGeom>
            <a:solidFill>
              <a:schemeClr val="accent5">
                <a:alpha val="15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pic>
          <p:nvPicPr>
            <p:cNvPr id="14" name="Picture 13" descr="A flat screen monitor&#10;&#10;Description automatically generated">
              <a:extLst>
                <a:ext uri="{FF2B5EF4-FFF2-40B4-BE49-F238E27FC236}">
                  <a16:creationId xmlns:a16="http://schemas.microsoft.com/office/drawing/2014/main" id="{382EB855-C872-4017-975C-1A0D813EBF1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73387" y="5013122"/>
              <a:ext cx="572603" cy="551364"/>
            </a:xfrm>
            <a:prstGeom prst="rect">
              <a:avLst/>
            </a:prstGeom>
          </p:spPr>
        </p:pic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AEE6E5F-0652-4231-A05E-F0044B5871AC}"/>
              </a:ext>
            </a:extLst>
          </p:cNvPr>
          <p:cNvGrpSpPr/>
          <p:nvPr/>
        </p:nvGrpSpPr>
        <p:grpSpPr>
          <a:xfrm>
            <a:off x="4572000" y="3253743"/>
            <a:ext cx="2064472" cy="551364"/>
            <a:chOff x="4773387" y="5013122"/>
            <a:chExt cx="2062102" cy="551364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4C1B7D35-5A58-464D-BE01-725242BF91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3172" y="5104138"/>
              <a:ext cx="1362317" cy="369332"/>
            </a:xfrm>
            <a:prstGeom prst="rect">
              <a:avLst/>
            </a:prstGeom>
            <a:solidFill>
              <a:schemeClr val="accent5">
                <a:alpha val="15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z is 6</a:t>
              </a:r>
            </a:p>
          </p:txBody>
        </p:sp>
        <p:pic>
          <p:nvPicPr>
            <p:cNvPr id="17" name="Picture 16" descr="A flat screen monitor&#10;&#10;Description automatically generated">
              <a:extLst>
                <a:ext uri="{FF2B5EF4-FFF2-40B4-BE49-F238E27FC236}">
                  <a16:creationId xmlns:a16="http://schemas.microsoft.com/office/drawing/2014/main" id="{3C2F5EA3-F9BF-4C41-A0D5-024844DFA37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73387" y="5013122"/>
              <a:ext cx="572603" cy="551364"/>
            </a:xfrm>
            <a:prstGeom prst="rect">
              <a:avLst/>
            </a:prstGeom>
          </p:spPr>
        </p:pic>
      </p:grp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EC9E59B0-937B-4527-A7A3-5B34CDEC6274}"/>
              </a:ext>
            </a:extLst>
          </p:cNvPr>
          <p:cNvCxnSpPr>
            <a:cxnSpLocks/>
          </p:cNvCxnSpPr>
          <p:nvPr/>
        </p:nvCxnSpPr>
        <p:spPr>
          <a:xfrm flipV="1">
            <a:off x="2592371" y="2262946"/>
            <a:ext cx="1852301" cy="188024"/>
          </a:xfrm>
          <a:prstGeom prst="straightConnector1">
            <a:avLst/>
          </a:prstGeom>
          <a:ln w="3810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967C9A9A-739B-4E94-8052-A5E45338C0EC}"/>
              </a:ext>
            </a:extLst>
          </p:cNvPr>
          <p:cNvCxnSpPr>
            <a:cxnSpLocks/>
          </p:cNvCxnSpPr>
          <p:nvPr/>
        </p:nvCxnSpPr>
        <p:spPr>
          <a:xfrm flipV="1">
            <a:off x="2681243" y="2871209"/>
            <a:ext cx="1709631" cy="1"/>
          </a:xfrm>
          <a:prstGeom prst="straightConnector1">
            <a:avLst/>
          </a:prstGeom>
          <a:ln w="3810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9EFFB6CA-E428-45EA-923F-99588DC9D20D}"/>
              </a:ext>
            </a:extLst>
          </p:cNvPr>
          <p:cNvCxnSpPr>
            <a:cxnSpLocks/>
          </p:cNvCxnSpPr>
          <p:nvPr/>
        </p:nvCxnSpPr>
        <p:spPr>
          <a:xfrm>
            <a:off x="2681243" y="3276877"/>
            <a:ext cx="1709631" cy="212234"/>
          </a:xfrm>
          <a:prstGeom prst="straightConnector1">
            <a:avLst/>
          </a:prstGeom>
          <a:ln w="3810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Picture 30">
            <a:extLst>
              <a:ext uri="{FF2B5EF4-FFF2-40B4-BE49-F238E27FC236}">
                <a16:creationId xmlns:a16="http://schemas.microsoft.com/office/drawing/2014/main" id="{F9124B97-EEC3-4368-9A0B-A5EA66651C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93360" y="4207781"/>
            <a:ext cx="4036803" cy="1903905"/>
          </a:xfrm>
          <a:prstGeom prst="rect">
            <a:avLst/>
          </a:prstGeom>
        </p:spPr>
      </p:pic>
      <p:sp>
        <p:nvSpPr>
          <p:cNvPr id="24" name="Speech Bubble: Rectangle 23">
            <a:extLst>
              <a:ext uri="{FF2B5EF4-FFF2-40B4-BE49-F238E27FC236}">
                <a16:creationId xmlns:a16="http://schemas.microsoft.com/office/drawing/2014/main" id="{C25B921B-FED2-443E-8D31-CE7339C6D707}"/>
              </a:ext>
            </a:extLst>
          </p:cNvPr>
          <p:cNvSpPr/>
          <p:nvPr/>
        </p:nvSpPr>
        <p:spPr>
          <a:xfrm>
            <a:off x="7174454" y="2537930"/>
            <a:ext cx="1234909" cy="466861"/>
          </a:xfrm>
          <a:prstGeom prst="wedgeRectCallout">
            <a:avLst>
              <a:gd name="adj1" fmla="val -87245"/>
              <a:gd name="adj2" fmla="val 3221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Empty</a:t>
            </a:r>
          </a:p>
        </p:txBody>
      </p:sp>
      <p:pic>
        <p:nvPicPr>
          <p:cNvPr id="22" name="Picture 21">
            <a:hlinkClick r:id="rId5" action="ppaction://hlinksldjump"/>
            <a:extLst>
              <a:ext uri="{FF2B5EF4-FFF2-40B4-BE49-F238E27FC236}">
                <a16:creationId xmlns:a16="http://schemas.microsoft.com/office/drawing/2014/main" id="{513ED930-6E0A-4B26-8E49-8D8CEFE051A3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09304" y="6629400"/>
            <a:ext cx="234696" cy="234696"/>
          </a:xfrm>
          <a:prstGeom prst="rect">
            <a:avLst/>
          </a:prstGeom>
        </p:spPr>
      </p:pic>
      <p:sp>
        <p:nvSpPr>
          <p:cNvPr id="25" name="Slide Number Placeholder 2">
            <a:hlinkClick r:id="rId7" action="ppaction://hlinksldjump"/>
            <a:extLst>
              <a:ext uri="{FF2B5EF4-FFF2-40B4-BE49-F238E27FC236}">
                <a16:creationId xmlns:a16="http://schemas.microsoft.com/office/drawing/2014/main" id="{B413D55F-5B19-46DC-8634-41B22B3DFFC0}"/>
              </a:ext>
            </a:extLst>
          </p:cNvPr>
          <p:cNvSpPr txBox="1">
            <a:spLocks/>
          </p:cNvSpPr>
          <p:nvPr/>
        </p:nvSpPr>
        <p:spPr>
          <a:xfrm>
            <a:off x="0" y="6646272"/>
            <a:ext cx="2800350" cy="187517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5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0" dirty="0"/>
              <a:t>4.7</a:t>
            </a:r>
          </a:p>
        </p:txBody>
      </p:sp>
    </p:spTree>
    <p:extLst>
      <p:ext uri="{BB962C8B-B14F-4D97-AF65-F5344CB8AC3E}">
        <p14:creationId xmlns:p14="http://schemas.microsoft.com/office/powerpoint/2010/main" val="129140638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DF7F42-2585-4689-A8FD-9991E36ACF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Check Point</a:t>
            </a:r>
            <a:br>
              <a:rPr lang="en-US" dirty="0"/>
            </a:br>
            <a:r>
              <a:rPr lang="en-US" dirty="0">
                <a:solidFill>
                  <a:schemeClr val="accent3"/>
                </a:solidFill>
              </a:rPr>
              <a:t>#10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D9A6599-60DE-4642-9007-DCFFD211DE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9C4B0-9109-4B6A-816F-B8FB191BD566}" type="slidenum">
              <a:rPr lang="en-US" smtClean="0"/>
              <a:t>75</a:t>
            </a:fld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388B81-C7C2-4799-B101-83E74E0C87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91440" indent="0">
              <a:buNone/>
            </a:pPr>
            <a:r>
              <a:rPr lang="en-US" sz="2800" dirty="0"/>
              <a:t>What is wrong in the following code?</a:t>
            </a:r>
          </a:p>
          <a:p>
            <a:endParaRPr lang="ar-SA" dirty="0"/>
          </a:p>
          <a:p>
            <a:endParaRPr lang="ar-SA" dirty="0"/>
          </a:p>
          <a:p>
            <a:endParaRPr lang="ar-SA" dirty="0"/>
          </a:p>
          <a:p>
            <a:endParaRPr lang="ar-SA" dirty="0"/>
          </a:p>
          <a:p>
            <a:endParaRPr lang="ar-SA" dirty="0"/>
          </a:p>
          <a:p>
            <a:endParaRPr lang="ar-SA" dirty="0"/>
          </a:p>
          <a:p>
            <a:pPr indent="-365760">
              <a:buFont typeface="Wingdings" panose="05000000000000000000" pitchFamily="2" charset="2"/>
              <a:buChar char="Ø"/>
            </a:pPr>
            <a:r>
              <a:rPr lang="en-US" dirty="0"/>
              <a:t>The code has a </a:t>
            </a:r>
            <a:r>
              <a:rPr lang="en-US" dirty="0">
                <a:solidFill>
                  <a:schemeClr val="accent2"/>
                </a:solidFill>
              </a:rPr>
              <a:t>logic error</a:t>
            </a:r>
            <a:r>
              <a:rPr lang="en-US" dirty="0"/>
              <a:t>. It will assign </a:t>
            </a:r>
            <a:r>
              <a:rPr lang="en-US" dirty="0">
                <a:highlight>
                  <a:srgbClr val="D9ECFF"/>
                </a:highlight>
              </a:rPr>
              <a:t>“D”</a:t>
            </a:r>
            <a:r>
              <a:rPr lang="en-US" dirty="0"/>
              <a:t> always when </a:t>
            </a:r>
            <a:r>
              <a:rPr lang="en-US" dirty="0">
                <a:solidFill>
                  <a:srgbClr val="0070C0"/>
                </a:solidFill>
              </a:rPr>
              <a:t>score</a:t>
            </a:r>
            <a:r>
              <a:rPr lang="en-US" dirty="0"/>
              <a:t> is </a:t>
            </a:r>
            <a:r>
              <a:rPr lang="en-US" dirty="0">
                <a:solidFill>
                  <a:schemeClr val="accent2"/>
                </a:solidFill>
              </a:rPr>
              <a:t>equal or greater </a:t>
            </a:r>
            <a:r>
              <a:rPr lang="en-US" dirty="0"/>
              <a:t>than </a:t>
            </a:r>
            <a:r>
              <a:rPr lang="en-US" b="1" dirty="0"/>
              <a:t>60</a:t>
            </a:r>
            <a:r>
              <a:rPr lang="en-US" dirty="0"/>
              <a:t>. It </a:t>
            </a:r>
            <a:r>
              <a:rPr lang="en-US" dirty="0">
                <a:solidFill>
                  <a:schemeClr val="accent2"/>
                </a:solidFill>
              </a:rPr>
              <a:t>will not</a:t>
            </a:r>
            <a:r>
              <a:rPr lang="en-US" dirty="0"/>
              <a:t>, for example, </a:t>
            </a:r>
            <a:r>
              <a:rPr lang="en-US" dirty="0">
                <a:solidFill>
                  <a:schemeClr val="accent2"/>
                </a:solidFill>
              </a:rPr>
              <a:t>assign</a:t>
            </a:r>
            <a:r>
              <a:rPr lang="en-US" dirty="0"/>
              <a:t> </a:t>
            </a:r>
            <a:r>
              <a:rPr lang="en-US" dirty="0">
                <a:highlight>
                  <a:srgbClr val="D9ECFF"/>
                </a:highlight>
              </a:rPr>
              <a:t>“A”</a:t>
            </a:r>
            <a:r>
              <a:rPr lang="en-US" dirty="0"/>
              <a:t> if the </a:t>
            </a:r>
            <a:r>
              <a:rPr lang="en-US" dirty="0">
                <a:solidFill>
                  <a:srgbClr val="0070C0"/>
                </a:solidFill>
              </a:rPr>
              <a:t>score</a:t>
            </a:r>
            <a:r>
              <a:rPr lang="en-US" dirty="0"/>
              <a:t> is </a:t>
            </a:r>
            <a:r>
              <a:rPr lang="en-US" dirty="0">
                <a:solidFill>
                  <a:schemeClr val="accent2"/>
                </a:solidFill>
              </a:rPr>
              <a:t>equal or greater </a:t>
            </a:r>
            <a:r>
              <a:rPr lang="en-US" dirty="0"/>
              <a:t>than </a:t>
            </a:r>
            <a:r>
              <a:rPr lang="en-US" b="1" dirty="0"/>
              <a:t>90</a:t>
            </a:r>
            <a:r>
              <a:rPr lang="en-US" dirty="0"/>
              <a:t>.</a:t>
            </a:r>
          </a:p>
          <a:p>
            <a:pPr indent="-365760">
              <a:buFont typeface="Wingdings" panose="05000000000000000000" pitchFamily="2" charset="2"/>
              <a:buChar char="Ø"/>
            </a:pPr>
            <a:r>
              <a:rPr lang="en-US" dirty="0"/>
              <a:t>This is because a condition is </a:t>
            </a:r>
            <a:r>
              <a:rPr lang="en-US" dirty="0">
                <a:solidFill>
                  <a:schemeClr val="accent2"/>
                </a:solidFill>
              </a:rPr>
              <a:t>only tested </a:t>
            </a:r>
            <a:r>
              <a:rPr lang="en-US" dirty="0"/>
              <a:t>when </a:t>
            </a:r>
            <a:r>
              <a:rPr lang="en-US" dirty="0">
                <a:solidFill>
                  <a:schemeClr val="accent2"/>
                </a:solidFill>
              </a:rPr>
              <a:t>all the conditions </a:t>
            </a:r>
            <a:r>
              <a:rPr lang="en-US" dirty="0"/>
              <a:t>that come </a:t>
            </a:r>
            <a:r>
              <a:rPr lang="en-US" dirty="0">
                <a:solidFill>
                  <a:schemeClr val="accent2"/>
                </a:solidFill>
              </a:rPr>
              <a:t>before</a:t>
            </a:r>
            <a:r>
              <a:rPr lang="en-US" dirty="0"/>
              <a:t> it are </a:t>
            </a:r>
            <a:r>
              <a:rPr lang="en-US" dirty="0">
                <a:solidFill>
                  <a:srgbClr val="3333FF"/>
                </a:solidFill>
              </a:rPr>
              <a:t>False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357171E-3071-4062-A2E7-38D307CD8A2B}"/>
              </a:ext>
            </a:extLst>
          </p:cNvPr>
          <p:cNvGrpSpPr/>
          <p:nvPr/>
        </p:nvGrpSpPr>
        <p:grpSpPr>
          <a:xfrm>
            <a:off x="146303" y="1958237"/>
            <a:ext cx="4425697" cy="2576060"/>
            <a:chOff x="150828" y="1612248"/>
            <a:chExt cx="4383703" cy="174159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EBF0FCE-61AC-453F-BA9F-9ADD5926F8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3744" y="1612248"/>
              <a:ext cx="3890787" cy="174158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lvl="0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600" dirty="0">
                  <a:solidFill>
                    <a:srgbClr val="00008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if </a:t>
              </a:r>
              <a:r>
                <a:rPr lang="en-US" altLang="en-US" sz="160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score &gt;= </a:t>
              </a:r>
              <a:r>
                <a:rPr lang="en-US" altLang="en-US" sz="1600" dirty="0">
                  <a:solidFill>
                    <a:srgbClr val="0000FF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60.0</a:t>
              </a:r>
              <a:r>
                <a:rPr lang="en-US" altLang="en-US" sz="160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:</a:t>
              </a:r>
            </a:p>
            <a:p>
              <a:pPr lvl="0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60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   grade = </a:t>
              </a:r>
              <a:r>
                <a:rPr lang="en-US" altLang="en-US" sz="1600" dirty="0">
                  <a:solidFill>
                    <a:srgbClr val="00808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'D'</a:t>
              </a:r>
            </a:p>
            <a:p>
              <a:pPr lvl="0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600" dirty="0" err="1">
                  <a:solidFill>
                    <a:srgbClr val="00008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elif</a:t>
              </a:r>
              <a:r>
                <a:rPr lang="en-US" altLang="en-US" sz="1600" dirty="0">
                  <a:solidFill>
                    <a:srgbClr val="00008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altLang="en-US" sz="160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score &gt;= </a:t>
              </a:r>
              <a:r>
                <a:rPr lang="en-US" altLang="en-US" sz="1600" dirty="0">
                  <a:solidFill>
                    <a:srgbClr val="0000FF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70.0</a:t>
              </a:r>
              <a:r>
                <a:rPr lang="en-US" altLang="en-US" sz="160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:</a:t>
              </a:r>
            </a:p>
            <a:p>
              <a:pPr lvl="0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60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   grade = </a:t>
              </a:r>
              <a:r>
                <a:rPr lang="en-US" altLang="en-US" sz="1600" dirty="0">
                  <a:solidFill>
                    <a:srgbClr val="00808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'C'</a:t>
              </a:r>
            </a:p>
            <a:p>
              <a:pPr lvl="0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600" dirty="0" err="1">
                  <a:solidFill>
                    <a:srgbClr val="00008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elif</a:t>
              </a:r>
              <a:r>
                <a:rPr lang="en-US" altLang="en-US" sz="1600" dirty="0">
                  <a:solidFill>
                    <a:srgbClr val="00008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altLang="en-US" sz="160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score &gt;= </a:t>
              </a:r>
              <a:r>
                <a:rPr lang="en-US" altLang="en-US" sz="1600" dirty="0">
                  <a:solidFill>
                    <a:srgbClr val="0000FF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80.0</a:t>
              </a:r>
              <a:r>
                <a:rPr lang="en-US" altLang="en-US" sz="160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:</a:t>
              </a:r>
            </a:p>
            <a:p>
              <a:pPr lvl="0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60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   grade = </a:t>
              </a:r>
              <a:r>
                <a:rPr lang="en-US" altLang="en-US" sz="1600" dirty="0">
                  <a:solidFill>
                    <a:srgbClr val="00808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'B'</a:t>
              </a:r>
            </a:p>
            <a:p>
              <a:pPr lvl="0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600" dirty="0" err="1">
                  <a:solidFill>
                    <a:srgbClr val="00008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elif</a:t>
              </a:r>
              <a:r>
                <a:rPr lang="en-US" altLang="en-US" sz="1600" dirty="0">
                  <a:solidFill>
                    <a:srgbClr val="00008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altLang="en-US" sz="160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score &gt;= </a:t>
              </a:r>
              <a:r>
                <a:rPr lang="en-US" altLang="en-US" sz="1600" dirty="0">
                  <a:solidFill>
                    <a:srgbClr val="0000FF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90.0</a:t>
              </a:r>
              <a:r>
                <a:rPr lang="en-US" altLang="en-US" sz="160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:</a:t>
              </a:r>
            </a:p>
            <a:p>
              <a:pPr lvl="0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60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   grade = </a:t>
              </a:r>
              <a:r>
                <a:rPr lang="en-US" altLang="en-US" sz="1600" dirty="0">
                  <a:solidFill>
                    <a:srgbClr val="00808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'A'</a:t>
              </a:r>
            </a:p>
            <a:p>
              <a:pPr lvl="0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600" dirty="0">
                  <a:solidFill>
                    <a:srgbClr val="00008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else</a:t>
              </a:r>
              <a:r>
                <a:rPr lang="en-US" altLang="en-US" sz="160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:</a:t>
              </a:r>
            </a:p>
            <a:p>
              <a:pPr lvl="0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60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   grade = </a:t>
              </a:r>
              <a:r>
                <a:rPr lang="en-US" altLang="en-US" sz="1600" dirty="0">
                  <a:solidFill>
                    <a:srgbClr val="00808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'F'</a:t>
              </a:r>
              <a:endParaRPr lang="en-US" altLang="en-US" sz="1600" dirty="0">
                <a:latin typeface="Arial" panose="020B0604020202020204" pitchFamily="34" charset="0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0602E73-B6B5-4087-A5E3-B933872E10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828" y="1612251"/>
              <a:ext cx="492917" cy="1741587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lvl="0"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</a:p>
            <a:p>
              <a:pPr lvl="0"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2</a:t>
              </a:r>
            </a:p>
            <a:p>
              <a:pPr lvl="0"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3</a:t>
              </a:r>
            </a:p>
            <a:p>
              <a:pPr lvl="0"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4</a:t>
              </a:r>
            </a:p>
            <a:p>
              <a:pPr lvl="0"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5</a:t>
              </a:r>
            </a:p>
            <a:p>
              <a:pPr lvl="0"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6</a:t>
              </a:r>
              <a:endParaRPr lang="ar-SA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pPr lvl="0"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ar-SA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7</a:t>
              </a:r>
            </a:p>
            <a:p>
              <a:pPr lvl="0"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ar-SA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8</a:t>
              </a:r>
            </a:p>
            <a:p>
              <a:pPr lvl="0"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ar-SA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9</a:t>
              </a:r>
            </a:p>
            <a:p>
              <a:pPr lvl="0"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ar-SA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10</a:t>
              </a:r>
              <a:endParaRPr lang="en-US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FC1A0A1F-8C63-4BC7-B96B-F2098BE424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85250" y="2119052"/>
            <a:ext cx="4312447" cy="2254427"/>
          </a:xfrm>
          <a:prstGeom prst="rect">
            <a:avLst/>
          </a:prstGeom>
        </p:spPr>
      </p:pic>
      <p:pic>
        <p:nvPicPr>
          <p:cNvPr id="9" name="Picture 8">
            <a:hlinkClick r:id="rId4" action="ppaction://hlinksldjump"/>
            <a:extLst>
              <a:ext uri="{FF2B5EF4-FFF2-40B4-BE49-F238E27FC236}">
                <a16:creationId xmlns:a16="http://schemas.microsoft.com/office/drawing/2014/main" id="{9AEDEB1C-411E-4537-AD56-123C95E552FF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09304" y="6629400"/>
            <a:ext cx="234696" cy="234696"/>
          </a:xfrm>
          <a:prstGeom prst="rect">
            <a:avLst/>
          </a:prstGeom>
        </p:spPr>
      </p:pic>
      <p:sp>
        <p:nvSpPr>
          <p:cNvPr id="11" name="Slide Number Placeholder 2">
            <a:hlinkClick r:id="rId6" action="ppaction://hlinksldjump"/>
            <a:extLst>
              <a:ext uri="{FF2B5EF4-FFF2-40B4-BE49-F238E27FC236}">
                <a16:creationId xmlns:a16="http://schemas.microsoft.com/office/drawing/2014/main" id="{693C2BF0-F0B9-4050-B8EE-ACE9260AB870}"/>
              </a:ext>
            </a:extLst>
          </p:cNvPr>
          <p:cNvSpPr txBox="1">
            <a:spLocks/>
          </p:cNvSpPr>
          <p:nvPr/>
        </p:nvSpPr>
        <p:spPr>
          <a:xfrm>
            <a:off x="0" y="6646272"/>
            <a:ext cx="2800350" cy="187517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5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0" dirty="0"/>
              <a:t>4.7</a:t>
            </a:r>
          </a:p>
        </p:txBody>
      </p:sp>
    </p:spTree>
    <p:extLst>
      <p:ext uri="{BB962C8B-B14F-4D97-AF65-F5344CB8AC3E}">
        <p14:creationId xmlns:p14="http://schemas.microsoft.com/office/powerpoint/2010/main" val="2394671082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77AB81-A5BF-472C-AE1E-246DF88359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Check Point</a:t>
            </a:r>
            <a:br>
              <a:rPr lang="en-US" dirty="0"/>
            </a:br>
            <a:r>
              <a:rPr lang="en-US" dirty="0">
                <a:solidFill>
                  <a:schemeClr val="accent3"/>
                </a:solidFill>
              </a:rPr>
              <a:t>#10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83B50FE-82A1-42A7-9F3F-9BFD823728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9C4B0-9109-4B6A-816F-B8FB191BD566}" type="slidenum">
              <a:rPr lang="en-US" smtClean="0"/>
              <a:t>76</a:t>
            </a:fld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06832D9-CC2E-42EE-B4CD-C76D54DA00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4740" y="1666785"/>
            <a:ext cx="7994519" cy="4181382"/>
          </a:xfrm>
        </p:spPr>
      </p:pic>
      <p:pic>
        <p:nvPicPr>
          <p:cNvPr id="5" name="Picture 4">
            <a:hlinkClick r:id="rId3" action="ppaction://hlinksldjump"/>
            <a:extLst>
              <a:ext uri="{FF2B5EF4-FFF2-40B4-BE49-F238E27FC236}">
                <a16:creationId xmlns:a16="http://schemas.microsoft.com/office/drawing/2014/main" id="{34C53AF8-FE07-4291-A280-EB108B02D793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09304" y="6629400"/>
            <a:ext cx="234696" cy="234696"/>
          </a:xfrm>
          <a:prstGeom prst="rect">
            <a:avLst/>
          </a:prstGeom>
        </p:spPr>
      </p:pic>
      <p:sp>
        <p:nvSpPr>
          <p:cNvPr id="7" name="Slide Number Placeholder 2">
            <a:hlinkClick r:id="rId5" action="ppaction://hlinksldjump"/>
            <a:extLst>
              <a:ext uri="{FF2B5EF4-FFF2-40B4-BE49-F238E27FC236}">
                <a16:creationId xmlns:a16="http://schemas.microsoft.com/office/drawing/2014/main" id="{19E5DDAF-CE04-4306-B4EE-1F1FAB0F2CFC}"/>
              </a:ext>
            </a:extLst>
          </p:cNvPr>
          <p:cNvSpPr txBox="1">
            <a:spLocks/>
          </p:cNvSpPr>
          <p:nvPr/>
        </p:nvSpPr>
        <p:spPr>
          <a:xfrm>
            <a:off x="0" y="6646272"/>
            <a:ext cx="2800350" cy="187517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5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0" dirty="0"/>
              <a:t>4.7</a:t>
            </a:r>
          </a:p>
        </p:txBody>
      </p:sp>
    </p:spTree>
    <p:extLst>
      <p:ext uri="{BB962C8B-B14F-4D97-AF65-F5344CB8AC3E}">
        <p14:creationId xmlns:p14="http://schemas.microsoft.com/office/powerpoint/2010/main" val="3150164685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DF7F42-2585-4689-A8FD-9991E36ACF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Check Point</a:t>
            </a:r>
            <a:br>
              <a:rPr lang="en-US" dirty="0"/>
            </a:br>
            <a:r>
              <a:rPr lang="en-US" dirty="0">
                <a:solidFill>
                  <a:schemeClr val="accent3"/>
                </a:solidFill>
              </a:rPr>
              <a:t>#10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D9A6599-60DE-4642-9007-DCFFD211DE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9C4B0-9109-4B6A-816F-B8FB191BD566}" type="slidenum">
              <a:rPr lang="en-US" smtClean="0"/>
              <a:t>77</a:t>
            </a:fld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388B81-C7C2-4799-B101-83E74E0C87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-365760">
              <a:buFont typeface="Wingdings" panose="05000000000000000000" pitchFamily="2" charset="2"/>
              <a:buChar char="Ø"/>
            </a:pPr>
            <a:r>
              <a:rPr lang="en-US" dirty="0"/>
              <a:t>This is the fix of the previous code:</a:t>
            </a:r>
          </a:p>
          <a:p>
            <a:endParaRPr lang="ar-SA" dirty="0"/>
          </a:p>
          <a:p>
            <a:endParaRPr lang="ar-SA" dirty="0"/>
          </a:p>
          <a:p>
            <a:endParaRPr lang="ar-SA" dirty="0"/>
          </a:p>
          <a:p>
            <a:endParaRPr lang="ar-SA" dirty="0"/>
          </a:p>
          <a:p>
            <a:endParaRPr lang="ar-SA" dirty="0"/>
          </a:p>
          <a:p>
            <a:endParaRPr lang="ar-SA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55A7C258-7559-45E0-8ED7-044A3D108B50}"/>
              </a:ext>
            </a:extLst>
          </p:cNvPr>
          <p:cNvGrpSpPr/>
          <p:nvPr/>
        </p:nvGrpSpPr>
        <p:grpSpPr>
          <a:xfrm>
            <a:off x="146303" y="1958237"/>
            <a:ext cx="4425697" cy="2576060"/>
            <a:chOff x="150828" y="1612248"/>
            <a:chExt cx="4383703" cy="174159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3FDD102-ACED-4320-A673-3D1A5D9786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3744" y="1612248"/>
              <a:ext cx="3890787" cy="174158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lvl="0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600" dirty="0">
                  <a:solidFill>
                    <a:srgbClr val="00008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if </a:t>
              </a:r>
              <a:r>
                <a:rPr lang="en-US" altLang="en-US" sz="160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score &gt;= </a:t>
              </a:r>
              <a:r>
                <a:rPr lang="en-US" altLang="en-US" sz="1600" dirty="0">
                  <a:solidFill>
                    <a:srgbClr val="0000FF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90.0</a:t>
              </a:r>
              <a:r>
                <a:rPr lang="en-US" altLang="en-US" sz="160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:</a:t>
              </a:r>
            </a:p>
            <a:p>
              <a:pPr lvl="0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60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   grade = </a:t>
              </a:r>
              <a:r>
                <a:rPr lang="en-US" altLang="en-US" sz="1600" dirty="0">
                  <a:solidFill>
                    <a:srgbClr val="00808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'A'</a:t>
              </a:r>
            </a:p>
            <a:p>
              <a:pPr lvl="0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600" dirty="0" err="1">
                  <a:solidFill>
                    <a:srgbClr val="00008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elif</a:t>
              </a:r>
              <a:r>
                <a:rPr lang="en-US" altLang="en-US" sz="1600" dirty="0">
                  <a:solidFill>
                    <a:srgbClr val="00008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altLang="en-US" sz="160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score &gt;= </a:t>
              </a:r>
              <a:r>
                <a:rPr lang="en-US" altLang="en-US" sz="1600" dirty="0">
                  <a:solidFill>
                    <a:srgbClr val="0000FF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80.0</a:t>
              </a:r>
              <a:r>
                <a:rPr lang="en-US" altLang="en-US" sz="160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:</a:t>
              </a:r>
            </a:p>
            <a:p>
              <a:pPr lvl="0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60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   grade = </a:t>
              </a:r>
              <a:r>
                <a:rPr lang="en-US" altLang="en-US" sz="1600" dirty="0">
                  <a:solidFill>
                    <a:srgbClr val="00808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'B'</a:t>
              </a:r>
            </a:p>
            <a:p>
              <a:pPr lvl="0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600" dirty="0" err="1">
                  <a:solidFill>
                    <a:srgbClr val="00008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elif</a:t>
              </a:r>
              <a:r>
                <a:rPr lang="en-US" altLang="en-US" sz="1600" dirty="0">
                  <a:solidFill>
                    <a:srgbClr val="00008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altLang="en-US" sz="160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score &gt;= </a:t>
              </a:r>
              <a:r>
                <a:rPr lang="en-US" altLang="en-US" sz="1600" dirty="0">
                  <a:solidFill>
                    <a:srgbClr val="0000FF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70.0</a:t>
              </a:r>
              <a:r>
                <a:rPr lang="en-US" altLang="en-US" sz="160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:</a:t>
              </a:r>
            </a:p>
            <a:p>
              <a:pPr lvl="0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60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   grade = </a:t>
              </a:r>
              <a:r>
                <a:rPr lang="en-US" altLang="en-US" sz="1600" dirty="0">
                  <a:solidFill>
                    <a:srgbClr val="00808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'C'</a:t>
              </a:r>
            </a:p>
            <a:p>
              <a:pPr lvl="0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600" dirty="0" err="1">
                  <a:solidFill>
                    <a:srgbClr val="00008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elif</a:t>
              </a:r>
              <a:r>
                <a:rPr lang="en-US" altLang="en-US" sz="1600" dirty="0">
                  <a:solidFill>
                    <a:srgbClr val="00008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altLang="en-US" sz="160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score &gt;= </a:t>
              </a:r>
              <a:r>
                <a:rPr lang="en-US" altLang="en-US" sz="1600" dirty="0">
                  <a:solidFill>
                    <a:srgbClr val="0000FF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60.0</a:t>
              </a:r>
              <a:r>
                <a:rPr lang="en-US" altLang="en-US" sz="160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:</a:t>
              </a:r>
            </a:p>
            <a:p>
              <a:pPr lvl="0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60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   grade = </a:t>
              </a:r>
              <a:r>
                <a:rPr lang="en-US" altLang="en-US" sz="1600" dirty="0">
                  <a:solidFill>
                    <a:srgbClr val="00808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'D'</a:t>
              </a:r>
            </a:p>
            <a:p>
              <a:pPr lvl="0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600" dirty="0">
                  <a:solidFill>
                    <a:srgbClr val="00008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else</a:t>
              </a:r>
              <a:r>
                <a:rPr lang="en-US" altLang="en-US" sz="160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:</a:t>
              </a:r>
            </a:p>
            <a:p>
              <a:pPr lvl="0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60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   grade = </a:t>
              </a:r>
              <a:r>
                <a:rPr lang="en-US" altLang="en-US" sz="1600" dirty="0">
                  <a:solidFill>
                    <a:srgbClr val="00808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'F'</a:t>
              </a:r>
              <a:endParaRPr lang="en-US" altLang="en-US" sz="1600" dirty="0">
                <a:latin typeface="Arial" panose="020B0604020202020204" pitchFamily="34" charset="0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BC34BCF-9429-464D-9A7E-8D4553444D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828" y="1612251"/>
              <a:ext cx="492917" cy="1741587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lvl="0"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</a:p>
            <a:p>
              <a:pPr lvl="0"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2</a:t>
              </a:r>
            </a:p>
            <a:p>
              <a:pPr lvl="0"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3</a:t>
              </a:r>
            </a:p>
            <a:p>
              <a:pPr lvl="0"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4</a:t>
              </a:r>
            </a:p>
            <a:p>
              <a:pPr lvl="0"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5</a:t>
              </a:r>
            </a:p>
            <a:p>
              <a:pPr lvl="0"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6</a:t>
              </a:r>
              <a:endParaRPr lang="ar-SA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pPr lvl="0"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ar-SA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7</a:t>
              </a:r>
            </a:p>
            <a:p>
              <a:pPr lvl="0"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ar-SA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8</a:t>
              </a:r>
            </a:p>
            <a:p>
              <a:pPr lvl="0"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ar-SA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9</a:t>
              </a:r>
            </a:p>
            <a:p>
              <a:pPr lvl="0"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ar-SA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10</a:t>
              </a:r>
              <a:endParaRPr lang="en-US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BF5C7A24-54D4-49A6-9C8D-2819E1F6DB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85250" y="2120167"/>
            <a:ext cx="4312447" cy="2252197"/>
          </a:xfrm>
          <a:prstGeom prst="rect">
            <a:avLst/>
          </a:prstGeom>
        </p:spPr>
      </p:pic>
      <p:pic>
        <p:nvPicPr>
          <p:cNvPr id="12" name="Picture 11">
            <a:hlinkClick r:id="rId4" action="ppaction://hlinksldjump"/>
            <a:extLst>
              <a:ext uri="{FF2B5EF4-FFF2-40B4-BE49-F238E27FC236}">
                <a16:creationId xmlns:a16="http://schemas.microsoft.com/office/drawing/2014/main" id="{6EC28FA6-A267-41AA-AC82-A6DD6BB97EE3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09304" y="6629400"/>
            <a:ext cx="234696" cy="234696"/>
          </a:xfrm>
          <a:prstGeom prst="rect">
            <a:avLst/>
          </a:prstGeom>
        </p:spPr>
      </p:pic>
      <p:sp>
        <p:nvSpPr>
          <p:cNvPr id="13" name="Slide Number Placeholder 2">
            <a:hlinkClick r:id="rId6" action="ppaction://hlinksldjump"/>
            <a:extLst>
              <a:ext uri="{FF2B5EF4-FFF2-40B4-BE49-F238E27FC236}">
                <a16:creationId xmlns:a16="http://schemas.microsoft.com/office/drawing/2014/main" id="{0CFE5369-4C2B-477D-9224-A7CA3ECE5E74}"/>
              </a:ext>
            </a:extLst>
          </p:cNvPr>
          <p:cNvSpPr txBox="1">
            <a:spLocks/>
          </p:cNvSpPr>
          <p:nvPr/>
        </p:nvSpPr>
        <p:spPr>
          <a:xfrm>
            <a:off x="0" y="6646272"/>
            <a:ext cx="2800350" cy="187517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5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0" dirty="0"/>
              <a:t>4.7</a:t>
            </a:r>
          </a:p>
        </p:txBody>
      </p:sp>
    </p:spTree>
    <p:extLst>
      <p:ext uri="{BB962C8B-B14F-4D97-AF65-F5344CB8AC3E}">
        <p14:creationId xmlns:p14="http://schemas.microsoft.com/office/powerpoint/2010/main" val="378513714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77AB81-A5BF-472C-AE1E-246DF88359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Check Point</a:t>
            </a:r>
            <a:br>
              <a:rPr lang="en-US" dirty="0"/>
            </a:br>
            <a:r>
              <a:rPr lang="en-US" dirty="0">
                <a:solidFill>
                  <a:schemeClr val="accent3"/>
                </a:solidFill>
              </a:rPr>
              <a:t>#10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83B50FE-82A1-42A7-9F3F-9BFD823728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9C4B0-9109-4B6A-816F-B8FB191BD566}" type="slidenum">
              <a:rPr lang="en-US" smtClean="0"/>
              <a:t>78</a:t>
            </a:fld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06832D9-CC2E-42EE-B4CD-C76D54DA00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5052" y="1721745"/>
            <a:ext cx="8033896" cy="4195743"/>
          </a:xfrm>
        </p:spPr>
      </p:pic>
      <p:pic>
        <p:nvPicPr>
          <p:cNvPr id="5" name="Picture 4">
            <a:hlinkClick r:id="rId3" action="ppaction://hlinksldjump"/>
            <a:extLst>
              <a:ext uri="{FF2B5EF4-FFF2-40B4-BE49-F238E27FC236}">
                <a16:creationId xmlns:a16="http://schemas.microsoft.com/office/drawing/2014/main" id="{3C4A915E-DFAE-47E7-B4F9-155674D629AA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09304" y="6629400"/>
            <a:ext cx="234696" cy="234696"/>
          </a:xfrm>
          <a:prstGeom prst="rect">
            <a:avLst/>
          </a:prstGeom>
        </p:spPr>
      </p:pic>
      <p:sp>
        <p:nvSpPr>
          <p:cNvPr id="7" name="Slide Number Placeholder 2">
            <a:hlinkClick r:id="rId5" action="ppaction://hlinksldjump"/>
            <a:extLst>
              <a:ext uri="{FF2B5EF4-FFF2-40B4-BE49-F238E27FC236}">
                <a16:creationId xmlns:a16="http://schemas.microsoft.com/office/drawing/2014/main" id="{B9DDD922-D0E6-4E9C-BF65-E2653548A317}"/>
              </a:ext>
            </a:extLst>
          </p:cNvPr>
          <p:cNvSpPr txBox="1">
            <a:spLocks/>
          </p:cNvSpPr>
          <p:nvPr/>
        </p:nvSpPr>
        <p:spPr>
          <a:xfrm>
            <a:off x="0" y="6646272"/>
            <a:ext cx="2800350" cy="187517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5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0" dirty="0"/>
              <a:t>4.7</a:t>
            </a:r>
          </a:p>
        </p:txBody>
      </p:sp>
    </p:spTree>
    <p:extLst>
      <p:ext uri="{BB962C8B-B14F-4D97-AF65-F5344CB8AC3E}">
        <p14:creationId xmlns:p14="http://schemas.microsoft.com/office/powerpoint/2010/main" val="3231709402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D3E5A4C-081C-4B1F-AD08-5A16EF898B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4.8.</a:t>
            </a:r>
            <a:r>
              <a:rPr lang="en-US" dirty="0"/>
              <a:t> Common Errors in Selection Statements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BE92DFA-748B-4416-B117-5B529E1144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9C4B0-9109-4B6A-816F-B8FB191BD566}" type="slidenum">
              <a:rPr lang="en-US" smtClean="0"/>
              <a:t>79</a:t>
            </a:fld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7B3459D-CC71-408F-82F5-04C9C4943F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 action="ppaction://hlinksldjump"/>
              </a:rPr>
              <a:t>Common Errors</a:t>
            </a:r>
            <a:endParaRPr lang="en-US" dirty="0"/>
          </a:p>
          <a:p>
            <a:r>
              <a:rPr lang="en-US" dirty="0">
                <a:hlinkClick r:id="rId3" action="ppaction://hlinksldjump"/>
              </a:rPr>
              <a:t>Common Pitfalls</a:t>
            </a:r>
            <a:endParaRPr lang="en-US" dirty="0"/>
          </a:p>
          <a:p>
            <a:r>
              <a:rPr lang="en-US" dirty="0">
                <a:hlinkClick r:id="rId4" action="ppaction://hlinksldjump"/>
              </a:rPr>
              <a:t>Check Point #11 - 13</a:t>
            </a:r>
            <a:endParaRPr lang="en-US" dirty="0"/>
          </a:p>
        </p:txBody>
      </p:sp>
      <p:pic>
        <p:nvPicPr>
          <p:cNvPr id="7" name="Picture 6">
            <a:hlinkClick r:id="rId5" action="ppaction://hlinksldjump"/>
            <a:extLst>
              <a:ext uri="{FF2B5EF4-FFF2-40B4-BE49-F238E27FC236}">
                <a16:creationId xmlns:a16="http://schemas.microsoft.com/office/drawing/2014/main" id="{78ACD300-790A-4972-82FE-4C36C8997E94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88096" y="81280"/>
            <a:ext cx="609600" cy="609600"/>
          </a:xfrm>
          <a:prstGeom prst="rect">
            <a:avLst/>
          </a:prstGeom>
        </p:spPr>
      </p:pic>
      <p:pic>
        <p:nvPicPr>
          <p:cNvPr id="2" name="Picture 1" descr="A close up of a sign&#10;&#10;Description automatically generated">
            <a:hlinkClick r:id="rId7"/>
            <a:extLst>
              <a:ext uri="{FF2B5EF4-FFF2-40B4-BE49-F238E27FC236}">
                <a16:creationId xmlns:a16="http://schemas.microsoft.com/office/drawing/2014/main" id="{7823F6F7-AAA9-4B98-984A-88E36FBE89B1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04" y="117889"/>
            <a:ext cx="536381" cy="536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7128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1C12DF-8F50-463F-BD0C-F041C90DAD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3475F9-EBE9-4D72-8BC0-EFF93A158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9C4B0-9109-4B6A-816F-B8FB191BD566}" type="slidenum">
              <a:rPr lang="en-US" smtClean="0"/>
              <a:t>8</a:t>
            </a:fld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43FEE98-D211-40C4-92FF-10801C0B3D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happens if the user inputs a </a:t>
            </a:r>
            <a:r>
              <a:rPr lang="en-US" dirty="0">
                <a:solidFill>
                  <a:schemeClr val="accent2"/>
                </a:solidFill>
              </a:rPr>
              <a:t>negative value </a:t>
            </a:r>
            <a:r>
              <a:rPr lang="en-US" dirty="0"/>
              <a:t>for </a:t>
            </a:r>
            <a:r>
              <a:rPr lang="en-US" dirty="0">
                <a:solidFill>
                  <a:srgbClr val="0070C0"/>
                </a:solidFill>
              </a:rPr>
              <a:t>radius</a:t>
            </a:r>
            <a:r>
              <a:rPr lang="en-US" dirty="0"/>
              <a:t>?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600" dirty="0"/>
              <a:t>The program would print an </a:t>
            </a:r>
            <a:r>
              <a:rPr lang="en-US" sz="2600" dirty="0">
                <a:solidFill>
                  <a:srgbClr val="C00000"/>
                </a:solidFill>
              </a:rPr>
              <a:t>invalid result</a:t>
            </a:r>
            <a:r>
              <a:rPr lang="en-US" sz="2600" dirty="0"/>
              <a:t>.</a:t>
            </a:r>
          </a:p>
          <a:p>
            <a:r>
              <a:rPr lang="en-US" dirty="0"/>
              <a:t>If the </a:t>
            </a:r>
            <a:r>
              <a:rPr lang="en-US" dirty="0">
                <a:solidFill>
                  <a:srgbClr val="0070C0"/>
                </a:solidFill>
              </a:rPr>
              <a:t>radius</a:t>
            </a:r>
            <a:r>
              <a:rPr lang="en-US" dirty="0"/>
              <a:t> is </a:t>
            </a:r>
            <a:r>
              <a:rPr lang="en-US" dirty="0">
                <a:solidFill>
                  <a:schemeClr val="accent2"/>
                </a:solidFill>
              </a:rPr>
              <a:t>negative</a:t>
            </a:r>
            <a:r>
              <a:rPr lang="en-US" dirty="0"/>
              <a:t>, you don't want the program to compute the area.</a:t>
            </a:r>
          </a:p>
          <a:p>
            <a:r>
              <a:rPr lang="en-US" b="1" dirty="0"/>
              <a:t>How can you deal with this situation?</a:t>
            </a:r>
          </a:p>
        </p:txBody>
      </p:sp>
      <p:pic>
        <p:nvPicPr>
          <p:cNvPr id="6" name="Picture 5">
            <a:hlinkClick r:id="rId2" action="ppaction://hlinksldjump"/>
            <a:extLst>
              <a:ext uri="{FF2B5EF4-FFF2-40B4-BE49-F238E27FC236}">
                <a16:creationId xmlns:a16="http://schemas.microsoft.com/office/drawing/2014/main" id="{DC44C01A-B93B-45F1-935F-1B6EE076011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09304" y="6629400"/>
            <a:ext cx="234696" cy="234696"/>
          </a:xfrm>
          <a:prstGeom prst="rect">
            <a:avLst/>
          </a:prstGeom>
        </p:spPr>
      </p:pic>
      <p:sp>
        <p:nvSpPr>
          <p:cNvPr id="7" name="Slide Number Placeholder 2">
            <a:hlinkClick r:id="rId4" action="ppaction://hlinksldjump"/>
            <a:extLst>
              <a:ext uri="{FF2B5EF4-FFF2-40B4-BE49-F238E27FC236}">
                <a16:creationId xmlns:a16="http://schemas.microsoft.com/office/drawing/2014/main" id="{E168801C-606A-4D3A-82AA-27D6A286FA97}"/>
              </a:ext>
            </a:extLst>
          </p:cNvPr>
          <p:cNvSpPr txBox="1">
            <a:spLocks/>
          </p:cNvSpPr>
          <p:nvPr/>
        </p:nvSpPr>
        <p:spPr>
          <a:xfrm>
            <a:off x="0" y="6646272"/>
            <a:ext cx="2800350" cy="187517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5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0" dirty="0"/>
              <a:t>4.1</a:t>
            </a:r>
          </a:p>
        </p:txBody>
      </p:sp>
    </p:spTree>
    <p:extLst>
      <p:ext uri="{BB962C8B-B14F-4D97-AF65-F5344CB8AC3E}">
        <p14:creationId xmlns:p14="http://schemas.microsoft.com/office/powerpoint/2010/main" val="2870382010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C32437-3276-4FA9-BA2B-E63A0C1631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Errors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3EBF2D2-4F14-415B-8F85-76E2DE1089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9C4B0-9109-4B6A-816F-B8FB191BD566}" type="slidenum">
              <a:rPr lang="en-US" smtClean="0"/>
              <a:t>80</a:t>
            </a:fld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7CFD40-AE8A-4E48-9E3D-2837BE9608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Most common errors in selection statements are caused by </a:t>
            </a:r>
            <a:r>
              <a:rPr lang="en-US" dirty="0">
                <a:solidFill>
                  <a:schemeClr val="accent2"/>
                </a:solidFill>
              </a:rPr>
              <a:t>incorrect indentation</a:t>
            </a:r>
            <a:r>
              <a:rPr lang="en-US" dirty="0"/>
              <a:t>. </a:t>
            </a:r>
          </a:p>
        </p:txBody>
      </p:sp>
      <p:pic>
        <p:nvPicPr>
          <p:cNvPr id="19" name="Picture 18">
            <a:hlinkClick r:id="rId2" action="ppaction://hlinksldjump"/>
            <a:extLst>
              <a:ext uri="{FF2B5EF4-FFF2-40B4-BE49-F238E27FC236}">
                <a16:creationId xmlns:a16="http://schemas.microsoft.com/office/drawing/2014/main" id="{24957C58-A5D5-47DA-9E9E-63082C60FAB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09304" y="6629400"/>
            <a:ext cx="234696" cy="234696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4C77D87A-2F8F-4DA7-B904-B6E4D7D437FE}"/>
              </a:ext>
            </a:extLst>
          </p:cNvPr>
          <p:cNvGrpSpPr/>
          <p:nvPr/>
        </p:nvGrpSpPr>
        <p:grpSpPr>
          <a:xfrm>
            <a:off x="625010" y="2669998"/>
            <a:ext cx="7893979" cy="3212641"/>
            <a:chOff x="2885439" y="1981200"/>
            <a:chExt cx="3515361" cy="1430660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EB139575-7E5F-40A7-A0F2-B9B321A4A88C}"/>
                </a:ext>
              </a:extLst>
            </p:cNvPr>
            <p:cNvSpPr/>
            <p:nvPr/>
          </p:nvSpPr>
          <p:spPr>
            <a:xfrm>
              <a:off x="2885439" y="1981200"/>
              <a:ext cx="3515360" cy="1430659"/>
            </a:xfrm>
            <a:prstGeom prst="rect">
              <a:avLst/>
            </a:prstGeom>
            <a:solidFill>
              <a:schemeClr val="bg1">
                <a:lumMod val="85000"/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91EA66D6-4F55-4629-A96B-85842E4C04BD}"/>
                </a:ext>
              </a:extLst>
            </p:cNvPr>
            <p:cNvSpPr/>
            <p:nvPr/>
          </p:nvSpPr>
          <p:spPr>
            <a:xfrm>
              <a:off x="2895600" y="1981200"/>
              <a:ext cx="2895599" cy="286056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Block 1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BF824670-785C-48CA-9EBF-80DC7463140B}"/>
                </a:ext>
              </a:extLst>
            </p:cNvPr>
            <p:cNvSpPr/>
            <p:nvPr/>
          </p:nvSpPr>
          <p:spPr>
            <a:xfrm>
              <a:off x="2885440" y="3125804"/>
              <a:ext cx="2895599" cy="286056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Block 1, Continuation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DAECF140-13FF-4CC7-ABDD-0A5E5A3CA448}"/>
                </a:ext>
              </a:extLst>
            </p:cNvPr>
            <p:cNvSpPr/>
            <p:nvPr/>
          </p:nvSpPr>
          <p:spPr>
            <a:xfrm>
              <a:off x="3200401" y="2267256"/>
              <a:ext cx="2895599" cy="286056"/>
            </a:xfrm>
            <a:prstGeom prst="rect">
              <a:avLst/>
            </a:prstGeom>
            <a:solidFill>
              <a:schemeClr val="accent6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Block 2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7836D04E-0E4C-4BC9-92BF-17935A534BA4}"/>
                </a:ext>
              </a:extLst>
            </p:cNvPr>
            <p:cNvSpPr/>
            <p:nvPr/>
          </p:nvSpPr>
          <p:spPr>
            <a:xfrm>
              <a:off x="3200401" y="2839368"/>
              <a:ext cx="2895599" cy="286056"/>
            </a:xfrm>
            <a:prstGeom prst="rect">
              <a:avLst/>
            </a:prstGeom>
            <a:solidFill>
              <a:schemeClr val="accent6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Block 2, Continuation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83A3CCDD-5E93-49F7-8A78-DC2ED02AF2C9}"/>
                </a:ext>
              </a:extLst>
            </p:cNvPr>
            <p:cNvSpPr/>
            <p:nvPr/>
          </p:nvSpPr>
          <p:spPr>
            <a:xfrm>
              <a:off x="3505201" y="2553312"/>
              <a:ext cx="2895599" cy="286056"/>
            </a:xfrm>
            <a:prstGeom prst="rect">
              <a:avLst/>
            </a:prstGeom>
            <a:solidFill>
              <a:schemeClr val="accent3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Block 3</a:t>
              </a:r>
            </a:p>
          </p:txBody>
        </p:sp>
      </p:grpSp>
      <p:sp>
        <p:nvSpPr>
          <p:cNvPr id="13" name="Slide Number Placeholder 2">
            <a:hlinkClick r:id="rId4" action="ppaction://hlinksldjump"/>
            <a:extLst>
              <a:ext uri="{FF2B5EF4-FFF2-40B4-BE49-F238E27FC236}">
                <a16:creationId xmlns:a16="http://schemas.microsoft.com/office/drawing/2014/main" id="{FE2A0671-72FF-4861-8DC0-3FF637EB6E1B}"/>
              </a:ext>
            </a:extLst>
          </p:cNvPr>
          <p:cNvSpPr txBox="1">
            <a:spLocks/>
          </p:cNvSpPr>
          <p:nvPr/>
        </p:nvSpPr>
        <p:spPr>
          <a:xfrm>
            <a:off x="0" y="6646272"/>
            <a:ext cx="2800350" cy="187517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5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0" dirty="0"/>
              <a:t>4.8</a:t>
            </a:r>
          </a:p>
        </p:txBody>
      </p:sp>
    </p:spTree>
    <p:extLst>
      <p:ext uri="{BB962C8B-B14F-4D97-AF65-F5344CB8AC3E}">
        <p14:creationId xmlns:p14="http://schemas.microsoft.com/office/powerpoint/2010/main" val="3781499202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C32437-3276-4FA9-BA2B-E63A0C1631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Errors</a:t>
            </a:r>
            <a:br>
              <a:rPr lang="en-US" dirty="0"/>
            </a:br>
            <a:r>
              <a:rPr lang="en-US" dirty="0">
                <a:solidFill>
                  <a:schemeClr val="accent3"/>
                </a:solidFill>
              </a:rPr>
              <a:t>Example 1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3EBF2D2-4F14-415B-8F85-76E2DE1089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9C4B0-9109-4B6A-816F-B8FB191BD566}" type="slidenum">
              <a:rPr lang="en-US" smtClean="0"/>
              <a:t>81</a:t>
            </a:fld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7CFD40-AE8A-4E48-9E3D-2837BE9608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305" y="1441107"/>
            <a:ext cx="8851392" cy="5130263"/>
          </a:xfrm>
        </p:spPr>
        <p:txBody>
          <a:bodyPr/>
          <a:lstStyle/>
          <a:p>
            <a:r>
              <a:rPr lang="en-US" dirty="0"/>
              <a:t>Consider the following code in (a) and (b):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sz="500" dirty="0"/>
          </a:p>
          <a:p>
            <a:pPr lvl="1"/>
            <a:r>
              <a:rPr lang="en-US" dirty="0"/>
              <a:t>In (a), the </a:t>
            </a:r>
            <a:r>
              <a:rPr lang="en-US" dirty="0">
                <a:solidFill>
                  <a:schemeClr val="accent2"/>
                </a:solidFill>
              </a:rPr>
              <a:t>print statement </a:t>
            </a:r>
            <a:r>
              <a:rPr lang="en-US" dirty="0"/>
              <a:t>is </a:t>
            </a:r>
            <a:r>
              <a:rPr lang="en-US" dirty="0">
                <a:solidFill>
                  <a:schemeClr val="accent2"/>
                </a:solidFill>
              </a:rPr>
              <a:t>not</a:t>
            </a:r>
            <a:r>
              <a:rPr lang="en-US" dirty="0"/>
              <a:t> in the </a:t>
            </a:r>
            <a:r>
              <a:rPr lang="en-US" dirty="0">
                <a:solidFill>
                  <a:schemeClr val="accent2"/>
                </a:solidFill>
              </a:rPr>
              <a:t>if block</a:t>
            </a:r>
            <a:r>
              <a:rPr lang="en-US" dirty="0"/>
              <a:t>. </a:t>
            </a:r>
          </a:p>
          <a:p>
            <a:pPr lvl="1"/>
            <a:r>
              <a:rPr lang="en-US" dirty="0"/>
              <a:t>To place it in the </a:t>
            </a:r>
            <a:r>
              <a:rPr lang="en-US" dirty="0">
                <a:solidFill>
                  <a:schemeClr val="accent2"/>
                </a:solidFill>
              </a:rPr>
              <a:t>if block</a:t>
            </a:r>
            <a:r>
              <a:rPr lang="en-US" dirty="0"/>
              <a:t>, you have to </a:t>
            </a:r>
            <a:r>
              <a:rPr lang="en-US" dirty="0">
                <a:solidFill>
                  <a:schemeClr val="accent2"/>
                </a:solidFill>
              </a:rPr>
              <a:t>indent</a:t>
            </a:r>
            <a:r>
              <a:rPr lang="en-US" dirty="0"/>
              <a:t> it, as shown in (b).</a:t>
            </a:r>
          </a:p>
          <a:p>
            <a:pPr lvl="1"/>
            <a:r>
              <a:rPr lang="en-US" dirty="0"/>
              <a:t>By the way, (a) has a </a:t>
            </a:r>
            <a:r>
              <a:rPr lang="en-US" dirty="0">
                <a:solidFill>
                  <a:srgbClr val="C00000"/>
                </a:solidFill>
              </a:rPr>
              <a:t>runtime error</a:t>
            </a:r>
            <a:r>
              <a:rPr lang="en-US" dirty="0"/>
              <a:t>: </a:t>
            </a:r>
            <a:r>
              <a:rPr lang="en-US" dirty="0" err="1">
                <a:highlight>
                  <a:srgbClr val="D9ECFF"/>
                </a:highlight>
              </a:rPr>
              <a:t>NameError</a:t>
            </a:r>
            <a:r>
              <a:rPr lang="en-US" dirty="0">
                <a:highlight>
                  <a:srgbClr val="D9ECFF"/>
                </a:highlight>
              </a:rPr>
              <a:t>: name 'area' is not defined.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46F4AD3-A684-4E84-A194-5EDFBD3C03CD}"/>
              </a:ext>
            </a:extLst>
          </p:cNvPr>
          <p:cNvGrpSpPr/>
          <p:nvPr/>
        </p:nvGrpSpPr>
        <p:grpSpPr>
          <a:xfrm>
            <a:off x="146303" y="2014852"/>
            <a:ext cx="8851392" cy="2161482"/>
            <a:chOff x="146303" y="2884866"/>
            <a:chExt cx="8851392" cy="2161482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C0676D25-6532-4D15-B01E-D943CED029B8}"/>
                </a:ext>
              </a:extLst>
            </p:cNvPr>
            <p:cNvGrpSpPr/>
            <p:nvPr/>
          </p:nvGrpSpPr>
          <p:grpSpPr>
            <a:xfrm>
              <a:off x="4656839" y="2884866"/>
              <a:ext cx="4340856" cy="2161482"/>
              <a:chOff x="150829" y="1612246"/>
              <a:chExt cx="4340856" cy="2161482"/>
            </a:xfrm>
          </p:grpSpPr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22A29649-D882-4847-A408-63D6E56D3A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7013" y="1612246"/>
                <a:ext cx="4034671" cy="122522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lvl="0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1400" dirty="0">
                    <a:solidFill>
                      <a:srgbClr val="00008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import </a:t>
                </a:r>
                <a:r>
                  <a:rPr lang="en-US" altLang="en-US" sz="1400" dirty="0">
                    <a:solidFill>
                      <a:srgbClr val="0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math</a:t>
                </a:r>
              </a:p>
              <a:p>
                <a:pPr lvl="0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1400" dirty="0">
                    <a:solidFill>
                      <a:srgbClr val="0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radius = -</a:t>
                </a:r>
                <a:r>
                  <a:rPr lang="en-US" altLang="en-US" sz="1400" dirty="0">
                    <a:solidFill>
                      <a:srgbClr val="0000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20</a:t>
                </a:r>
              </a:p>
              <a:p>
                <a:pPr lvl="0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1400" dirty="0">
                    <a:solidFill>
                      <a:srgbClr val="00008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if </a:t>
                </a:r>
                <a:r>
                  <a:rPr lang="en-US" altLang="en-US" sz="1400" dirty="0">
                    <a:solidFill>
                      <a:srgbClr val="0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radius &gt;= </a:t>
                </a:r>
                <a:r>
                  <a:rPr lang="en-US" altLang="en-US" sz="1400" dirty="0">
                    <a:solidFill>
                      <a:srgbClr val="0000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altLang="en-US" sz="1400" dirty="0">
                    <a:solidFill>
                      <a:srgbClr val="0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:</a:t>
                </a:r>
              </a:p>
              <a:p>
                <a:pPr lvl="0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1400" dirty="0">
                    <a:solidFill>
                      <a:srgbClr val="0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   area = radius * radius * </a:t>
                </a:r>
                <a:r>
                  <a:rPr lang="en-US" altLang="en-US" sz="1400" dirty="0" err="1">
                    <a:solidFill>
                      <a:srgbClr val="0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math.pi</a:t>
                </a:r>
                <a:endParaRPr lang="en-US" altLang="en-US" sz="140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lvl="0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1400" dirty="0">
                    <a:solidFill>
                      <a:srgbClr val="0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   </a:t>
                </a:r>
                <a:r>
                  <a:rPr lang="en-US" altLang="en-US" sz="1400" dirty="0">
                    <a:solidFill>
                      <a:srgbClr val="00008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print</a:t>
                </a:r>
                <a:r>
                  <a:rPr lang="en-US" altLang="en-US" sz="1400" dirty="0">
                    <a:solidFill>
                      <a:srgbClr val="0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n-US" altLang="en-US" sz="1400" dirty="0">
                    <a:solidFill>
                      <a:srgbClr val="00808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"The area is"</a:t>
                </a:r>
                <a:r>
                  <a:rPr lang="en-US" altLang="en-US" sz="1400" dirty="0">
                    <a:solidFill>
                      <a:srgbClr val="0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, area)</a:t>
                </a:r>
                <a:endParaRPr lang="en-US" altLang="en-US" sz="14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CFE5F8C5-4256-4CEF-B3EE-893288E4B77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0829" y="1612250"/>
                <a:ext cx="306184" cy="1225218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lvl="0"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1</a:t>
                </a:r>
              </a:p>
              <a:p>
                <a:pPr lvl="0"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2</a:t>
                </a:r>
              </a:p>
              <a:p>
                <a:pPr lvl="0"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3</a:t>
                </a:r>
              </a:p>
              <a:p>
                <a:pPr lvl="0"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4</a:t>
                </a:r>
              </a:p>
              <a:p>
                <a:pPr lvl="0"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5</a:t>
                </a:r>
              </a:p>
              <a:p>
                <a:pPr lvl="0"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4FEE79A-2DEF-47FD-9227-F8409B2B3B19}"/>
                  </a:ext>
                </a:extLst>
              </p:cNvPr>
              <p:cNvSpPr txBox="1"/>
              <p:nvPr/>
            </p:nvSpPr>
            <p:spPr>
              <a:xfrm>
                <a:off x="150829" y="3404396"/>
                <a:ext cx="434085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(b)</a:t>
                </a:r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177D28BD-8B18-46E0-9D30-AD3F91DE862E}"/>
                </a:ext>
              </a:extLst>
            </p:cNvPr>
            <p:cNvGrpSpPr/>
            <p:nvPr/>
          </p:nvGrpSpPr>
          <p:grpSpPr>
            <a:xfrm>
              <a:off x="146303" y="2884866"/>
              <a:ext cx="4340856" cy="2161482"/>
              <a:chOff x="150829" y="1612246"/>
              <a:chExt cx="4340856" cy="2161482"/>
            </a:xfrm>
          </p:grpSpPr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D3A28E8D-17B6-4D81-B405-57884485E2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7013" y="1612246"/>
                <a:ext cx="4034671" cy="1225218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lvl="0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1400" dirty="0">
                    <a:solidFill>
                      <a:srgbClr val="00008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import </a:t>
                </a:r>
                <a:r>
                  <a:rPr lang="en-US" altLang="en-US" sz="1400" dirty="0">
                    <a:solidFill>
                      <a:srgbClr val="0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math</a:t>
                </a:r>
              </a:p>
              <a:p>
                <a:pPr lvl="0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1400" dirty="0">
                    <a:solidFill>
                      <a:srgbClr val="0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radius = -</a:t>
                </a:r>
                <a:r>
                  <a:rPr lang="en-US" altLang="en-US" sz="1400" dirty="0">
                    <a:solidFill>
                      <a:srgbClr val="0000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20</a:t>
                </a:r>
              </a:p>
              <a:p>
                <a:pPr lvl="0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1400" dirty="0">
                    <a:solidFill>
                      <a:srgbClr val="00008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if </a:t>
                </a:r>
                <a:r>
                  <a:rPr lang="en-US" altLang="en-US" sz="1400" dirty="0">
                    <a:solidFill>
                      <a:srgbClr val="0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radius &gt;= </a:t>
                </a:r>
                <a:r>
                  <a:rPr lang="en-US" altLang="en-US" sz="1400" dirty="0">
                    <a:solidFill>
                      <a:srgbClr val="0000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altLang="en-US" sz="1400" dirty="0">
                    <a:solidFill>
                      <a:srgbClr val="0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:</a:t>
                </a:r>
              </a:p>
              <a:p>
                <a:pPr lvl="0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1400" dirty="0">
                    <a:solidFill>
                      <a:srgbClr val="0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   area = radius * radius * </a:t>
                </a:r>
                <a:r>
                  <a:rPr lang="en-US" altLang="en-US" sz="1400" dirty="0" err="1">
                    <a:solidFill>
                      <a:srgbClr val="0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math.pi</a:t>
                </a:r>
                <a:endParaRPr lang="en-US" altLang="en-US" sz="140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lvl="0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1400" dirty="0">
                    <a:solidFill>
                      <a:srgbClr val="00008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print</a:t>
                </a:r>
                <a:r>
                  <a:rPr lang="en-US" altLang="en-US" sz="1400" dirty="0">
                    <a:solidFill>
                      <a:srgbClr val="0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n-US" altLang="en-US" sz="1400" dirty="0">
                    <a:solidFill>
                      <a:srgbClr val="00808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"The area is"</a:t>
                </a:r>
                <a:r>
                  <a:rPr lang="en-US" altLang="en-US" sz="1400" dirty="0">
                    <a:solidFill>
                      <a:srgbClr val="0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, area)</a:t>
                </a:r>
                <a:endParaRPr lang="en-US" altLang="en-US" sz="14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143C99CC-9F51-46C6-901D-EBA881873BB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0829" y="1612250"/>
                <a:ext cx="306184" cy="1225218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lvl="0"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1</a:t>
                </a:r>
              </a:p>
              <a:p>
                <a:pPr lvl="0"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2</a:t>
                </a:r>
              </a:p>
              <a:p>
                <a:pPr lvl="0"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3</a:t>
                </a:r>
              </a:p>
              <a:p>
                <a:pPr lvl="0"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4</a:t>
                </a:r>
              </a:p>
              <a:p>
                <a:pPr lvl="0"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5</a:t>
                </a:r>
              </a:p>
              <a:p>
                <a:pPr lvl="0"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17BB67C-5DB7-4DC1-AAB1-FCD86FFF2EC2}"/>
                  </a:ext>
                </a:extLst>
              </p:cNvPr>
              <p:cNvSpPr txBox="1"/>
              <p:nvPr/>
            </p:nvSpPr>
            <p:spPr>
              <a:xfrm>
                <a:off x="150829" y="3404396"/>
                <a:ext cx="434085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(a)</a:t>
                </a:r>
              </a:p>
            </p:txBody>
          </p:sp>
        </p:grpSp>
      </p:grpSp>
      <p:pic>
        <p:nvPicPr>
          <p:cNvPr id="19" name="Picture 18">
            <a:hlinkClick r:id="rId3" action="ppaction://hlinksldjump"/>
            <a:extLst>
              <a:ext uri="{FF2B5EF4-FFF2-40B4-BE49-F238E27FC236}">
                <a16:creationId xmlns:a16="http://schemas.microsoft.com/office/drawing/2014/main" id="{24957C58-A5D5-47DA-9E9E-63082C60FAB5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09304" y="6629400"/>
            <a:ext cx="234696" cy="234696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E47EC06B-FE4F-4E81-B5FC-0B88346FCD8F}"/>
              </a:ext>
            </a:extLst>
          </p:cNvPr>
          <p:cNvGrpSpPr/>
          <p:nvPr/>
        </p:nvGrpSpPr>
        <p:grpSpPr>
          <a:xfrm>
            <a:off x="146303" y="3303272"/>
            <a:ext cx="4340856" cy="551364"/>
            <a:chOff x="4773387" y="5013122"/>
            <a:chExt cx="4265440" cy="551364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D583F730-47A9-4435-8D72-8C641AFA3F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3172" y="5057971"/>
              <a:ext cx="3565655" cy="461665"/>
            </a:xfrm>
            <a:prstGeom prst="rect">
              <a:avLst/>
            </a:prstGeom>
            <a:solidFill>
              <a:schemeClr val="accent5">
                <a:alpha val="15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200" dirty="0">
                  <a:solidFill>
                    <a:srgbClr val="C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  print("The area is", area)</a:t>
              </a:r>
            </a:p>
            <a:p>
              <a:pPr lvl="0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200" dirty="0" err="1">
                  <a:solidFill>
                    <a:srgbClr val="C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NameError</a:t>
              </a:r>
              <a:r>
                <a:rPr lang="en-US" altLang="en-US" sz="1200" dirty="0">
                  <a:solidFill>
                    <a:srgbClr val="C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: name 'area' is not defined</a:t>
              </a:r>
            </a:p>
          </p:txBody>
        </p:sp>
        <p:pic>
          <p:nvPicPr>
            <p:cNvPr id="22" name="Picture 21" descr="A flat screen monitor&#10;&#10;Description automatically generated">
              <a:extLst>
                <a:ext uri="{FF2B5EF4-FFF2-40B4-BE49-F238E27FC236}">
                  <a16:creationId xmlns:a16="http://schemas.microsoft.com/office/drawing/2014/main" id="{EDBE5E2C-E4A0-4B6A-87F4-D51C35E883E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73387" y="5013122"/>
              <a:ext cx="572603" cy="551364"/>
            </a:xfrm>
            <a:prstGeom prst="rect">
              <a:avLst/>
            </a:prstGeom>
          </p:spPr>
        </p:pic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2B176B83-CC50-4F5D-ABAB-C590CA37B6D3}"/>
              </a:ext>
            </a:extLst>
          </p:cNvPr>
          <p:cNvGrpSpPr/>
          <p:nvPr/>
        </p:nvGrpSpPr>
        <p:grpSpPr>
          <a:xfrm>
            <a:off x="4656838" y="3303057"/>
            <a:ext cx="4340856" cy="551364"/>
            <a:chOff x="4773387" y="5013122"/>
            <a:chExt cx="4265440" cy="551364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AC3A9563-EE05-45E4-B0A3-15027253F3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3172" y="5057971"/>
              <a:ext cx="3565655" cy="461665"/>
            </a:xfrm>
            <a:prstGeom prst="rect">
              <a:avLst/>
            </a:prstGeom>
            <a:solidFill>
              <a:schemeClr val="accent5">
                <a:alpha val="15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 sz="12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pPr lvl="0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 sz="12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pic>
          <p:nvPicPr>
            <p:cNvPr id="28" name="Picture 27" descr="A flat screen monitor&#10;&#10;Description automatically generated">
              <a:extLst>
                <a:ext uri="{FF2B5EF4-FFF2-40B4-BE49-F238E27FC236}">
                  <a16:creationId xmlns:a16="http://schemas.microsoft.com/office/drawing/2014/main" id="{2ED296C1-AB0A-4A1C-9FFC-CC717E3F4C2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73387" y="5013122"/>
              <a:ext cx="572603" cy="551364"/>
            </a:xfrm>
            <a:prstGeom prst="rect">
              <a:avLst/>
            </a:prstGeom>
          </p:spPr>
        </p:pic>
      </p:grpSp>
      <p:sp>
        <p:nvSpPr>
          <p:cNvPr id="12" name="Speech Bubble: Rectangle 11">
            <a:extLst>
              <a:ext uri="{FF2B5EF4-FFF2-40B4-BE49-F238E27FC236}">
                <a16:creationId xmlns:a16="http://schemas.microsoft.com/office/drawing/2014/main" id="{E9CD0389-DF47-4B2D-99BA-D2FA2A8B5A4C}"/>
              </a:ext>
            </a:extLst>
          </p:cNvPr>
          <p:cNvSpPr/>
          <p:nvPr/>
        </p:nvSpPr>
        <p:spPr>
          <a:xfrm>
            <a:off x="7800975" y="3402453"/>
            <a:ext cx="990600" cy="329647"/>
          </a:xfrm>
          <a:prstGeom prst="wedgeRectCallout">
            <a:avLst>
              <a:gd name="adj1" fmla="val -87179"/>
              <a:gd name="adj2" fmla="val 1915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Empty</a:t>
            </a:r>
          </a:p>
        </p:txBody>
      </p:sp>
      <p:sp>
        <p:nvSpPr>
          <p:cNvPr id="24" name="Slide Number Placeholder 2">
            <a:hlinkClick r:id="rId6" action="ppaction://hlinksldjump"/>
            <a:extLst>
              <a:ext uri="{FF2B5EF4-FFF2-40B4-BE49-F238E27FC236}">
                <a16:creationId xmlns:a16="http://schemas.microsoft.com/office/drawing/2014/main" id="{AAC93FB2-5841-4203-888A-B80B834F2318}"/>
              </a:ext>
            </a:extLst>
          </p:cNvPr>
          <p:cNvSpPr txBox="1">
            <a:spLocks/>
          </p:cNvSpPr>
          <p:nvPr/>
        </p:nvSpPr>
        <p:spPr>
          <a:xfrm>
            <a:off x="0" y="6646272"/>
            <a:ext cx="2800350" cy="187517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5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0" dirty="0"/>
              <a:t>4.8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6EE0BC73-46E3-40C4-B8CD-06A321F5DE27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70327" y="2083529"/>
            <a:ext cx="311085" cy="311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634037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C32437-3276-4FA9-BA2B-E63A0C1631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Errors</a:t>
            </a:r>
            <a:br>
              <a:rPr lang="en-US" dirty="0"/>
            </a:br>
            <a:r>
              <a:rPr lang="en-US" dirty="0">
                <a:solidFill>
                  <a:schemeClr val="accent3"/>
                </a:solidFill>
              </a:rPr>
              <a:t>Example 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3EBF2D2-4F14-415B-8F85-76E2DE1089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9C4B0-9109-4B6A-816F-B8FB191BD566}" type="slidenum">
              <a:rPr lang="en-US" smtClean="0"/>
              <a:t>82</a:t>
            </a:fld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7CFD40-AE8A-4E48-9E3D-2837BE9608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Consider the following code in (a) and (b):</a:t>
            </a:r>
          </a:p>
          <a:p>
            <a:endParaRPr lang="en-US" sz="3200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sz="800" dirty="0"/>
          </a:p>
          <a:p>
            <a:pPr marL="274320" lvl="1" indent="0">
              <a:buNone/>
            </a:pPr>
            <a:endParaRPr lang="en-US" sz="2800" dirty="0"/>
          </a:p>
          <a:p>
            <a:pPr lvl="1"/>
            <a:r>
              <a:rPr lang="en-US" dirty="0"/>
              <a:t>The code in (a) has two </a:t>
            </a:r>
            <a:r>
              <a:rPr lang="en-US" dirty="0">
                <a:solidFill>
                  <a:schemeClr val="accent2"/>
                </a:solidFill>
              </a:rPr>
              <a:t>if clauses </a:t>
            </a:r>
            <a:r>
              <a:rPr lang="en-US" dirty="0"/>
              <a:t>and </a:t>
            </a:r>
            <a:r>
              <a:rPr lang="en-US" dirty="0">
                <a:solidFill>
                  <a:schemeClr val="accent2"/>
                </a:solidFill>
              </a:rPr>
              <a:t>one else clause</a:t>
            </a:r>
            <a:r>
              <a:rPr lang="en-US" dirty="0"/>
              <a:t>. </a:t>
            </a:r>
            <a:r>
              <a:rPr lang="en-US" b="1" dirty="0"/>
              <a:t>Which </a:t>
            </a:r>
            <a:r>
              <a:rPr lang="en-US" b="1" dirty="0">
                <a:solidFill>
                  <a:schemeClr val="accent2"/>
                </a:solidFill>
              </a:rPr>
              <a:t>if clause</a:t>
            </a:r>
            <a:r>
              <a:rPr lang="en-US" b="1" dirty="0"/>
              <a:t> is matched by the </a:t>
            </a:r>
            <a:r>
              <a:rPr lang="en-US" b="1" dirty="0">
                <a:solidFill>
                  <a:schemeClr val="accent2"/>
                </a:solidFill>
              </a:rPr>
              <a:t>else clause</a:t>
            </a:r>
            <a:r>
              <a:rPr lang="en-US" b="1" dirty="0"/>
              <a:t>?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The </a:t>
            </a:r>
            <a:r>
              <a:rPr lang="en-US" dirty="0">
                <a:solidFill>
                  <a:schemeClr val="accent2"/>
                </a:solidFill>
              </a:rPr>
              <a:t>indentation</a:t>
            </a:r>
            <a:r>
              <a:rPr lang="en-US" dirty="0"/>
              <a:t> indicates that the </a:t>
            </a:r>
            <a:r>
              <a:rPr lang="en-US" dirty="0">
                <a:solidFill>
                  <a:schemeClr val="accent2"/>
                </a:solidFill>
              </a:rPr>
              <a:t>else clause </a:t>
            </a:r>
            <a:r>
              <a:rPr lang="en-US" dirty="0"/>
              <a:t>matches the first </a:t>
            </a:r>
            <a:r>
              <a:rPr lang="en-US" dirty="0">
                <a:solidFill>
                  <a:schemeClr val="accent2"/>
                </a:solidFill>
              </a:rPr>
              <a:t>if clause </a:t>
            </a:r>
            <a:r>
              <a:rPr lang="en-US" dirty="0"/>
              <a:t>in (a) and the </a:t>
            </a:r>
            <a:r>
              <a:rPr lang="en-US" dirty="0">
                <a:solidFill>
                  <a:schemeClr val="accent2"/>
                </a:solidFill>
              </a:rPr>
              <a:t>second if clause </a:t>
            </a:r>
            <a:r>
              <a:rPr lang="en-US" dirty="0"/>
              <a:t>in (b).</a:t>
            </a:r>
            <a:endParaRPr lang="en-US" dirty="0">
              <a:highlight>
                <a:srgbClr val="D9ECFF"/>
              </a:highlight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B5BEC10-1186-4ACF-868A-E9278B249606}"/>
              </a:ext>
            </a:extLst>
          </p:cNvPr>
          <p:cNvGrpSpPr/>
          <p:nvPr/>
        </p:nvGrpSpPr>
        <p:grpSpPr>
          <a:xfrm>
            <a:off x="146303" y="1998742"/>
            <a:ext cx="8851391" cy="2737627"/>
            <a:chOff x="146303" y="1998742"/>
            <a:chExt cx="8851391" cy="2737627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177D28BD-8B18-46E0-9D30-AD3F91DE862E}"/>
                </a:ext>
              </a:extLst>
            </p:cNvPr>
            <p:cNvGrpSpPr/>
            <p:nvPr/>
          </p:nvGrpSpPr>
          <p:grpSpPr>
            <a:xfrm>
              <a:off x="146303" y="1998742"/>
              <a:ext cx="4340855" cy="2736992"/>
              <a:chOff x="150829" y="1612246"/>
              <a:chExt cx="4340855" cy="2736992"/>
            </a:xfrm>
          </p:grpSpPr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D3A28E8D-17B6-4D81-B405-57884485E2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7013" y="1612246"/>
                <a:ext cx="4034671" cy="181962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lvl="0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1400" dirty="0" err="1">
                    <a:solidFill>
                      <a:srgbClr val="0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altLang="en-US" sz="1400" dirty="0">
                    <a:solidFill>
                      <a:srgbClr val="0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= </a:t>
                </a:r>
                <a:r>
                  <a:rPr lang="en-US" altLang="en-US" sz="1400" dirty="0">
                    <a:solidFill>
                      <a:srgbClr val="0000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1</a:t>
                </a:r>
              </a:p>
              <a:p>
                <a:pPr lvl="0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1400" dirty="0">
                    <a:solidFill>
                      <a:srgbClr val="0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j = </a:t>
                </a:r>
                <a:r>
                  <a:rPr lang="en-US" altLang="en-US" sz="1400" dirty="0">
                    <a:solidFill>
                      <a:srgbClr val="0000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2</a:t>
                </a:r>
              </a:p>
              <a:p>
                <a:pPr lvl="0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1400" dirty="0">
                    <a:solidFill>
                      <a:srgbClr val="0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k = </a:t>
                </a:r>
                <a:r>
                  <a:rPr lang="en-US" altLang="en-US" sz="1400" dirty="0">
                    <a:solidFill>
                      <a:srgbClr val="0000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3</a:t>
                </a:r>
              </a:p>
              <a:p>
                <a:pPr lvl="0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1400" dirty="0">
                    <a:solidFill>
                      <a:srgbClr val="00008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if </a:t>
                </a:r>
                <a:r>
                  <a:rPr lang="en-US" altLang="en-US" sz="1400" dirty="0" err="1">
                    <a:solidFill>
                      <a:srgbClr val="0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altLang="en-US" sz="1400" dirty="0">
                    <a:solidFill>
                      <a:srgbClr val="0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&gt; j:</a:t>
                </a:r>
              </a:p>
              <a:p>
                <a:pPr lvl="0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1400" dirty="0">
                    <a:solidFill>
                      <a:srgbClr val="0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   </a:t>
                </a:r>
                <a:r>
                  <a:rPr lang="en-US" altLang="en-US" sz="1400" dirty="0">
                    <a:solidFill>
                      <a:srgbClr val="00008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if </a:t>
                </a:r>
                <a:r>
                  <a:rPr lang="en-US" altLang="en-US" sz="1400" dirty="0" err="1">
                    <a:solidFill>
                      <a:srgbClr val="0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altLang="en-US" sz="1400" dirty="0">
                    <a:solidFill>
                      <a:srgbClr val="0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&gt; k:</a:t>
                </a:r>
              </a:p>
              <a:p>
                <a:pPr lvl="0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1400" dirty="0">
                    <a:solidFill>
                      <a:srgbClr val="0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  </a:t>
                </a:r>
                <a:r>
                  <a:rPr lang="en-US" altLang="en-US" sz="1400" dirty="0">
                    <a:solidFill>
                      <a:srgbClr val="00008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print</a:t>
                </a:r>
                <a:r>
                  <a:rPr lang="en-US" altLang="en-US" sz="1400" dirty="0">
                    <a:solidFill>
                      <a:srgbClr val="0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n-US" altLang="en-US" sz="1400" dirty="0">
                    <a:solidFill>
                      <a:srgbClr val="00808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'A'</a:t>
                </a:r>
                <a:r>
                  <a:rPr lang="en-US" altLang="en-US" sz="1400" dirty="0">
                    <a:solidFill>
                      <a:srgbClr val="0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 lvl="0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1400" dirty="0">
                    <a:solidFill>
                      <a:srgbClr val="00008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else</a:t>
                </a:r>
                <a:r>
                  <a:rPr lang="en-US" altLang="en-US" sz="1400" dirty="0">
                    <a:solidFill>
                      <a:srgbClr val="0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:</a:t>
                </a:r>
              </a:p>
              <a:p>
                <a:pPr lvl="0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1400" dirty="0">
                    <a:solidFill>
                      <a:srgbClr val="0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   </a:t>
                </a:r>
                <a:r>
                  <a:rPr lang="en-US" altLang="en-US" sz="1400" dirty="0">
                    <a:solidFill>
                      <a:srgbClr val="00008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print</a:t>
                </a:r>
                <a:r>
                  <a:rPr lang="en-US" altLang="en-US" sz="1400" dirty="0">
                    <a:solidFill>
                      <a:srgbClr val="0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n-US" altLang="en-US" sz="1400" dirty="0">
                    <a:solidFill>
                      <a:srgbClr val="00808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'B'</a:t>
                </a:r>
                <a:r>
                  <a:rPr lang="en-US" altLang="en-US" sz="1400" dirty="0">
                    <a:solidFill>
                      <a:srgbClr val="0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  <a:endParaRPr lang="en-US" altLang="en-US" sz="14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143C99CC-9F51-46C6-901D-EBA881873BB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0829" y="1612250"/>
                <a:ext cx="306184" cy="1819620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lvl="0"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1</a:t>
                </a:r>
              </a:p>
              <a:p>
                <a:pPr lvl="0"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2</a:t>
                </a:r>
              </a:p>
              <a:p>
                <a:pPr lvl="0"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3</a:t>
                </a:r>
              </a:p>
              <a:p>
                <a:pPr lvl="0"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4</a:t>
                </a:r>
              </a:p>
              <a:p>
                <a:pPr lvl="0"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5</a:t>
                </a:r>
              </a:p>
              <a:p>
                <a:pPr lvl="0"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6</a:t>
                </a:r>
              </a:p>
              <a:p>
                <a:pPr lvl="0"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7</a:t>
                </a:r>
              </a:p>
              <a:p>
                <a:pPr lvl="0"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8</a:t>
                </a:r>
              </a:p>
              <a:p>
                <a:pPr lvl="0"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17BB67C-5DB7-4DC1-AAB1-FCD86FFF2EC2}"/>
                  </a:ext>
                </a:extLst>
              </p:cNvPr>
              <p:cNvSpPr txBox="1"/>
              <p:nvPr/>
            </p:nvSpPr>
            <p:spPr>
              <a:xfrm>
                <a:off x="150829" y="3979906"/>
                <a:ext cx="434085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(a)</a:t>
                </a:r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C0676D25-6532-4D15-B01E-D943CED029B8}"/>
                </a:ext>
              </a:extLst>
            </p:cNvPr>
            <p:cNvGrpSpPr/>
            <p:nvPr/>
          </p:nvGrpSpPr>
          <p:grpSpPr>
            <a:xfrm>
              <a:off x="4656839" y="1998742"/>
              <a:ext cx="4340855" cy="2737627"/>
              <a:chOff x="150829" y="1612246"/>
              <a:chExt cx="4340855" cy="2737627"/>
            </a:xfrm>
          </p:grpSpPr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22A29649-D882-4847-A408-63D6E56D3A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7013" y="1612246"/>
                <a:ext cx="4034671" cy="181962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lvl="0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1400" dirty="0" err="1">
                    <a:solidFill>
                      <a:srgbClr val="0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altLang="en-US" sz="1400" dirty="0">
                    <a:solidFill>
                      <a:srgbClr val="0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= </a:t>
                </a:r>
                <a:r>
                  <a:rPr lang="en-US" altLang="en-US" sz="1400" dirty="0">
                    <a:solidFill>
                      <a:srgbClr val="0000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1</a:t>
                </a:r>
              </a:p>
              <a:p>
                <a:pPr lvl="0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1400" dirty="0">
                    <a:solidFill>
                      <a:srgbClr val="0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j = </a:t>
                </a:r>
                <a:r>
                  <a:rPr lang="en-US" altLang="en-US" sz="1400" dirty="0">
                    <a:solidFill>
                      <a:srgbClr val="0000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2</a:t>
                </a:r>
              </a:p>
              <a:p>
                <a:pPr lvl="0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1400" dirty="0">
                    <a:solidFill>
                      <a:srgbClr val="0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k = </a:t>
                </a:r>
                <a:r>
                  <a:rPr lang="en-US" altLang="en-US" sz="1400" dirty="0">
                    <a:solidFill>
                      <a:srgbClr val="0000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3</a:t>
                </a:r>
              </a:p>
              <a:p>
                <a:pPr lvl="0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1400" dirty="0">
                    <a:solidFill>
                      <a:srgbClr val="00008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if </a:t>
                </a:r>
                <a:r>
                  <a:rPr lang="en-US" altLang="en-US" sz="1400" dirty="0" err="1">
                    <a:solidFill>
                      <a:srgbClr val="0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altLang="en-US" sz="1400" dirty="0">
                    <a:solidFill>
                      <a:srgbClr val="0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&gt; j:</a:t>
                </a:r>
              </a:p>
              <a:p>
                <a:pPr lvl="0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1400" dirty="0">
                    <a:solidFill>
                      <a:srgbClr val="0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   </a:t>
                </a:r>
                <a:r>
                  <a:rPr lang="en-US" altLang="en-US" sz="1400" dirty="0">
                    <a:solidFill>
                      <a:srgbClr val="00008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if </a:t>
                </a:r>
                <a:r>
                  <a:rPr lang="en-US" altLang="en-US" sz="1400" dirty="0" err="1">
                    <a:solidFill>
                      <a:srgbClr val="0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altLang="en-US" sz="1400" dirty="0">
                    <a:solidFill>
                      <a:srgbClr val="0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&gt; k:</a:t>
                </a:r>
              </a:p>
              <a:p>
                <a:pPr lvl="0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1400" dirty="0">
                    <a:solidFill>
                      <a:srgbClr val="0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  </a:t>
                </a:r>
                <a:r>
                  <a:rPr lang="en-US" altLang="en-US" sz="1400" dirty="0">
                    <a:solidFill>
                      <a:srgbClr val="00008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print</a:t>
                </a:r>
                <a:r>
                  <a:rPr lang="en-US" altLang="en-US" sz="1400" dirty="0">
                    <a:solidFill>
                      <a:srgbClr val="0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n-US" altLang="en-US" sz="1400" dirty="0">
                    <a:solidFill>
                      <a:srgbClr val="00808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'A'</a:t>
                </a:r>
                <a:r>
                  <a:rPr lang="en-US" altLang="en-US" sz="1400" dirty="0">
                    <a:solidFill>
                      <a:srgbClr val="0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 lvl="0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1400" dirty="0">
                    <a:solidFill>
                      <a:srgbClr val="0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   </a:t>
                </a:r>
                <a:r>
                  <a:rPr lang="en-US" altLang="en-US" sz="1400" dirty="0">
                    <a:solidFill>
                      <a:srgbClr val="00008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else</a:t>
                </a:r>
                <a:r>
                  <a:rPr lang="en-US" altLang="en-US" sz="1400" dirty="0">
                    <a:solidFill>
                      <a:srgbClr val="0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:</a:t>
                </a:r>
              </a:p>
              <a:p>
                <a:pPr lvl="0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1400" dirty="0">
                    <a:solidFill>
                      <a:srgbClr val="0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  </a:t>
                </a:r>
                <a:r>
                  <a:rPr lang="en-US" altLang="en-US" sz="1400" dirty="0">
                    <a:solidFill>
                      <a:srgbClr val="00008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print</a:t>
                </a:r>
                <a:r>
                  <a:rPr lang="en-US" altLang="en-US" sz="1400" dirty="0">
                    <a:solidFill>
                      <a:srgbClr val="0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n-US" altLang="en-US" sz="1400" dirty="0">
                    <a:solidFill>
                      <a:srgbClr val="00808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'B'</a:t>
                </a:r>
                <a:r>
                  <a:rPr lang="en-US" altLang="en-US" sz="1400" dirty="0">
                    <a:solidFill>
                      <a:srgbClr val="0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  <a:endParaRPr lang="en-US" altLang="en-US" sz="14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CFE5F8C5-4256-4CEF-B3EE-893288E4B77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0829" y="1612250"/>
                <a:ext cx="306184" cy="1819620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lvl="0"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1</a:t>
                </a:r>
              </a:p>
              <a:p>
                <a:pPr lvl="0"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2</a:t>
                </a:r>
              </a:p>
              <a:p>
                <a:pPr lvl="0"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3</a:t>
                </a:r>
              </a:p>
              <a:p>
                <a:pPr lvl="0"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4</a:t>
                </a:r>
              </a:p>
              <a:p>
                <a:pPr lvl="0"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5</a:t>
                </a:r>
              </a:p>
              <a:p>
                <a:pPr lvl="0"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6</a:t>
                </a:r>
              </a:p>
              <a:p>
                <a:pPr lvl="0"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7</a:t>
                </a:r>
              </a:p>
              <a:p>
                <a:pPr lvl="0"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8</a:t>
                </a:r>
              </a:p>
              <a:p>
                <a:pPr lvl="0"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4FEE79A-2DEF-47FD-9227-F8409B2B3B19}"/>
                  </a:ext>
                </a:extLst>
              </p:cNvPr>
              <p:cNvSpPr txBox="1"/>
              <p:nvPr/>
            </p:nvSpPr>
            <p:spPr>
              <a:xfrm>
                <a:off x="150829" y="3980541"/>
                <a:ext cx="434085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(b)</a:t>
                </a:r>
              </a:p>
            </p:txBody>
          </p:sp>
        </p:grpSp>
      </p:grpSp>
      <p:pic>
        <p:nvPicPr>
          <p:cNvPr id="18" name="Picture 17">
            <a:hlinkClick r:id="rId3" action="ppaction://hlinksldjump"/>
            <a:extLst>
              <a:ext uri="{FF2B5EF4-FFF2-40B4-BE49-F238E27FC236}">
                <a16:creationId xmlns:a16="http://schemas.microsoft.com/office/drawing/2014/main" id="{8502F153-26A9-439D-9EF3-7A11AE51FBFD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09304" y="6629400"/>
            <a:ext cx="234696" cy="234696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A9030F9D-B440-4AF8-A918-626C9907510A}"/>
              </a:ext>
            </a:extLst>
          </p:cNvPr>
          <p:cNvGrpSpPr/>
          <p:nvPr/>
        </p:nvGrpSpPr>
        <p:grpSpPr>
          <a:xfrm>
            <a:off x="146303" y="3860197"/>
            <a:ext cx="8851392" cy="553088"/>
            <a:chOff x="146303" y="3824637"/>
            <a:chExt cx="8851392" cy="553088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0F464AFE-1BF5-4963-BB0D-757A298A6E63}"/>
                </a:ext>
              </a:extLst>
            </p:cNvPr>
            <p:cNvGrpSpPr/>
            <p:nvPr/>
          </p:nvGrpSpPr>
          <p:grpSpPr>
            <a:xfrm>
              <a:off x="146303" y="3824637"/>
              <a:ext cx="4340856" cy="551364"/>
              <a:chOff x="4773387" y="5013122"/>
              <a:chExt cx="4265440" cy="551364"/>
            </a:xfrm>
          </p:grpSpPr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BFB708F9-C29E-4480-94D9-8B407F07E4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73172" y="5059695"/>
                <a:ext cx="3565655" cy="459632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lvl="0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B</a:t>
                </a:r>
              </a:p>
            </p:txBody>
          </p:sp>
          <p:pic>
            <p:nvPicPr>
              <p:cNvPr id="21" name="Picture 20" descr="A flat screen monitor&#10;&#10;Description automatically generated">
                <a:extLst>
                  <a:ext uri="{FF2B5EF4-FFF2-40B4-BE49-F238E27FC236}">
                    <a16:creationId xmlns:a16="http://schemas.microsoft.com/office/drawing/2014/main" id="{D3231389-2B34-43C9-AF92-8022B2CD967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73387" y="5013122"/>
                <a:ext cx="572603" cy="551364"/>
              </a:xfrm>
              <a:prstGeom prst="rect">
                <a:avLst/>
              </a:prstGeom>
            </p:spPr>
          </p:pic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0BF47EB9-CAE9-43EB-88AC-7EA0794F26E8}"/>
                </a:ext>
              </a:extLst>
            </p:cNvPr>
            <p:cNvGrpSpPr/>
            <p:nvPr/>
          </p:nvGrpSpPr>
          <p:grpSpPr>
            <a:xfrm>
              <a:off x="4656839" y="3826361"/>
              <a:ext cx="4340856" cy="551364"/>
              <a:chOff x="4773387" y="5013122"/>
              <a:chExt cx="4265440" cy="551364"/>
            </a:xfrm>
          </p:grpSpPr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9D624728-1BCA-4F7D-9DEF-FBC603DBAB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73172" y="5057971"/>
                <a:ext cx="3565655" cy="461665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lvl="0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12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lvl="0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12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pic>
            <p:nvPicPr>
              <p:cNvPr id="24" name="Picture 23" descr="A flat screen monitor&#10;&#10;Description automatically generated">
                <a:extLst>
                  <a:ext uri="{FF2B5EF4-FFF2-40B4-BE49-F238E27FC236}">
                    <a16:creationId xmlns:a16="http://schemas.microsoft.com/office/drawing/2014/main" id="{A78A81E8-5F94-4988-AEBC-2983F26CA28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73387" y="5013122"/>
                <a:ext cx="572603" cy="551364"/>
              </a:xfrm>
              <a:prstGeom prst="rect">
                <a:avLst/>
              </a:prstGeom>
            </p:spPr>
          </p:pic>
        </p:grpSp>
      </p:grpSp>
      <p:sp>
        <p:nvSpPr>
          <p:cNvPr id="25" name="Speech Bubble: Rectangle 24">
            <a:extLst>
              <a:ext uri="{FF2B5EF4-FFF2-40B4-BE49-F238E27FC236}">
                <a16:creationId xmlns:a16="http://schemas.microsoft.com/office/drawing/2014/main" id="{302BA957-9B4C-42E4-BC35-EC41E87BC4D7}"/>
              </a:ext>
            </a:extLst>
          </p:cNvPr>
          <p:cNvSpPr/>
          <p:nvPr/>
        </p:nvSpPr>
        <p:spPr>
          <a:xfrm>
            <a:off x="7800975" y="3964428"/>
            <a:ext cx="990600" cy="329647"/>
          </a:xfrm>
          <a:prstGeom prst="wedgeRectCallout">
            <a:avLst>
              <a:gd name="adj1" fmla="val -87179"/>
              <a:gd name="adj2" fmla="val 1915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Empty</a:t>
            </a:r>
          </a:p>
        </p:txBody>
      </p:sp>
      <p:sp>
        <p:nvSpPr>
          <p:cNvPr id="26" name="Slide Number Placeholder 2">
            <a:hlinkClick r:id="rId6" action="ppaction://hlinksldjump"/>
            <a:extLst>
              <a:ext uri="{FF2B5EF4-FFF2-40B4-BE49-F238E27FC236}">
                <a16:creationId xmlns:a16="http://schemas.microsoft.com/office/drawing/2014/main" id="{106F4BF0-8E84-49F4-BB2B-66CE97783A14}"/>
              </a:ext>
            </a:extLst>
          </p:cNvPr>
          <p:cNvSpPr txBox="1">
            <a:spLocks/>
          </p:cNvSpPr>
          <p:nvPr/>
        </p:nvSpPr>
        <p:spPr>
          <a:xfrm>
            <a:off x="0" y="6646272"/>
            <a:ext cx="2800350" cy="187517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5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0" dirty="0"/>
              <a:t>4.8</a:t>
            </a:r>
          </a:p>
        </p:txBody>
      </p:sp>
    </p:spTree>
    <p:extLst>
      <p:ext uri="{BB962C8B-B14F-4D97-AF65-F5344CB8AC3E}">
        <p14:creationId xmlns:p14="http://schemas.microsoft.com/office/powerpoint/2010/main" val="3444526825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4CDB04-251E-4624-9A17-53E0B5E6D5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Pitfalls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5058583-28DC-4FBF-8C0A-C18749121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9C4B0-9109-4B6A-816F-B8FB191BD566}" type="slidenum">
              <a:rPr lang="en-US" smtClean="0"/>
              <a:t>83</a:t>
            </a:fld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58EFE5-CA61-46B0-845B-AFC78F0A6C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305" y="1441107"/>
            <a:ext cx="8851392" cy="5205165"/>
          </a:xfrm>
        </p:spPr>
        <p:txBody>
          <a:bodyPr>
            <a:normAutofit/>
          </a:bodyPr>
          <a:lstStyle/>
          <a:p>
            <a:r>
              <a:rPr lang="en-US" dirty="0"/>
              <a:t>Common </a:t>
            </a:r>
            <a:r>
              <a:rPr lang="en-US" dirty="0">
                <a:solidFill>
                  <a:schemeClr val="accent2"/>
                </a:solidFill>
              </a:rPr>
              <a:t>Pitfall 1</a:t>
            </a:r>
            <a:r>
              <a:rPr lang="en-US" dirty="0"/>
              <a:t>:</a:t>
            </a:r>
          </a:p>
          <a:p>
            <a:pPr lvl="1"/>
            <a:r>
              <a:rPr lang="en-US" sz="2600" dirty="0"/>
              <a:t>Testing equality of double values.</a:t>
            </a:r>
          </a:p>
          <a:p>
            <a:pPr lvl="1"/>
            <a:endParaRPr lang="en-US" sz="2600" dirty="0"/>
          </a:p>
          <a:p>
            <a:r>
              <a:rPr lang="en-US" dirty="0"/>
              <a:t>Common </a:t>
            </a:r>
            <a:r>
              <a:rPr lang="en-US" dirty="0">
                <a:solidFill>
                  <a:schemeClr val="accent2"/>
                </a:solidFill>
              </a:rPr>
              <a:t>Pitfall 2</a:t>
            </a:r>
            <a:r>
              <a:rPr lang="en-US" dirty="0"/>
              <a:t>:</a:t>
            </a:r>
          </a:p>
          <a:p>
            <a:pPr lvl="1"/>
            <a:r>
              <a:rPr lang="en-US" sz="2600" dirty="0"/>
              <a:t>Duplicated statements in </a:t>
            </a:r>
            <a:r>
              <a:rPr lang="en-US" sz="2600" dirty="0">
                <a:solidFill>
                  <a:schemeClr val="accent2"/>
                </a:solidFill>
              </a:rPr>
              <a:t>if-else </a:t>
            </a:r>
            <a:r>
              <a:rPr lang="en-US" sz="2600" dirty="0"/>
              <a:t>or </a:t>
            </a:r>
            <a:r>
              <a:rPr lang="en-US" sz="2600" dirty="0">
                <a:solidFill>
                  <a:schemeClr val="accent2"/>
                </a:solidFill>
              </a:rPr>
              <a:t>if-</a:t>
            </a:r>
            <a:r>
              <a:rPr lang="en-US" sz="2600" dirty="0" err="1">
                <a:solidFill>
                  <a:schemeClr val="accent2"/>
                </a:solidFill>
              </a:rPr>
              <a:t>elif</a:t>
            </a:r>
            <a:r>
              <a:rPr lang="en-US" sz="2600" dirty="0">
                <a:solidFill>
                  <a:schemeClr val="accent2"/>
                </a:solidFill>
              </a:rPr>
              <a:t>-else</a:t>
            </a:r>
            <a:r>
              <a:rPr lang="en-US" sz="2600" dirty="0"/>
              <a:t> statements.</a:t>
            </a:r>
          </a:p>
        </p:txBody>
      </p:sp>
      <p:pic>
        <p:nvPicPr>
          <p:cNvPr id="14" name="Picture 13">
            <a:hlinkClick r:id="rId3" action="ppaction://hlinksldjump"/>
            <a:extLst>
              <a:ext uri="{FF2B5EF4-FFF2-40B4-BE49-F238E27FC236}">
                <a16:creationId xmlns:a16="http://schemas.microsoft.com/office/drawing/2014/main" id="{44BEFD07-1C3F-4F49-ABE0-EEB05ECF776C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09304" y="6629400"/>
            <a:ext cx="234696" cy="234696"/>
          </a:xfrm>
          <a:prstGeom prst="rect">
            <a:avLst/>
          </a:prstGeom>
        </p:spPr>
      </p:pic>
      <p:sp>
        <p:nvSpPr>
          <p:cNvPr id="6" name="Slide Number Placeholder 2">
            <a:hlinkClick r:id="rId5" action="ppaction://hlinksldjump"/>
            <a:extLst>
              <a:ext uri="{FF2B5EF4-FFF2-40B4-BE49-F238E27FC236}">
                <a16:creationId xmlns:a16="http://schemas.microsoft.com/office/drawing/2014/main" id="{AFEA6B2B-8831-4E63-B8B8-34F693842D17}"/>
              </a:ext>
            </a:extLst>
          </p:cNvPr>
          <p:cNvSpPr txBox="1">
            <a:spLocks/>
          </p:cNvSpPr>
          <p:nvPr/>
        </p:nvSpPr>
        <p:spPr>
          <a:xfrm>
            <a:off x="0" y="6646272"/>
            <a:ext cx="2800350" cy="187517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5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0" dirty="0"/>
              <a:t>4.8</a:t>
            </a:r>
          </a:p>
        </p:txBody>
      </p:sp>
    </p:spTree>
    <p:extLst>
      <p:ext uri="{BB962C8B-B14F-4D97-AF65-F5344CB8AC3E}">
        <p14:creationId xmlns:p14="http://schemas.microsoft.com/office/powerpoint/2010/main" val="3968211264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4CDB04-251E-4624-9A17-53E0B5E6D5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Pitfalls</a:t>
            </a:r>
            <a:br>
              <a:rPr lang="en-US" dirty="0"/>
            </a:br>
            <a:r>
              <a:rPr lang="en-US" dirty="0">
                <a:solidFill>
                  <a:schemeClr val="accent3"/>
                </a:solidFill>
              </a:rPr>
              <a:t>Pitfall 1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5058583-28DC-4FBF-8C0A-C18749121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9C4B0-9109-4B6A-816F-B8FB191BD566}" type="slidenum">
              <a:rPr lang="en-US" smtClean="0"/>
              <a:t>84</a:t>
            </a:fld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58EFE5-CA61-46B0-845B-AFC78F0A6C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305" y="1441107"/>
            <a:ext cx="8851392" cy="5205165"/>
          </a:xfrm>
        </p:spPr>
        <p:txBody>
          <a:bodyPr>
            <a:normAutofit/>
          </a:bodyPr>
          <a:lstStyle/>
          <a:p>
            <a:r>
              <a:rPr lang="en-US" dirty="0"/>
              <a:t>Simplify Boolean variable assignment.</a:t>
            </a:r>
          </a:p>
          <a:p>
            <a:pPr lvl="1"/>
            <a:r>
              <a:rPr lang="en-US" dirty="0"/>
              <a:t>Often, new programmers write code like (a).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274320" lvl="1" indent="0">
              <a:buNone/>
            </a:pPr>
            <a:endParaRPr lang="en-US" dirty="0"/>
          </a:p>
          <a:p>
            <a:pPr lvl="1"/>
            <a:r>
              <a:rPr lang="en-US" dirty="0"/>
              <a:t>This is </a:t>
            </a:r>
            <a:r>
              <a:rPr lang="en-US" dirty="0">
                <a:solidFill>
                  <a:schemeClr val="accent2"/>
                </a:solidFill>
              </a:rPr>
              <a:t>not an error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But it is </a:t>
            </a:r>
            <a:r>
              <a:rPr lang="en-US" dirty="0">
                <a:solidFill>
                  <a:schemeClr val="accent2"/>
                </a:solidFill>
              </a:rPr>
              <a:t>better written </a:t>
            </a:r>
            <a:r>
              <a:rPr lang="en-US" dirty="0"/>
              <a:t>(and </a:t>
            </a:r>
            <a:r>
              <a:rPr lang="en-US" dirty="0">
                <a:solidFill>
                  <a:schemeClr val="accent2"/>
                </a:solidFill>
              </a:rPr>
              <a:t>shorter</a:t>
            </a:r>
            <a:r>
              <a:rPr lang="en-US" dirty="0"/>
              <a:t>) as shown in (b).</a:t>
            </a:r>
          </a:p>
          <a:p>
            <a:pPr lvl="1"/>
            <a:r>
              <a:rPr lang="en-US" dirty="0"/>
              <a:t>(b) is </a:t>
            </a:r>
            <a:r>
              <a:rPr lang="en-US" dirty="0">
                <a:solidFill>
                  <a:schemeClr val="accent2"/>
                </a:solidFill>
              </a:rPr>
              <a:t>equivalent</a:t>
            </a:r>
            <a:r>
              <a:rPr lang="en-US" dirty="0"/>
              <a:t> to (a).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B627E526-2513-49BC-9E63-1F783E3D39EA}"/>
              </a:ext>
            </a:extLst>
          </p:cNvPr>
          <p:cNvGrpSpPr/>
          <p:nvPr/>
        </p:nvGrpSpPr>
        <p:grpSpPr>
          <a:xfrm>
            <a:off x="146304" y="2365647"/>
            <a:ext cx="8851392" cy="1500290"/>
            <a:chOff x="146303" y="3639006"/>
            <a:chExt cx="8851392" cy="1500290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0D871C2B-4490-40F4-BAE3-02E5FA09CC60}"/>
                </a:ext>
              </a:extLst>
            </p:cNvPr>
            <p:cNvGrpSpPr/>
            <p:nvPr/>
          </p:nvGrpSpPr>
          <p:grpSpPr>
            <a:xfrm>
              <a:off x="146303" y="3639006"/>
              <a:ext cx="4340855" cy="1500290"/>
              <a:chOff x="150829" y="1612246"/>
              <a:chExt cx="4340855" cy="1500290"/>
            </a:xfrm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E2CD8BEF-5AA3-4BEA-823E-C7C0155EC2D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1281" y="1612246"/>
                <a:ext cx="3940403" cy="1130958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lvl="0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1300" dirty="0">
                    <a:solidFill>
                      <a:srgbClr val="0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number = </a:t>
                </a:r>
                <a:r>
                  <a:rPr lang="en-US" altLang="en-US" sz="1300" dirty="0">
                    <a:solidFill>
                      <a:srgbClr val="00008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eval</a:t>
                </a:r>
                <a:r>
                  <a:rPr lang="en-US" altLang="en-US" sz="1300" dirty="0">
                    <a:solidFill>
                      <a:srgbClr val="0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n-US" altLang="en-US" sz="1300" dirty="0">
                    <a:solidFill>
                      <a:srgbClr val="00008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input</a:t>
                </a:r>
                <a:r>
                  <a:rPr lang="en-US" altLang="en-US" sz="1300" dirty="0">
                    <a:solidFill>
                      <a:srgbClr val="0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n-US" altLang="en-US" sz="1300" dirty="0">
                    <a:solidFill>
                      <a:srgbClr val="00808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"Enter number: "</a:t>
                </a:r>
                <a:r>
                  <a:rPr lang="en-US" altLang="en-US" sz="1300" dirty="0">
                    <a:solidFill>
                      <a:srgbClr val="0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))</a:t>
                </a:r>
              </a:p>
              <a:p>
                <a:pPr lvl="0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1300" dirty="0">
                    <a:solidFill>
                      <a:srgbClr val="00008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if </a:t>
                </a:r>
                <a:r>
                  <a:rPr lang="en-US" altLang="en-US" sz="1300" dirty="0">
                    <a:solidFill>
                      <a:srgbClr val="0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number % </a:t>
                </a:r>
                <a:r>
                  <a:rPr lang="en-US" altLang="en-US" sz="1300" dirty="0">
                    <a:solidFill>
                      <a:srgbClr val="0000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2 </a:t>
                </a:r>
                <a:r>
                  <a:rPr lang="en-US" altLang="en-US" sz="1300" dirty="0">
                    <a:solidFill>
                      <a:srgbClr val="0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== </a:t>
                </a:r>
                <a:r>
                  <a:rPr lang="en-US" altLang="en-US" sz="1300" dirty="0">
                    <a:solidFill>
                      <a:srgbClr val="0000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altLang="en-US" sz="1300" dirty="0">
                    <a:solidFill>
                      <a:srgbClr val="0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:</a:t>
                </a:r>
              </a:p>
              <a:p>
                <a:pPr lvl="0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1300" dirty="0">
                    <a:solidFill>
                      <a:srgbClr val="0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   even = </a:t>
                </a:r>
                <a:r>
                  <a:rPr lang="en-US" altLang="en-US" sz="1300" dirty="0">
                    <a:solidFill>
                      <a:srgbClr val="00008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True</a:t>
                </a:r>
              </a:p>
              <a:p>
                <a:pPr lvl="0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1300" dirty="0">
                    <a:solidFill>
                      <a:srgbClr val="00008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else</a:t>
                </a:r>
                <a:r>
                  <a:rPr lang="en-US" altLang="en-US" sz="1300" dirty="0">
                    <a:solidFill>
                      <a:srgbClr val="0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:</a:t>
                </a:r>
              </a:p>
              <a:p>
                <a:pPr lvl="0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1300" dirty="0">
                    <a:solidFill>
                      <a:srgbClr val="0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   even = </a:t>
                </a:r>
                <a:r>
                  <a:rPr lang="en-US" altLang="en-US" sz="1300" dirty="0">
                    <a:solidFill>
                      <a:srgbClr val="00008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False</a:t>
                </a:r>
                <a:endParaRPr lang="en-US" altLang="en-US" sz="13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869AD797-A737-40E0-A340-4AC93E7D57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0829" y="1612250"/>
                <a:ext cx="400452" cy="1130954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lvl="0"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13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1</a:t>
                </a:r>
              </a:p>
              <a:p>
                <a:pPr lvl="0"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13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2</a:t>
                </a:r>
              </a:p>
              <a:p>
                <a:pPr lvl="0"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13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3</a:t>
                </a:r>
              </a:p>
              <a:p>
                <a:pPr lvl="0"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13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4</a:t>
                </a:r>
              </a:p>
              <a:p>
                <a:pPr lvl="0"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13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5</a:t>
                </a: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559A7B6-1E7D-4697-B8F4-95DF245103C2}"/>
                  </a:ext>
                </a:extLst>
              </p:cNvPr>
              <p:cNvSpPr txBox="1"/>
              <p:nvPr/>
            </p:nvSpPr>
            <p:spPr>
              <a:xfrm>
                <a:off x="150829" y="2743204"/>
                <a:ext cx="434085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(a)</a:t>
                </a:r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7E4E4826-B6F0-43EE-8BCB-040C84740E38}"/>
                </a:ext>
              </a:extLst>
            </p:cNvPr>
            <p:cNvGrpSpPr/>
            <p:nvPr/>
          </p:nvGrpSpPr>
          <p:grpSpPr>
            <a:xfrm>
              <a:off x="4656839" y="3639006"/>
              <a:ext cx="4340856" cy="1500290"/>
              <a:chOff x="150828" y="1612246"/>
              <a:chExt cx="4340856" cy="1500290"/>
            </a:xfrm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CA92EA1D-39D8-4285-961C-411BE5387E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1281" y="1612246"/>
                <a:ext cx="3940403" cy="1130958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lvl="0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1300" dirty="0">
                    <a:solidFill>
                      <a:srgbClr val="0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number = </a:t>
                </a:r>
                <a:r>
                  <a:rPr lang="en-US" altLang="en-US" sz="1300" dirty="0">
                    <a:solidFill>
                      <a:srgbClr val="00008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eval</a:t>
                </a:r>
                <a:r>
                  <a:rPr lang="en-US" altLang="en-US" sz="1300" dirty="0">
                    <a:solidFill>
                      <a:srgbClr val="0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n-US" altLang="en-US" sz="1300" dirty="0">
                    <a:solidFill>
                      <a:srgbClr val="00008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input</a:t>
                </a:r>
                <a:r>
                  <a:rPr lang="en-US" altLang="en-US" sz="1300" dirty="0">
                    <a:solidFill>
                      <a:srgbClr val="0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n-US" altLang="en-US" sz="1300" dirty="0">
                    <a:solidFill>
                      <a:srgbClr val="00808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"Enter number: "</a:t>
                </a:r>
                <a:r>
                  <a:rPr lang="en-US" altLang="en-US" sz="1300" dirty="0">
                    <a:solidFill>
                      <a:srgbClr val="0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))</a:t>
                </a:r>
              </a:p>
              <a:p>
                <a:pPr lvl="0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1300" dirty="0">
                    <a:solidFill>
                      <a:srgbClr val="0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even = number % </a:t>
                </a:r>
                <a:r>
                  <a:rPr lang="en-US" altLang="en-US" sz="1300" dirty="0">
                    <a:solidFill>
                      <a:srgbClr val="0000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2 </a:t>
                </a:r>
                <a:r>
                  <a:rPr lang="en-US" altLang="en-US" sz="1300" dirty="0">
                    <a:solidFill>
                      <a:srgbClr val="0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== </a:t>
                </a:r>
                <a:r>
                  <a:rPr lang="en-US" altLang="en-US" sz="1300" dirty="0">
                    <a:solidFill>
                      <a:srgbClr val="0000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endParaRPr lang="en-US" altLang="en-US" sz="13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067B0619-DEE8-4C22-8A86-794C935D70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0829" y="1612250"/>
                <a:ext cx="400452" cy="1130954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lvl="0"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13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1</a:t>
                </a:r>
              </a:p>
              <a:p>
                <a:pPr lvl="0"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13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2</a:t>
                </a: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4C3BCBF7-F342-4BA5-A8EF-78025CDA61BE}"/>
                  </a:ext>
                </a:extLst>
              </p:cNvPr>
              <p:cNvSpPr txBox="1"/>
              <p:nvPr/>
            </p:nvSpPr>
            <p:spPr>
              <a:xfrm>
                <a:off x="150828" y="2743204"/>
                <a:ext cx="434085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(b)</a:t>
                </a:r>
              </a:p>
            </p:txBody>
          </p:sp>
        </p:grpSp>
      </p:grpSp>
      <p:pic>
        <p:nvPicPr>
          <p:cNvPr id="14" name="Picture 13">
            <a:hlinkClick r:id="rId3" action="ppaction://hlinksldjump"/>
            <a:extLst>
              <a:ext uri="{FF2B5EF4-FFF2-40B4-BE49-F238E27FC236}">
                <a16:creationId xmlns:a16="http://schemas.microsoft.com/office/drawing/2014/main" id="{44BEFD07-1C3F-4F49-ABE0-EEB05ECF776C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09304" y="6629400"/>
            <a:ext cx="234696" cy="234696"/>
          </a:xfrm>
          <a:prstGeom prst="rect">
            <a:avLst/>
          </a:prstGeom>
        </p:spPr>
      </p:pic>
      <p:sp>
        <p:nvSpPr>
          <p:cNvPr id="19" name="Slide Number Placeholder 2">
            <a:hlinkClick r:id="rId5" action="ppaction://hlinksldjump"/>
            <a:extLst>
              <a:ext uri="{FF2B5EF4-FFF2-40B4-BE49-F238E27FC236}">
                <a16:creationId xmlns:a16="http://schemas.microsoft.com/office/drawing/2014/main" id="{FF1B0B71-9CAB-492C-9B04-80469580EED6}"/>
              </a:ext>
            </a:extLst>
          </p:cNvPr>
          <p:cNvSpPr txBox="1">
            <a:spLocks/>
          </p:cNvSpPr>
          <p:nvPr/>
        </p:nvSpPr>
        <p:spPr>
          <a:xfrm>
            <a:off x="0" y="6646272"/>
            <a:ext cx="2800350" cy="187517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5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0" dirty="0"/>
              <a:t>4.8</a:t>
            </a:r>
          </a:p>
        </p:txBody>
      </p:sp>
    </p:spTree>
    <p:extLst>
      <p:ext uri="{BB962C8B-B14F-4D97-AF65-F5344CB8AC3E}">
        <p14:creationId xmlns:p14="http://schemas.microsoft.com/office/powerpoint/2010/main" val="2609802878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4CDB04-251E-4624-9A17-53E0B5E6D5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Pitfalls</a:t>
            </a:r>
            <a:br>
              <a:rPr lang="en-US" dirty="0"/>
            </a:br>
            <a:r>
              <a:rPr lang="en-US" dirty="0">
                <a:solidFill>
                  <a:schemeClr val="accent3"/>
                </a:solidFill>
              </a:rPr>
              <a:t>Pitfall 2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5058583-28DC-4FBF-8C0A-C18749121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9C4B0-9109-4B6A-816F-B8FB191BD566}" type="slidenum">
              <a:rPr lang="en-US" smtClean="0"/>
              <a:t>85</a:t>
            </a:fld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58EFE5-CA61-46B0-845B-AFC78F0A6C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305" y="1441107"/>
            <a:ext cx="8851392" cy="5205165"/>
          </a:xfrm>
        </p:spPr>
        <p:txBody>
          <a:bodyPr>
            <a:normAutofit/>
          </a:bodyPr>
          <a:lstStyle/>
          <a:p>
            <a:r>
              <a:rPr lang="en-US" dirty="0"/>
              <a:t>Avoid duplicating code in different cases.</a:t>
            </a:r>
          </a:p>
          <a:p>
            <a:pPr lvl="1"/>
            <a:r>
              <a:rPr lang="en-US" dirty="0"/>
              <a:t>Often, new programmers write </a:t>
            </a:r>
            <a:r>
              <a:rPr lang="en-US" dirty="0">
                <a:solidFill>
                  <a:schemeClr val="accent2"/>
                </a:solidFill>
              </a:rPr>
              <a:t>duplicate code </a:t>
            </a:r>
            <a:r>
              <a:rPr lang="en-US" dirty="0"/>
              <a:t>that should be </a:t>
            </a:r>
            <a:r>
              <a:rPr lang="en-US" dirty="0">
                <a:solidFill>
                  <a:schemeClr val="accent2"/>
                </a:solidFill>
              </a:rPr>
              <a:t>combined in one place</a:t>
            </a:r>
            <a:r>
              <a:rPr lang="en-US" dirty="0"/>
              <a:t>.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This is </a:t>
            </a:r>
            <a:r>
              <a:rPr lang="en-US" dirty="0">
                <a:solidFill>
                  <a:schemeClr val="accent2"/>
                </a:solidFill>
              </a:rPr>
              <a:t>not an error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But the new code (b) </a:t>
            </a:r>
            <a:r>
              <a:rPr lang="en-US" dirty="0">
                <a:solidFill>
                  <a:schemeClr val="accent2"/>
                </a:solidFill>
              </a:rPr>
              <a:t>removes the duplication </a:t>
            </a:r>
            <a:r>
              <a:rPr lang="en-US" dirty="0"/>
              <a:t>and makes the code </a:t>
            </a:r>
            <a:r>
              <a:rPr lang="en-US" dirty="0">
                <a:solidFill>
                  <a:schemeClr val="accent2"/>
                </a:solidFill>
              </a:rPr>
              <a:t>easy to maintain</a:t>
            </a:r>
            <a:r>
              <a:rPr lang="en-US" dirty="0"/>
              <a:t>, because you only need to </a:t>
            </a:r>
            <a:r>
              <a:rPr lang="en-US" dirty="0">
                <a:solidFill>
                  <a:schemeClr val="accent2"/>
                </a:solidFill>
              </a:rPr>
              <a:t>change in one place if the print statement is modified</a:t>
            </a:r>
            <a:r>
              <a:rPr lang="en-US" dirty="0"/>
              <a:t>.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B627E526-2513-49BC-9E63-1F783E3D39EA}"/>
              </a:ext>
            </a:extLst>
          </p:cNvPr>
          <p:cNvGrpSpPr/>
          <p:nvPr/>
        </p:nvGrpSpPr>
        <p:grpSpPr>
          <a:xfrm>
            <a:off x="146304" y="2705752"/>
            <a:ext cx="8851392" cy="2288618"/>
            <a:chOff x="146303" y="3639006"/>
            <a:chExt cx="8851392" cy="2288618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0D871C2B-4490-40F4-BAE3-02E5FA09CC60}"/>
                </a:ext>
              </a:extLst>
            </p:cNvPr>
            <p:cNvGrpSpPr/>
            <p:nvPr/>
          </p:nvGrpSpPr>
          <p:grpSpPr>
            <a:xfrm>
              <a:off x="146303" y="3639006"/>
              <a:ext cx="4340855" cy="2288618"/>
              <a:chOff x="150829" y="1612246"/>
              <a:chExt cx="4340855" cy="2288618"/>
            </a:xfrm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E2CD8BEF-5AA3-4BEA-823E-C7C0155EC2D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1281" y="1612246"/>
                <a:ext cx="3940403" cy="1919286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lvl="0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1200" dirty="0">
                    <a:solidFill>
                      <a:srgbClr val="0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total = </a:t>
                </a:r>
                <a:r>
                  <a:rPr lang="en-US" altLang="en-US" sz="1200" dirty="0">
                    <a:solidFill>
                      <a:srgbClr val="00008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eval</a:t>
                </a:r>
                <a:r>
                  <a:rPr lang="en-US" altLang="en-US" sz="1200" dirty="0">
                    <a:solidFill>
                      <a:srgbClr val="0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n-US" altLang="en-US" sz="1200" dirty="0">
                    <a:solidFill>
                      <a:srgbClr val="00008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input</a:t>
                </a:r>
                <a:r>
                  <a:rPr lang="en-US" altLang="en-US" sz="1200" dirty="0">
                    <a:solidFill>
                      <a:srgbClr val="0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n-US" altLang="en-US" sz="1200" dirty="0">
                    <a:solidFill>
                      <a:srgbClr val="00808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"Enter total: "</a:t>
                </a:r>
                <a:r>
                  <a:rPr lang="en-US" altLang="en-US" sz="1200" dirty="0">
                    <a:solidFill>
                      <a:srgbClr val="0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))</a:t>
                </a:r>
              </a:p>
              <a:p>
                <a:pPr lvl="0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120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lvl="0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1200" dirty="0">
                    <a:solidFill>
                      <a:srgbClr val="00008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if </a:t>
                </a:r>
                <a:r>
                  <a:rPr lang="en-US" altLang="en-US" sz="1200" dirty="0">
                    <a:solidFill>
                      <a:srgbClr val="0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(total &gt;= </a:t>
                </a:r>
                <a:r>
                  <a:rPr lang="en-US" altLang="en-US" sz="1200" dirty="0">
                    <a:solidFill>
                      <a:srgbClr val="0000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100</a:t>
                </a:r>
                <a:r>
                  <a:rPr lang="en-US" altLang="en-US" sz="1200" dirty="0">
                    <a:solidFill>
                      <a:srgbClr val="0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):</a:t>
                </a:r>
              </a:p>
              <a:p>
                <a:pPr lvl="0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1200" dirty="0">
                    <a:solidFill>
                      <a:srgbClr val="0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   discount = </a:t>
                </a:r>
                <a:r>
                  <a:rPr lang="en-US" altLang="en-US" sz="1200" dirty="0">
                    <a:solidFill>
                      <a:srgbClr val="0000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10 </a:t>
                </a:r>
                <a:r>
                  <a:rPr lang="en-US" altLang="en-US" sz="1200" dirty="0">
                    <a:solidFill>
                      <a:srgbClr val="0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/ </a:t>
                </a:r>
                <a:r>
                  <a:rPr lang="en-US" altLang="en-US" sz="1200" dirty="0">
                    <a:solidFill>
                      <a:srgbClr val="0000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100</a:t>
                </a:r>
              </a:p>
              <a:p>
                <a:pPr lvl="0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1200" dirty="0">
                    <a:solidFill>
                      <a:srgbClr val="0000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   </a:t>
                </a:r>
                <a:r>
                  <a:rPr lang="en-US" altLang="en-US" sz="1200" dirty="0">
                    <a:solidFill>
                      <a:srgbClr val="0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total = total - (discount * total)</a:t>
                </a:r>
              </a:p>
              <a:p>
                <a:pPr lvl="0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1200" dirty="0">
                    <a:solidFill>
                      <a:srgbClr val="0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   </a:t>
                </a:r>
                <a:r>
                  <a:rPr lang="en-US" altLang="en-US" sz="1200" dirty="0">
                    <a:solidFill>
                      <a:srgbClr val="00008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print</a:t>
                </a:r>
                <a:r>
                  <a:rPr lang="en-US" altLang="en-US" sz="1200" dirty="0">
                    <a:solidFill>
                      <a:srgbClr val="0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n-US" altLang="en-US" sz="1200" dirty="0">
                    <a:solidFill>
                      <a:srgbClr val="00808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"Final Total: "</a:t>
                </a:r>
                <a:r>
                  <a:rPr lang="en-US" altLang="en-US" sz="1200" dirty="0">
                    <a:solidFill>
                      <a:srgbClr val="0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, total)</a:t>
                </a:r>
              </a:p>
              <a:p>
                <a:pPr lvl="0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1200" dirty="0">
                    <a:solidFill>
                      <a:srgbClr val="00008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else</a:t>
                </a:r>
                <a:r>
                  <a:rPr lang="en-US" altLang="en-US" sz="1200" dirty="0">
                    <a:solidFill>
                      <a:srgbClr val="0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:</a:t>
                </a:r>
              </a:p>
              <a:p>
                <a:pPr lvl="0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1200" dirty="0">
                    <a:solidFill>
                      <a:srgbClr val="0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   discount = </a:t>
                </a:r>
                <a:r>
                  <a:rPr lang="en-US" altLang="en-US" sz="1200" dirty="0">
                    <a:solidFill>
                      <a:srgbClr val="0000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5 </a:t>
                </a:r>
                <a:r>
                  <a:rPr lang="en-US" altLang="en-US" sz="1200" dirty="0">
                    <a:solidFill>
                      <a:srgbClr val="0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/ </a:t>
                </a:r>
                <a:r>
                  <a:rPr lang="en-US" altLang="en-US" sz="1200" dirty="0">
                    <a:solidFill>
                      <a:srgbClr val="0000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100</a:t>
                </a:r>
              </a:p>
              <a:p>
                <a:pPr lvl="0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1200" dirty="0">
                    <a:solidFill>
                      <a:srgbClr val="0000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   </a:t>
                </a:r>
                <a:r>
                  <a:rPr lang="en-US" altLang="en-US" sz="1200" dirty="0">
                    <a:solidFill>
                      <a:srgbClr val="0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total = total - (discount * total)</a:t>
                </a:r>
              </a:p>
              <a:p>
                <a:pPr lvl="0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1200" dirty="0">
                    <a:solidFill>
                      <a:srgbClr val="0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   </a:t>
                </a:r>
                <a:r>
                  <a:rPr lang="en-US" altLang="en-US" sz="1200" dirty="0">
                    <a:solidFill>
                      <a:srgbClr val="00008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print</a:t>
                </a:r>
                <a:r>
                  <a:rPr lang="en-US" altLang="en-US" sz="1200" dirty="0">
                    <a:solidFill>
                      <a:srgbClr val="0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n-US" altLang="en-US" sz="1200" dirty="0">
                    <a:solidFill>
                      <a:srgbClr val="00808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"Final Total: "</a:t>
                </a:r>
                <a:r>
                  <a:rPr lang="en-US" altLang="en-US" sz="1200" dirty="0">
                    <a:solidFill>
                      <a:srgbClr val="0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, total)</a:t>
                </a:r>
                <a:endParaRPr lang="en-US" altLang="en-US" sz="12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869AD797-A737-40E0-A340-4AC93E7D57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0829" y="1612250"/>
                <a:ext cx="400452" cy="1919282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lvl="0"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1</a:t>
                </a:r>
              </a:p>
              <a:p>
                <a:pPr lvl="0"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2</a:t>
                </a:r>
              </a:p>
              <a:p>
                <a:pPr lvl="0"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3</a:t>
                </a:r>
              </a:p>
              <a:p>
                <a:pPr lvl="0"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4</a:t>
                </a:r>
              </a:p>
              <a:p>
                <a:pPr lvl="0"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5</a:t>
                </a:r>
              </a:p>
              <a:p>
                <a:pPr lvl="0"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6</a:t>
                </a:r>
              </a:p>
              <a:p>
                <a:pPr lvl="0"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7</a:t>
                </a:r>
              </a:p>
              <a:p>
                <a:pPr lvl="0"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8</a:t>
                </a:r>
              </a:p>
              <a:p>
                <a:pPr lvl="0"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9</a:t>
                </a:r>
              </a:p>
              <a:p>
                <a:pPr lvl="0"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10</a:t>
                </a: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559A7B6-1E7D-4697-B8F4-95DF245103C2}"/>
                  </a:ext>
                </a:extLst>
              </p:cNvPr>
              <p:cNvSpPr txBox="1"/>
              <p:nvPr/>
            </p:nvSpPr>
            <p:spPr>
              <a:xfrm>
                <a:off x="150829" y="3531532"/>
                <a:ext cx="434085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(a)</a:t>
                </a:r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7E4E4826-B6F0-43EE-8BCB-040C84740E38}"/>
                </a:ext>
              </a:extLst>
            </p:cNvPr>
            <p:cNvGrpSpPr/>
            <p:nvPr/>
          </p:nvGrpSpPr>
          <p:grpSpPr>
            <a:xfrm>
              <a:off x="4656839" y="3639006"/>
              <a:ext cx="4340856" cy="2288618"/>
              <a:chOff x="150828" y="1612246"/>
              <a:chExt cx="4340856" cy="2288618"/>
            </a:xfrm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CA92EA1D-39D8-4285-961C-411BE5387E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1281" y="1612246"/>
                <a:ext cx="3940403" cy="191929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lvl="0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1200" dirty="0">
                    <a:solidFill>
                      <a:srgbClr val="0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total = </a:t>
                </a:r>
                <a:r>
                  <a:rPr lang="en-US" altLang="en-US" sz="1200" dirty="0">
                    <a:solidFill>
                      <a:srgbClr val="00008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eval</a:t>
                </a:r>
                <a:r>
                  <a:rPr lang="en-US" altLang="en-US" sz="1200" dirty="0">
                    <a:solidFill>
                      <a:srgbClr val="0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n-US" altLang="en-US" sz="1200" dirty="0">
                    <a:solidFill>
                      <a:srgbClr val="00008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input</a:t>
                </a:r>
                <a:r>
                  <a:rPr lang="en-US" altLang="en-US" sz="1200" dirty="0">
                    <a:solidFill>
                      <a:srgbClr val="0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n-US" altLang="en-US" sz="1200" dirty="0">
                    <a:solidFill>
                      <a:srgbClr val="00808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"Enter total: "</a:t>
                </a:r>
                <a:r>
                  <a:rPr lang="en-US" altLang="en-US" sz="1200" dirty="0">
                    <a:solidFill>
                      <a:srgbClr val="0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))</a:t>
                </a:r>
              </a:p>
              <a:p>
                <a:pPr lvl="0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1200" dirty="0">
                    <a:solidFill>
                      <a:srgbClr val="0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discount = </a:t>
                </a:r>
                <a:r>
                  <a:rPr lang="en-US" altLang="en-US" sz="1200" dirty="0">
                    <a:solidFill>
                      <a:srgbClr val="0000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</a:p>
              <a:p>
                <a:pPr lvl="0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1200" dirty="0">
                  <a:solidFill>
                    <a:srgbClr val="0000FF"/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lvl="0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1200" dirty="0">
                    <a:solidFill>
                      <a:srgbClr val="00008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if </a:t>
                </a:r>
                <a:r>
                  <a:rPr lang="en-US" altLang="en-US" sz="1200" dirty="0">
                    <a:solidFill>
                      <a:srgbClr val="0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(total &gt;= </a:t>
                </a:r>
                <a:r>
                  <a:rPr lang="en-US" altLang="en-US" sz="1200" dirty="0">
                    <a:solidFill>
                      <a:srgbClr val="0000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100</a:t>
                </a:r>
                <a:r>
                  <a:rPr lang="en-US" altLang="en-US" sz="1200" dirty="0">
                    <a:solidFill>
                      <a:srgbClr val="0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):</a:t>
                </a:r>
              </a:p>
              <a:p>
                <a:pPr lvl="0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1200" dirty="0">
                    <a:solidFill>
                      <a:srgbClr val="0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   discount = </a:t>
                </a:r>
                <a:r>
                  <a:rPr lang="en-US" altLang="en-US" sz="1200" dirty="0">
                    <a:solidFill>
                      <a:srgbClr val="0000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10 </a:t>
                </a:r>
                <a:r>
                  <a:rPr lang="en-US" altLang="en-US" sz="1200" dirty="0">
                    <a:solidFill>
                      <a:srgbClr val="0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/ </a:t>
                </a:r>
                <a:r>
                  <a:rPr lang="en-US" altLang="en-US" sz="1200" dirty="0">
                    <a:solidFill>
                      <a:srgbClr val="0000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100</a:t>
                </a:r>
              </a:p>
              <a:p>
                <a:pPr lvl="0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1200" dirty="0">
                    <a:solidFill>
                      <a:srgbClr val="00008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else</a:t>
                </a:r>
                <a:r>
                  <a:rPr lang="en-US" altLang="en-US" sz="1200" dirty="0">
                    <a:solidFill>
                      <a:srgbClr val="0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:</a:t>
                </a:r>
              </a:p>
              <a:p>
                <a:pPr lvl="0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1200" dirty="0">
                    <a:solidFill>
                      <a:srgbClr val="0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   discount = </a:t>
                </a:r>
                <a:r>
                  <a:rPr lang="en-US" altLang="en-US" sz="1200" dirty="0">
                    <a:solidFill>
                      <a:srgbClr val="0000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5 </a:t>
                </a:r>
                <a:r>
                  <a:rPr lang="en-US" altLang="en-US" sz="1200" dirty="0">
                    <a:solidFill>
                      <a:srgbClr val="0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/ </a:t>
                </a:r>
                <a:r>
                  <a:rPr lang="en-US" altLang="en-US" sz="1200" dirty="0">
                    <a:solidFill>
                      <a:srgbClr val="0000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100</a:t>
                </a:r>
              </a:p>
              <a:p>
                <a:pPr lvl="0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1200" dirty="0">
                  <a:solidFill>
                    <a:srgbClr val="0000FF"/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lvl="0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1200" dirty="0">
                    <a:solidFill>
                      <a:srgbClr val="0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total = total - (discount * total)</a:t>
                </a:r>
              </a:p>
              <a:p>
                <a:pPr lvl="0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1200" dirty="0">
                    <a:solidFill>
                      <a:srgbClr val="00008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print</a:t>
                </a:r>
                <a:r>
                  <a:rPr lang="en-US" altLang="en-US" sz="1200" dirty="0">
                    <a:solidFill>
                      <a:srgbClr val="0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n-US" altLang="en-US" sz="1200" dirty="0">
                    <a:solidFill>
                      <a:srgbClr val="00808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"Final Total: "</a:t>
                </a:r>
                <a:r>
                  <a:rPr lang="en-US" altLang="en-US" sz="1200" dirty="0">
                    <a:solidFill>
                      <a:srgbClr val="0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, total)</a:t>
                </a:r>
                <a:endParaRPr lang="en-US" altLang="en-US" sz="12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067B0619-DEE8-4C22-8A86-794C935D70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0829" y="1612250"/>
                <a:ext cx="400452" cy="1919286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lvl="0"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1</a:t>
                </a:r>
              </a:p>
              <a:p>
                <a:pPr lvl="0"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2</a:t>
                </a:r>
              </a:p>
              <a:p>
                <a:pPr lvl="0"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3</a:t>
                </a:r>
              </a:p>
              <a:p>
                <a:pPr lvl="0"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4</a:t>
                </a:r>
              </a:p>
              <a:p>
                <a:pPr lvl="0"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5</a:t>
                </a:r>
              </a:p>
              <a:p>
                <a:pPr lvl="0"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6</a:t>
                </a:r>
              </a:p>
              <a:p>
                <a:pPr lvl="0"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7</a:t>
                </a:r>
              </a:p>
              <a:p>
                <a:pPr lvl="0"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8</a:t>
                </a:r>
              </a:p>
              <a:p>
                <a:pPr lvl="0"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9</a:t>
                </a:r>
              </a:p>
              <a:p>
                <a:pPr lvl="0"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10</a:t>
                </a: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4C3BCBF7-F342-4BA5-A8EF-78025CDA61BE}"/>
                  </a:ext>
                </a:extLst>
              </p:cNvPr>
              <p:cNvSpPr txBox="1"/>
              <p:nvPr/>
            </p:nvSpPr>
            <p:spPr>
              <a:xfrm>
                <a:off x="150828" y="3531532"/>
                <a:ext cx="434085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(b)</a:t>
                </a:r>
              </a:p>
            </p:txBody>
          </p:sp>
        </p:grpSp>
      </p:grpSp>
      <p:pic>
        <p:nvPicPr>
          <p:cNvPr id="14" name="Picture 13">
            <a:hlinkClick r:id="rId3" action="ppaction://hlinksldjump"/>
            <a:extLst>
              <a:ext uri="{FF2B5EF4-FFF2-40B4-BE49-F238E27FC236}">
                <a16:creationId xmlns:a16="http://schemas.microsoft.com/office/drawing/2014/main" id="{75E15433-D6DA-4286-B90B-385F3334406B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09304" y="6629400"/>
            <a:ext cx="234696" cy="234696"/>
          </a:xfrm>
          <a:prstGeom prst="rect">
            <a:avLst/>
          </a:prstGeom>
        </p:spPr>
      </p:pic>
      <p:sp>
        <p:nvSpPr>
          <p:cNvPr id="19" name="Slide Number Placeholder 2">
            <a:hlinkClick r:id="rId5" action="ppaction://hlinksldjump"/>
            <a:extLst>
              <a:ext uri="{FF2B5EF4-FFF2-40B4-BE49-F238E27FC236}">
                <a16:creationId xmlns:a16="http://schemas.microsoft.com/office/drawing/2014/main" id="{A4525D16-190C-4197-B396-FA68F27C6AED}"/>
              </a:ext>
            </a:extLst>
          </p:cNvPr>
          <p:cNvSpPr txBox="1">
            <a:spLocks/>
          </p:cNvSpPr>
          <p:nvPr/>
        </p:nvSpPr>
        <p:spPr>
          <a:xfrm>
            <a:off x="0" y="6646272"/>
            <a:ext cx="2800350" cy="187517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5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0" dirty="0"/>
              <a:t>4.8</a:t>
            </a:r>
          </a:p>
        </p:txBody>
      </p:sp>
    </p:spTree>
    <p:extLst>
      <p:ext uri="{BB962C8B-B14F-4D97-AF65-F5344CB8AC3E}">
        <p14:creationId xmlns:p14="http://schemas.microsoft.com/office/powerpoint/2010/main" val="2502111332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EA88A4-5AE1-4971-8F3E-24D96879E1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Check Point</a:t>
            </a:r>
            <a:br>
              <a:rPr lang="en-US" dirty="0"/>
            </a:br>
            <a:r>
              <a:rPr lang="en-US" dirty="0">
                <a:solidFill>
                  <a:schemeClr val="accent3"/>
                </a:solidFill>
              </a:rPr>
              <a:t>#11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524EACC-9737-477A-8375-E4E93F096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9C4B0-9109-4B6A-816F-B8FB191BD566}" type="slidenum">
              <a:rPr lang="en-US" smtClean="0"/>
              <a:t>86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691E99-B168-43D0-B00B-EA030DA301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91440" indent="0">
              <a:buNone/>
            </a:pPr>
            <a:r>
              <a:rPr lang="en-US" dirty="0"/>
              <a:t>Rewrite the following statement using a </a:t>
            </a:r>
            <a:r>
              <a:rPr lang="en-US" dirty="0">
                <a:solidFill>
                  <a:schemeClr val="accent2"/>
                </a:solidFill>
              </a:rPr>
              <a:t>Boolean expression</a:t>
            </a:r>
            <a:r>
              <a:rPr lang="en-US" dirty="0"/>
              <a:t>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 indent="-365760">
              <a:buFont typeface="Wingdings" panose="05000000000000000000" pitchFamily="2" charset="2"/>
              <a:buChar char="Ø"/>
            </a:pPr>
            <a:r>
              <a:rPr lang="en-US" dirty="0"/>
              <a:t>Solution:</a:t>
            </a:r>
          </a:p>
          <a:p>
            <a:endParaRPr lang="en-US" dirty="0"/>
          </a:p>
          <a:p>
            <a:endParaRPr lang="en-US" dirty="0"/>
          </a:p>
          <a:p>
            <a:pPr marL="91440" indent="0">
              <a:buNone/>
            </a:pPr>
            <a:endParaRPr lang="en-US" dirty="0"/>
          </a:p>
        </p:txBody>
      </p:sp>
      <p:sp>
        <p:nvSpPr>
          <p:cNvPr id="27" name="Rectangle 2">
            <a:extLst>
              <a:ext uri="{FF2B5EF4-FFF2-40B4-BE49-F238E27FC236}">
                <a16:creationId xmlns:a16="http://schemas.microsoft.com/office/drawing/2014/main" id="{A6CC2AE2-4393-48B5-968B-9F1314CEEA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D550263B-2AA8-4890-B91E-CDA0B323F5AE}"/>
              </a:ext>
            </a:extLst>
          </p:cNvPr>
          <p:cNvGrpSpPr/>
          <p:nvPr/>
        </p:nvGrpSpPr>
        <p:grpSpPr>
          <a:xfrm>
            <a:off x="184731" y="2008161"/>
            <a:ext cx="8812964" cy="1310073"/>
            <a:chOff x="150829" y="1612245"/>
            <a:chExt cx="8812964" cy="1310073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3B0BB48E-4F53-49AF-9606-8703121531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281" y="1612245"/>
              <a:ext cx="8412512" cy="131007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lvl="0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000" dirty="0">
                  <a:solidFill>
                    <a:srgbClr val="00008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if </a:t>
              </a:r>
              <a:r>
                <a:rPr lang="en-US" altLang="en-US" sz="200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count % </a:t>
              </a:r>
              <a:r>
                <a:rPr lang="en-US" altLang="en-US" sz="2000" dirty="0">
                  <a:solidFill>
                    <a:srgbClr val="0000FF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10 </a:t>
              </a:r>
              <a:r>
                <a:rPr lang="en-US" altLang="en-US" sz="200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== </a:t>
              </a:r>
              <a:r>
                <a:rPr lang="en-US" altLang="en-US" sz="2000" dirty="0">
                  <a:solidFill>
                    <a:srgbClr val="0000FF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0</a:t>
              </a:r>
              <a:r>
                <a:rPr lang="en-US" altLang="en-US" sz="200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:</a:t>
              </a:r>
            </a:p>
            <a:p>
              <a:pPr lvl="0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00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   newLine = </a:t>
              </a:r>
              <a:r>
                <a:rPr lang="en-US" altLang="en-US" sz="2000" dirty="0">
                  <a:solidFill>
                    <a:srgbClr val="00008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True</a:t>
              </a:r>
            </a:p>
            <a:p>
              <a:pPr lvl="0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000" dirty="0">
                  <a:solidFill>
                    <a:srgbClr val="00008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else</a:t>
              </a:r>
              <a:r>
                <a:rPr lang="en-US" altLang="en-US" sz="200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:</a:t>
              </a:r>
            </a:p>
            <a:p>
              <a:pPr lvl="0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00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   newLine = </a:t>
              </a:r>
              <a:r>
                <a:rPr lang="en-US" altLang="en-US" sz="2000" dirty="0">
                  <a:solidFill>
                    <a:srgbClr val="00008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False</a:t>
              </a:r>
              <a:endParaRPr lang="en-US" altLang="en-US" sz="2000" dirty="0">
                <a:latin typeface="Arial" panose="020B0604020202020204" pitchFamily="34" charset="0"/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8911A1FB-7AF0-4CE5-8216-B91F002417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829" y="1612250"/>
              <a:ext cx="400452" cy="1310068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lvl="0"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</a:p>
            <a:p>
              <a:pPr lvl="0"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2</a:t>
              </a:r>
            </a:p>
            <a:p>
              <a:pPr lvl="0"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3</a:t>
              </a:r>
            </a:p>
            <a:p>
              <a:pPr lvl="0"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4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BC7D176D-9958-4525-9ED2-4FAA424B862A}"/>
              </a:ext>
            </a:extLst>
          </p:cNvPr>
          <p:cNvGrpSpPr/>
          <p:nvPr/>
        </p:nvGrpSpPr>
        <p:grpSpPr>
          <a:xfrm>
            <a:off x="146303" y="3931230"/>
            <a:ext cx="8812964" cy="478210"/>
            <a:chOff x="150829" y="1612246"/>
            <a:chExt cx="8812964" cy="478210"/>
          </a:xfrm>
        </p:grpSpPr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19F1BDFB-44E4-4749-A452-45A50B8D5B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281" y="1612246"/>
              <a:ext cx="8412512" cy="47821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noAutofit/>
            </a:bodyPr>
            <a:lstStyle/>
            <a:p>
              <a:pPr lvl="0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00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newLine = count % </a:t>
              </a:r>
              <a:r>
                <a:rPr lang="en-US" altLang="en-US" sz="2000" dirty="0">
                  <a:solidFill>
                    <a:srgbClr val="0000FF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10 </a:t>
              </a:r>
              <a:r>
                <a:rPr lang="en-US" altLang="en-US" sz="200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== </a:t>
              </a:r>
              <a:r>
                <a:rPr lang="en-US" altLang="en-US" sz="2000" dirty="0">
                  <a:solidFill>
                    <a:srgbClr val="0000FF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0</a:t>
              </a:r>
              <a:endParaRPr lang="en-US" altLang="en-US" sz="2000" dirty="0">
                <a:latin typeface="Arial" panose="020B0604020202020204" pitchFamily="34" charset="0"/>
              </a:endParaRP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9288A7C9-D634-41C9-BE0E-C1B901D78C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829" y="1612250"/>
              <a:ext cx="400452" cy="478206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noAutofit/>
            </a:bodyPr>
            <a:lstStyle/>
            <a:p>
              <a:pPr lvl="0"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</a:p>
          </p:txBody>
        </p:sp>
      </p:grpSp>
      <p:pic>
        <p:nvPicPr>
          <p:cNvPr id="12" name="Picture 11">
            <a:hlinkClick r:id="rId3" action="ppaction://hlinksldjump"/>
            <a:extLst>
              <a:ext uri="{FF2B5EF4-FFF2-40B4-BE49-F238E27FC236}">
                <a16:creationId xmlns:a16="http://schemas.microsoft.com/office/drawing/2014/main" id="{7E736834-8301-49BA-BE39-A873878EF82A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09304" y="6629400"/>
            <a:ext cx="234696" cy="234696"/>
          </a:xfrm>
          <a:prstGeom prst="rect">
            <a:avLst/>
          </a:prstGeom>
        </p:spPr>
      </p:pic>
      <p:sp>
        <p:nvSpPr>
          <p:cNvPr id="13" name="Slide Number Placeholder 2">
            <a:hlinkClick r:id="rId5" action="ppaction://hlinksldjump"/>
            <a:extLst>
              <a:ext uri="{FF2B5EF4-FFF2-40B4-BE49-F238E27FC236}">
                <a16:creationId xmlns:a16="http://schemas.microsoft.com/office/drawing/2014/main" id="{8C86D23C-941B-4D9A-89B5-B2985C4E3DB9}"/>
              </a:ext>
            </a:extLst>
          </p:cNvPr>
          <p:cNvSpPr txBox="1">
            <a:spLocks/>
          </p:cNvSpPr>
          <p:nvPr/>
        </p:nvSpPr>
        <p:spPr>
          <a:xfrm>
            <a:off x="0" y="6646272"/>
            <a:ext cx="2800350" cy="187517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5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0" dirty="0"/>
              <a:t>4.8</a:t>
            </a:r>
          </a:p>
        </p:txBody>
      </p:sp>
    </p:spTree>
    <p:extLst>
      <p:ext uri="{BB962C8B-B14F-4D97-AF65-F5344CB8AC3E}">
        <p14:creationId xmlns:p14="http://schemas.microsoft.com/office/powerpoint/2010/main" val="5483744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884184-E0BE-4491-8E2D-9A33576406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Check Point</a:t>
            </a:r>
            <a:br>
              <a:rPr lang="en-US" dirty="0"/>
            </a:br>
            <a:r>
              <a:rPr lang="en-US" dirty="0">
                <a:solidFill>
                  <a:schemeClr val="accent3"/>
                </a:solidFill>
              </a:rPr>
              <a:t>#12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2D5FA37-2FCC-4F12-8BC7-CC56C071A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9C4B0-9109-4B6A-816F-B8FB191BD566}" type="slidenum">
              <a:rPr lang="en-US" smtClean="0"/>
              <a:t>87</a:t>
            </a:fld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02CF52-E60E-4A8B-9B17-7582A5F237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91440" indent="0">
              <a:buNone/>
            </a:pPr>
            <a:r>
              <a:rPr lang="en-US" dirty="0"/>
              <a:t>Are the following statements correct? Which one is better?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sz="2000" dirty="0"/>
          </a:p>
          <a:p>
            <a:pPr indent="-365760">
              <a:buFont typeface="Wingdings" panose="05000000000000000000" pitchFamily="2" charset="2"/>
              <a:buChar char="Ø"/>
            </a:pPr>
            <a:r>
              <a:rPr lang="en-US" dirty="0"/>
              <a:t>Yes, </a:t>
            </a:r>
            <a:r>
              <a:rPr lang="en-US" dirty="0">
                <a:solidFill>
                  <a:schemeClr val="accent2"/>
                </a:solidFill>
              </a:rPr>
              <a:t>they are correct</a:t>
            </a:r>
            <a:r>
              <a:rPr lang="en-US" dirty="0"/>
              <a:t>.</a:t>
            </a:r>
          </a:p>
          <a:p>
            <a:pPr indent="-365760">
              <a:buFont typeface="Wingdings" panose="05000000000000000000" pitchFamily="2" charset="2"/>
              <a:buChar char="Ø"/>
            </a:pPr>
            <a:r>
              <a:rPr lang="en-US" dirty="0"/>
              <a:t>(b) is better than (a) because it is </a:t>
            </a:r>
            <a:r>
              <a:rPr lang="en-US" dirty="0">
                <a:solidFill>
                  <a:schemeClr val="accent2"/>
                </a:solidFill>
              </a:rPr>
              <a:t>concise</a:t>
            </a:r>
            <a:r>
              <a:rPr lang="en-US" dirty="0"/>
              <a:t> and </a:t>
            </a:r>
            <a:r>
              <a:rPr lang="en-US" dirty="0">
                <a:solidFill>
                  <a:schemeClr val="accent2"/>
                </a:solidFill>
              </a:rPr>
              <a:t>easy to read</a:t>
            </a:r>
            <a:r>
              <a:rPr lang="en-US" dirty="0"/>
              <a:t>.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BFAC813-9DF9-4D5E-AAFA-8A5EB94DD609}"/>
              </a:ext>
            </a:extLst>
          </p:cNvPr>
          <p:cNvGrpSpPr/>
          <p:nvPr/>
        </p:nvGrpSpPr>
        <p:grpSpPr>
          <a:xfrm>
            <a:off x="146304" y="1993705"/>
            <a:ext cx="8851392" cy="1519143"/>
            <a:chOff x="150828" y="1612246"/>
            <a:chExt cx="8851392" cy="1519143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C39A959-DFDC-4E24-887E-08AA1589AD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280" y="1612246"/>
              <a:ext cx="8450940" cy="114981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lvl="0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600" dirty="0">
                  <a:solidFill>
                    <a:srgbClr val="00008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if </a:t>
              </a:r>
              <a:r>
                <a:rPr lang="en-US" altLang="en-US" sz="160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age &lt; </a:t>
              </a:r>
              <a:r>
                <a:rPr lang="en-US" altLang="en-US" sz="1600" dirty="0">
                  <a:solidFill>
                    <a:srgbClr val="0000FF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16</a:t>
              </a:r>
              <a:r>
                <a:rPr lang="en-US" altLang="en-US" sz="160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:</a:t>
              </a:r>
            </a:p>
            <a:p>
              <a:pPr lvl="0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60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   </a:t>
              </a:r>
              <a:r>
                <a:rPr lang="en-US" altLang="en-US" sz="1600" dirty="0">
                  <a:solidFill>
                    <a:srgbClr val="00008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print</a:t>
              </a:r>
              <a:r>
                <a:rPr lang="en-US" altLang="en-US" sz="160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(</a:t>
              </a:r>
              <a:r>
                <a:rPr lang="en-US" altLang="en-US" sz="1600" dirty="0">
                  <a:solidFill>
                    <a:srgbClr val="00808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"Cannot get a driver's license"</a:t>
              </a:r>
              <a:r>
                <a:rPr lang="en-US" altLang="en-US" sz="160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)</a:t>
              </a:r>
            </a:p>
            <a:p>
              <a:pPr lvl="0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600" dirty="0">
                  <a:solidFill>
                    <a:srgbClr val="00008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if </a:t>
              </a:r>
              <a:r>
                <a:rPr lang="en-US" altLang="en-US" sz="160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age &gt;= </a:t>
              </a:r>
              <a:r>
                <a:rPr lang="en-US" altLang="en-US" sz="1600" dirty="0">
                  <a:solidFill>
                    <a:srgbClr val="0000FF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16</a:t>
              </a:r>
              <a:r>
                <a:rPr lang="en-US" altLang="en-US" sz="160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:</a:t>
              </a:r>
            </a:p>
            <a:p>
              <a:pPr lvl="0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60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   </a:t>
              </a:r>
              <a:r>
                <a:rPr lang="en-US" altLang="en-US" sz="1600" dirty="0">
                  <a:solidFill>
                    <a:srgbClr val="00008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print</a:t>
              </a:r>
              <a:r>
                <a:rPr lang="en-US" altLang="en-US" sz="160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(</a:t>
              </a:r>
              <a:r>
                <a:rPr lang="en-US" altLang="en-US" sz="1600" dirty="0">
                  <a:solidFill>
                    <a:srgbClr val="00808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"Can get a driver's license"</a:t>
              </a:r>
              <a:r>
                <a:rPr lang="en-US" altLang="en-US" sz="160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)</a:t>
              </a:r>
              <a:endParaRPr lang="en-US" altLang="en-US" sz="1600" dirty="0">
                <a:latin typeface="Arial" panose="020B0604020202020204" pitchFamily="34" charset="0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D0324226-4794-46E5-9E9C-6CFAD752E9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829" y="1612250"/>
              <a:ext cx="400452" cy="1149807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lvl="0"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</a:p>
            <a:p>
              <a:pPr lvl="0"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2</a:t>
              </a:r>
            </a:p>
            <a:p>
              <a:pPr lvl="0"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3</a:t>
              </a:r>
            </a:p>
            <a:p>
              <a:pPr lvl="0"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4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6BAA26E-5964-44BB-BA1D-39247D9CAEE6}"/>
                </a:ext>
              </a:extLst>
            </p:cNvPr>
            <p:cNvSpPr txBox="1"/>
            <p:nvPr/>
          </p:nvSpPr>
          <p:spPr>
            <a:xfrm>
              <a:off x="150828" y="2762057"/>
              <a:ext cx="88513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(a)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D663893-C994-4A60-92D7-FCBBE0DC40BE}"/>
              </a:ext>
            </a:extLst>
          </p:cNvPr>
          <p:cNvGrpSpPr/>
          <p:nvPr/>
        </p:nvGrpSpPr>
        <p:grpSpPr>
          <a:xfrm>
            <a:off x="146304" y="3690529"/>
            <a:ext cx="8851392" cy="1519143"/>
            <a:chOff x="150828" y="1612246"/>
            <a:chExt cx="8851392" cy="1519143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8DE22BD-8841-4A95-94EC-C118810703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280" y="1612246"/>
              <a:ext cx="8450940" cy="114981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lvl="0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600" dirty="0">
                  <a:solidFill>
                    <a:srgbClr val="00008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if </a:t>
              </a:r>
              <a:r>
                <a:rPr lang="en-US" altLang="en-US" sz="160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age &lt; </a:t>
              </a:r>
              <a:r>
                <a:rPr lang="en-US" altLang="en-US" sz="1600" dirty="0">
                  <a:solidFill>
                    <a:srgbClr val="0000FF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16</a:t>
              </a:r>
              <a:r>
                <a:rPr lang="en-US" altLang="en-US" sz="160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:</a:t>
              </a:r>
            </a:p>
            <a:p>
              <a:pPr lvl="0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60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   </a:t>
              </a:r>
              <a:r>
                <a:rPr lang="en-US" altLang="en-US" sz="1600" dirty="0">
                  <a:solidFill>
                    <a:srgbClr val="00008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print</a:t>
              </a:r>
              <a:r>
                <a:rPr lang="en-US" altLang="en-US" sz="160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(</a:t>
              </a:r>
              <a:r>
                <a:rPr lang="en-US" altLang="en-US" sz="1600" dirty="0">
                  <a:solidFill>
                    <a:srgbClr val="00808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"Cannot get a driver's license"</a:t>
              </a:r>
              <a:r>
                <a:rPr lang="en-US" altLang="en-US" sz="160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)</a:t>
              </a:r>
            </a:p>
            <a:p>
              <a:pPr lvl="0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600" dirty="0">
                  <a:solidFill>
                    <a:srgbClr val="00008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else</a:t>
              </a:r>
              <a:r>
                <a:rPr lang="en-US" altLang="en-US" sz="160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:</a:t>
              </a:r>
            </a:p>
            <a:p>
              <a:pPr lvl="0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60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   </a:t>
              </a:r>
              <a:r>
                <a:rPr lang="en-US" altLang="en-US" sz="1600" dirty="0">
                  <a:solidFill>
                    <a:srgbClr val="00008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print</a:t>
              </a:r>
              <a:r>
                <a:rPr lang="en-US" altLang="en-US" sz="160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(</a:t>
              </a:r>
              <a:r>
                <a:rPr lang="en-US" altLang="en-US" sz="1600" dirty="0">
                  <a:solidFill>
                    <a:srgbClr val="00808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"Can get a driver's license"</a:t>
              </a:r>
              <a:r>
                <a:rPr lang="en-US" altLang="en-US" sz="160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)</a:t>
              </a:r>
              <a:endParaRPr lang="en-US" altLang="en-US" sz="1600" dirty="0">
                <a:latin typeface="Arial" panose="020B0604020202020204" pitchFamily="34" charset="0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C56F59F6-20E5-4277-8740-AD5E955811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829" y="1612250"/>
              <a:ext cx="400452" cy="1149807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lvl="0"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</a:p>
            <a:p>
              <a:pPr lvl="0"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2</a:t>
              </a:r>
            </a:p>
            <a:p>
              <a:pPr lvl="0"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3</a:t>
              </a:r>
            </a:p>
            <a:p>
              <a:pPr lvl="0"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4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CF3D303-C629-41E4-AF80-BB6B0782F4EE}"/>
                </a:ext>
              </a:extLst>
            </p:cNvPr>
            <p:cNvSpPr txBox="1"/>
            <p:nvPr/>
          </p:nvSpPr>
          <p:spPr>
            <a:xfrm>
              <a:off x="150828" y="2762057"/>
              <a:ext cx="88513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(b)</a:t>
              </a:r>
            </a:p>
          </p:txBody>
        </p:sp>
      </p:grpSp>
      <p:pic>
        <p:nvPicPr>
          <p:cNvPr id="14" name="Picture 13">
            <a:hlinkClick r:id="rId3" action="ppaction://hlinksldjump"/>
            <a:extLst>
              <a:ext uri="{FF2B5EF4-FFF2-40B4-BE49-F238E27FC236}">
                <a16:creationId xmlns:a16="http://schemas.microsoft.com/office/drawing/2014/main" id="{BCF05394-3F79-40B6-A5CD-780905786D8B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09304" y="6629400"/>
            <a:ext cx="234696" cy="234696"/>
          </a:xfrm>
          <a:prstGeom prst="rect">
            <a:avLst/>
          </a:prstGeom>
        </p:spPr>
      </p:pic>
      <p:sp>
        <p:nvSpPr>
          <p:cNvPr id="19" name="Slide Number Placeholder 2">
            <a:hlinkClick r:id="rId5" action="ppaction://hlinksldjump"/>
            <a:extLst>
              <a:ext uri="{FF2B5EF4-FFF2-40B4-BE49-F238E27FC236}">
                <a16:creationId xmlns:a16="http://schemas.microsoft.com/office/drawing/2014/main" id="{1861EA28-C1CD-45EC-8B2E-6E2F8927F140}"/>
              </a:ext>
            </a:extLst>
          </p:cNvPr>
          <p:cNvSpPr txBox="1">
            <a:spLocks/>
          </p:cNvSpPr>
          <p:nvPr/>
        </p:nvSpPr>
        <p:spPr>
          <a:xfrm>
            <a:off x="0" y="6646272"/>
            <a:ext cx="2800350" cy="187517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5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0" dirty="0"/>
              <a:t>4.8</a:t>
            </a:r>
          </a:p>
        </p:txBody>
      </p:sp>
    </p:spTree>
    <p:extLst>
      <p:ext uri="{BB962C8B-B14F-4D97-AF65-F5344CB8AC3E}">
        <p14:creationId xmlns:p14="http://schemas.microsoft.com/office/powerpoint/2010/main" val="3660036215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85D0F8-F8CD-4379-A02E-8380A96E0E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Check Point</a:t>
            </a:r>
            <a:br>
              <a:rPr lang="en-US" dirty="0"/>
            </a:br>
            <a:r>
              <a:rPr lang="en-US" dirty="0">
                <a:solidFill>
                  <a:schemeClr val="accent3"/>
                </a:solidFill>
              </a:rPr>
              <a:t>#13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97370BE-3F2A-456B-AD7C-D89311DE4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9C4B0-9109-4B6A-816F-B8FB191BD566}" type="slidenum">
              <a:rPr lang="en-US" smtClean="0"/>
              <a:t>88</a:t>
            </a:fld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CCB994-199B-40E4-B203-EE6FF4E435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91440" indent="0">
              <a:buNone/>
            </a:pPr>
            <a:r>
              <a:rPr lang="en-US" dirty="0"/>
              <a:t>What is the output of the following code if </a:t>
            </a:r>
            <a:r>
              <a:rPr lang="en-US" dirty="0">
                <a:solidFill>
                  <a:srgbClr val="0070C0"/>
                </a:solidFill>
              </a:rPr>
              <a:t>number</a:t>
            </a:r>
            <a:r>
              <a:rPr lang="en-US" dirty="0"/>
              <a:t> is </a:t>
            </a:r>
            <a:r>
              <a:rPr lang="en-US" b="1" dirty="0"/>
              <a:t>14</a:t>
            </a:r>
            <a:r>
              <a:rPr lang="en-US" dirty="0"/>
              <a:t>, </a:t>
            </a:r>
            <a:r>
              <a:rPr lang="en-US" b="1" dirty="0"/>
              <a:t>15</a:t>
            </a:r>
            <a:r>
              <a:rPr lang="en-US" dirty="0"/>
              <a:t>, and </a:t>
            </a:r>
            <a:r>
              <a:rPr lang="en-US" b="1" dirty="0"/>
              <a:t>30</a:t>
            </a:r>
            <a:r>
              <a:rPr lang="en-US" dirty="0"/>
              <a:t>?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CCC6628A-5EFC-4B73-8EEE-95C64C7D2765}"/>
              </a:ext>
            </a:extLst>
          </p:cNvPr>
          <p:cNvGrpSpPr/>
          <p:nvPr/>
        </p:nvGrpSpPr>
        <p:grpSpPr>
          <a:xfrm>
            <a:off x="146303" y="2441801"/>
            <a:ext cx="8851394" cy="1397376"/>
            <a:chOff x="146303" y="2705752"/>
            <a:chExt cx="8851394" cy="1397376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223CB425-9891-439B-834A-9D1D6CAC6BD2}"/>
                </a:ext>
              </a:extLst>
            </p:cNvPr>
            <p:cNvGrpSpPr/>
            <p:nvPr/>
          </p:nvGrpSpPr>
          <p:grpSpPr>
            <a:xfrm>
              <a:off x="146303" y="2705752"/>
              <a:ext cx="4340857" cy="1397376"/>
              <a:chOff x="150828" y="1612246"/>
              <a:chExt cx="4340857" cy="1397376"/>
            </a:xfrm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4E6DCAF9-939B-4535-8ED6-24138F552F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7013" y="1612246"/>
                <a:ext cx="4034672" cy="1028048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lvl="0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1350" dirty="0">
                    <a:solidFill>
                      <a:srgbClr val="00008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if </a:t>
                </a:r>
                <a:r>
                  <a:rPr lang="en-US" altLang="en-US" sz="1350" dirty="0">
                    <a:solidFill>
                      <a:srgbClr val="0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number % </a:t>
                </a:r>
                <a:r>
                  <a:rPr lang="en-US" altLang="en-US" sz="1350" dirty="0">
                    <a:solidFill>
                      <a:srgbClr val="0000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2 </a:t>
                </a:r>
                <a:r>
                  <a:rPr lang="en-US" altLang="en-US" sz="1350" dirty="0">
                    <a:solidFill>
                      <a:srgbClr val="0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== </a:t>
                </a:r>
                <a:r>
                  <a:rPr lang="en-US" altLang="en-US" sz="1350" dirty="0">
                    <a:solidFill>
                      <a:srgbClr val="0000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altLang="en-US" sz="1350" dirty="0">
                    <a:solidFill>
                      <a:srgbClr val="0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:</a:t>
                </a:r>
              </a:p>
              <a:p>
                <a:pPr lvl="0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1350" dirty="0">
                    <a:solidFill>
                      <a:srgbClr val="0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   </a:t>
                </a:r>
                <a:r>
                  <a:rPr lang="en-US" altLang="en-US" sz="1350" dirty="0">
                    <a:solidFill>
                      <a:srgbClr val="00008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print</a:t>
                </a:r>
                <a:r>
                  <a:rPr lang="en-US" altLang="en-US" sz="1350" dirty="0">
                    <a:solidFill>
                      <a:srgbClr val="0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(number, </a:t>
                </a:r>
                <a:r>
                  <a:rPr lang="en-US" altLang="en-US" sz="1350" dirty="0">
                    <a:solidFill>
                      <a:srgbClr val="00808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"is even"</a:t>
                </a:r>
                <a:r>
                  <a:rPr lang="en-US" altLang="en-US" sz="1350" dirty="0">
                    <a:solidFill>
                      <a:srgbClr val="0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 lvl="0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1350" dirty="0">
                    <a:solidFill>
                      <a:srgbClr val="00008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if </a:t>
                </a:r>
                <a:r>
                  <a:rPr lang="en-US" altLang="en-US" sz="1350" dirty="0">
                    <a:solidFill>
                      <a:srgbClr val="0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number % </a:t>
                </a:r>
                <a:r>
                  <a:rPr lang="en-US" altLang="en-US" sz="1350" dirty="0">
                    <a:solidFill>
                      <a:srgbClr val="0000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5 </a:t>
                </a:r>
                <a:r>
                  <a:rPr lang="en-US" altLang="en-US" sz="1350" dirty="0">
                    <a:solidFill>
                      <a:srgbClr val="0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== </a:t>
                </a:r>
                <a:r>
                  <a:rPr lang="en-US" altLang="en-US" sz="1350" dirty="0">
                    <a:solidFill>
                      <a:srgbClr val="0000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altLang="en-US" sz="1350" dirty="0">
                    <a:solidFill>
                      <a:srgbClr val="0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:</a:t>
                </a:r>
              </a:p>
              <a:p>
                <a:pPr lvl="0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1350" dirty="0">
                    <a:solidFill>
                      <a:srgbClr val="0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   </a:t>
                </a:r>
                <a:r>
                  <a:rPr lang="en-US" altLang="en-US" sz="1350" dirty="0">
                    <a:solidFill>
                      <a:srgbClr val="00008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print</a:t>
                </a:r>
                <a:r>
                  <a:rPr lang="en-US" altLang="en-US" sz="1350" dirty="0">
                    <a:solidFill>
                      <a:srgbClr val="0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(number, </a:t>
                </a:r>
                <a:r>
                  <a:rPr lang="en-US" altLang="en-US" sz="1350" dirty="0">
                    <a:solidFill>
                      <a:srgbClr val="00808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"is multiple of 5"</a:t>
                </a:r>
                <a:r>
                  <a:rPr lang="en-US" altLang="en-US" sz="1350" dirty="0">
                    <a:solidFill>
                      <a:srgbClr val="0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  <a:endParaRPr lang="en-US" altLang="en-US" sz="135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342B28B9-AC01-454E-BC07-704E7F1D60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0829" y="1612250"/>
                <a:ext cx="306183" cy="1028044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lvl="0"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135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1</a:t>
                </a:r>
              </a:p>
              <a:p>
                <a:pPr lvl="0"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135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2</a:t>
                </a:r>
              </a:p>
              <a:p>
                <a:pPr lvl="0"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135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3</a:t>
                </a:r>
              </a:p>
              <a:p>
                <a:pPr lvl="0"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135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4</a:t>
                </a: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7BCB1C5-E190-4DE8-AEA1-390B43908080}"/>
                  </a:ext>
                </a:extLst>
              </p:cNvPr>
              <p:cNvSpPr txBox="1"/>
              <p:nvPr/>
            </p:nvSpPr>
            <p:spPr>
              <a:xfrm>
                <a:off x="150828" y="2640290"/>
                <a:ext cx="434085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(a)</a:t>
                </a:r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89F16CFB-2950-47E6-B631-A660CB3BEB3A}"/>
                </a:ext>
              </a:extLst>
            </p:cNvPr>
            <p:cNvGrpSpPr/>
            <p:nvPr/>
          </p:nvGrpSpPr>
          <p:grpSpPr>
            <a:xfrm>
              <a:off x="4656838" y="2705752"/>
              <a:ext cx="4340859" cy="1397376"/>
              <a:chOff x="4656838" y="2705752"/>
              <a:chExt cx="4340859" cy="1397376"/>
            </a:xfrm>
          </p:grpSpPr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41016B5D-7D0C-4436-B1D1-0A99E4D2862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63025" y="2705752"/>
                <a:ext cx="4034672" cy="102804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lvl="0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1350" dirty="0">
                    <a:solidFill>
                      <a:srgbClr val="00008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if </a:t>
                </a:r>
                <a:r>
                  <a:rPr lang="en-US" altLang="en-US" sz="1350" dirty="0">
                    <a:solidFill>
                      <a:srgbClr val="0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number % </a:t>
                </a:r>
                <a:r>
                  <a:rPr lang="en-US" altLang="en-US" sz="1350" dirty="0">
                    <a:solidFill>
                      <a:srgbClr val="0000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2 </a:t>
                </a:r>
                <a:r>
                  <a:rPr lang="en-US" altLang="en-US" sz="1350" dirty="0">
                    <a:solidFill>
                      <a:srgbClr val="0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== </a:t>
                </a:r>
                <a:r>
                  <a:rPr lang="en-US" altLang="en-US" sz="1350" dirty="0">
                    <a:solidFill>
                      <a:srgbClr val="0000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altLang="en-US" sz="1350" dirty="0">
                    <a:solidFill>
                      <a:srgbClr val="0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:</a:t>
                </a:r>
              </a:p>
              <a:p>
                <a:pPr lvl="0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1350" dirty="0">
                    <a:solidFill>
                      <a:srgbClr val="0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   </a:t>
                </a:r>
                <a:r>
                  <a:rPr lang="en-US" altLang="en-US" sz="1350" dirty="0">
                    <a:solidFill>
                      <a:srgbClr val="00008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print</a:t>
                </a:r>
                <a:r>
                  <a:rPr lang="en-US" altLang="en-US" sz="1350" dirty="0">
                    <a:solidFill>
                      <a:srgbClr val="0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(number, </a:t>
                </a:r>
                <a:r>
                  <a:rPr lang="en-US" altLang="en-US" sz="1350" dirty="0">
                    <a:solidFill>
                      <a:srgbClr val="00808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"is even"</a:t>
                </a:r>
                <a:r>
                  <a:rPr lang="en-US" altLang="en-US" sz="1350" dirty="0">
                    <a:solidFill>
                      <a:srgbClr val="0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 lvl="0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1350" dirty="0" err="1">
                    <a:solidFill>
                      <a:srgbClr val="00008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elif</a:t>
                </a:r>
                <a:r>
                  <a:rPr lang="en-US" altLang="en-US" sz="1350" dirty="0">
                    <a:solidFill>
                      <a:srgbClr val="00008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altLang="en-US" sz="1350" dirty="0">
                    <a:solidFill>
                      <a:srgbClr val="0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number % </a:t>
                </a:r>
                <a:r>
                  <a:rPr lang="en-US" altLang="en-US" sz="1350" dirty="0">
                    <a:solidFill>
                      <a:srgbClr val="0000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5 </a:t>
                </a:r>
                <a:r>
                  <a:rPr lang="en-US" altLang="en-US" sz="1350" dirty="0">
                    <a:solidFill>
                      <a:srgbClr val="0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== </a:t>
                </a:r>
                <a:r>
                  <a:rPr lang="en-US" altLang="en-US" sz="1350" dirty="0">
                    <a:solidFill>
                      <a:srgbClr val="0000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altLang="en-US" sz="1350" dirty="0">
                    <a:solidFill>
                      <a:srgbClr val="0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:</a:t>
                </a:r>
              </a:p>
              <a:p>
                <a:pPr lvl="0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1350" dirty="0">
                    <a:solidFill>
                      <a:srgbClr val="0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   </a:t>
                </a:r>
                <a:r>
                  <a:rPr lang="en-US" altLang="en-US" sz="1350" dirty="0">
                    <a:solidFill>
                      <a:srgbClr val="00008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print</a:t>
                </a:r>
                <a:r>
                  <a:rPr lang="en-US" altLang="en-US" sz="1350" dirty="0">
                    <a:solidFill>
                      <a:srgbClr val="0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(number, </a:t>
                </a:r>
                <a:r>
                  <a:rPr lang="en-US" altLang="en-US" sz="1350" dirty="0">
                    <a:solidFill>
                      <a:srgbClr val="00808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"is multiple of 5"</a:t>
                </a:r>
                <a:r>
                  <a:rPr lang="en-US" altLang="en-US" sz="1350" dirty="0">
                    <a:solidFill>
                      <a:srgbClr val="0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  <a:endParaRPr lang="en-US" altLang="en-US" sz="135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DF9A8E5-05AC-4BB2-8547-CB5D449855A4}"/>
                  </a:ext>
                </a:extLst>
              </p:cNvPr>
              <p:cNvSpPr txBox="1"/>
              <p:nvPr/>
            </p:nvSpPr>
            <p:spPr>
              <a:xfrm>
                <a:off x="4656838" y="3733796"/>
                <a:ext cx="434085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(b)</a:t>
                </a:r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2D6634FE-1B75-46BA-9E5C-4DF7112B10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56841" y="2705756"/>
                <a:ext cx="306183" cy="1028044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lvl="0"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135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1</a:t>
                </a:r>
              </a:p>
              <a:p>
                <a:pPr lvl="0"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135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2</a:t>
                </a:r>
              </a:p>
              <a:p>
                <a:pPr lvl="0"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135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3</a:t>
                </a:r>
              </a:p>
              <a:p>
                <a:pPr lvl="0"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135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4</a:t>
                </a:r>
              </a:p>
            </p:txBody>
          </p:sp>
        </p:grp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5854439B-14C4-41AE-9936-E0BCF74F24F7}"/>
              </a:ext>
            </a:extLst>
          </p:cNvPr>
          <p:cNvGrpSpPr/>
          <p:nvPr/>
        </p:nvGrpSpPr>
        <p:grpSpPr>
          <a:xfrm>
            <a:off x="146302" y="4194861"/>
            <a:ext cx="4340857" cy="551364"/>
            <a:chOff x="4773387" y="5013122"/>
            <a:chExt cx="4265440" cy="551364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FF7A175D-8678-4083-8BF3-FF095A6B57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3172" y="5104138"/>
              <a:ext cx="3565655" cy="369332"/>
            </a:xfrm>
            <a:prstGeom prst="rect">
              <a:avLst/>
            </a:prstGeom>
            <a:solidFill>
              <a:schemeClr val="accent5">
                <a:alpha val="15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14 is even</a:t>
              </a:r>
            </a:p>
          </p:txBody>
        </p:sp>
        <p:pic>
          <p:nvPicPr>
            <p:cNvPr id="23" name="Picture 22" descr="A flat screen monitor&#10;&#10;Description automatically generated">
              <a:extLst>
                <a:ext uri="{FF2B5EF4-FFF2-40B4-BE49-F238E27FC236}">
                  <a16:creationId xmlns:a16="http://schemas.microsoft.com/office/drawing/2014/main" id="{69EF9681-19CD-4129-A06E-15B7999F662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73387" y="5013122"/>
              <a:ext cx="572603" cy="551364"/>
            </a:xfrm>
            <a:prstGeom prst="rect">
              <a:avLst/>
            </a:prstGeom>
          </p:spPr>
        </p:pic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4F6854F-BD01-4DA4-91E6-F0E2C23B7458}"/>
              </a:ext>
            </a:extLst>
          </p:cNvPr>
          <p:cNvGrpSpPr/>
          <p:nvPr/>
        </p:nvGrpSpPr>
        <p:grpSpPr>
          <a:xfrm>
            <a:off x="4656837" y="4193561"/>
            <a:ext cx="4340857" cy="551364"/>
            <a:chOff x="4773387" y="5013122"/>
            <a:chExt cx="4265440" cy="551364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0117E6E6-D0FC-434D-96C2-FC01FD9A66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3172" y="5104138"/>
              <a:ext cx="3565655" cy="369332"/>
            </a:xfrm>
            <a:prstGeom prst="rect">
              <a:avLst/>
            </a:prstGeom>
            <a:solidFill>
              <a:schemeClr val="accent5">
                <a:alpha val="15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14 is even</a:t>
              </a:r>
            </a:p>
          </p:txBody>
        </p:sp>
        <p:pic>
          <p:nvPicPr>
            <p:cNvPr id="26" name="Picture 25" descr="A flat screen monitor&#10;&#10;Description automatically generated">
              <a:extLst>
                <a:ext uri="{FF2B5EF4-FFF2-40B4-BE49-F238E27FC236}">
                  <a16:creationId xmlns:a16="http://schemas.microsoft.com/office/drawing/2014/main" id="{E3CFA210-CCEB-4869-A93C-AD15C85F1FE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73387" y="5013122"/>
              <a:ext cx="572603" cy="551364"/>
            </a:xfrm>
            <a:prstGeom prst="rect">
              <a:avLst/>
            </a:prstGeom>
          </p:spPr>
        </p:pic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A4F74F4B-B369-4875-838D-2D982B091143}"/>
              </a:ext>
            </a:extLst>
          </p:cNvPr>
          <p:cNvGrpSpPr/>
          <p:nvPr/>
        </p:nvGrpSpPr>
        <p:grpSpPr>
          <a:xfrm>
            <a:off x="146303" y="4808007"/>
            <a:ext cx="4340857" cy="551364"/>
            <a:chOff x="4773387" y="5013122"/>
            <a:chExt cx="4265440" cy="551364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E1EFD5A6-B687-47C9-8D4D-C5B6217ABB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3172" y="5104138"/>
              <a:ext cx="3565655" cy="369332"/>
            </a:xfrm>
            <a:prstGeom prst="rect">
              <a:avLst/>
            </a:prstGeom>
            <a:solidFill>
              <a:schemeClr val="accent5">
                <a:alpha val="15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15 is multiple of 5</a:t>
              </a:r>
            </a:p>
          </p:txBody>
        </p:sp>
        <p:pic>
          <p:nvPicPr>
            <p:cNvPr id="29" name="Picture 28" descr="A flat screen monitor&#10;&#10;Description automatically generated">
              <a:extLst>
                <a:ext uri="{FF2B5EF4-FFF2-40B4-BE49-F238E27FC236}">
                  <a16:creationId xmlns:a16="http://schemas.microsoft.com/office/drawing/2014/main" id="{6BAC0B8D-1B51-4742-9D01-780B729AD70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73387" y="5013122"/>
              <a:ext cx="572603" cy="551364"/>
            </a:xfrm>
            <a:prstGeom prst="rect">
              <a:avLst/>
            </a:prstGeom>
          </p:spPr>
        </p:pic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E5BE1EA5-B96E-4A6A-A485-7C3F13F0E0B7}"/>
              </a:ext>
            </a:extLst>
          </p:cNvPr>
          <p:cNvGrpSpPr/>
          <p:nvPr/>
        </p:nvGrpSpPr>
        <p:grpSpPr>
          <a:xfrm>
            <a:off x="4656838" y="4830449"/>
            <a:ext cx="4340857" cy="551364"/>
            <a:chOff x="4773387" y="5013122"/>
            <a:chExt cx="4265440" cy="551364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632FEE7B-6BF6-45D9-8003-55CE91FCC0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3172" y="5104138"/>
              <a:ext cx="3565655" cy="369332"/>
            </a:xfrm>
            <a:prstGeom prst="rect">
              <a:avLst/>
            </a:prstGeom>
            <a:solidFill>
              <a:schemeClr val="accent5">
                <a:alpha val="15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15 is multiple of 5</a:t>
              </a:r>
            </a:p>
          </p:txBody>
        </p:sp>
        <p:pic>
          <p:nvPicPr>
            <p:cNvPr id="32" name="Picture 31" descr="A flat screen monitor&#10;&#10;Description automatically generated">
              <a:extLst>
                <a:ext uri="{FF2B5EF4-FFF2-40B4-BE49-F238E27FC236}">
                  <a16:creationId xmlns:a16="http://schemas.microsoft.com/office/drawing/2014/main" id="{9B0402BB-F7D7-4817-AB58-90A3D853A92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73387" y="5013122"/>
              <a:ext cx="572603" cy="551364"/>
            </a:xfrm>
            <a:prstGeom prst="rect">
              <a:avLst/>
            </a:prstGeom>
          </p:spPr>
        </p:pic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57AF5E65-9850-4A50-A15B-854B25808615}"/>
              </a:ext>
            </a:extLst>
          </p:cNvPr>
          <p:cNvGrpSpPr/>
          <p:nvPr/>
        </p:nvGrpSpPr>
        <p:grpSpPr>
          <a:xfrm>
            <a:off x="146302" y="5421154"/>
            <a:ext cx="4340857" cy="646331"/>
            <a:chOff x="4773387" y="4965639"/>
            <a:chExt cx="4265440" cy="646331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C33AC03A-601D-4A1E-B654-C19311EAF6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3172" y="4965639"/>
              <a:ext cx="3565655" cy="646331"/>
            </a:xfrm>
            <a:prstGeom prst="rect">
              <a:avLst/>
            </a:prstGeom>
            <a:solidFill>
              <a:schemeClr val="accent5">
                <a:alpha val="15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30 is even</a:t>
              </a:r>
            </a:p>
            <a:p>
              <a:pPr lvl="0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30 is multiple of 5</a:t>
              </a:r>
            </a:p>
          </p:txBody>
        </p:sp>
        <p:pic>
          <p:nvPicPr>
            <p:cNvPr id="35" name="Picture 34" descr="A flat screen monitor&#10;&#10;Description automatically generated">
              <a:extLst>
                <a:ext uri="{FF2B5EF4-FFF2-40B4-BE49-F238E27FC236}">
                  <a16:creationId xmlns:a16="http://schemas.microsoft.com/office/drawing/2014/main" id="{4848A655-C282-4D5F-9AB0-EB8E2E8660A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73387" y="5013122"/>
              <a:ext cx="572603" cy="551364"/>
            </a:xfrm>
            <a:prstGeom prst="rect">
              <a:avLst/>
            </a:prstGeom>
          </p:spPr>
        </p:pic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249215EA-E5A5-4531-859B-1FCCAB9C1337}"/>
              </a:ext>
            </a:extLst>
          </p:cNvPr>
          <p:cNvGrpSpPr/>
          <p:nvPr/>
        </p:nvGrpSpPr>
        <p:grpSpPr>
          <a:xfrm>
            <a:off x="4656837" y="5467337"/>
            <a:ext cx="4340857" cy="551364"/>
            <a:chOff x="4773387" y="5013122"/>
            <a:chExt cx="4265440" cy="551364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8E7485A5-8C04-4DE4-916C-3A825D0849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3172" y="5104138"/>
              <a:ext cx="3565655" cy="369332"/>
            </a:xfrm>
            <a:prstGeom prst="rect">
              <a:avLst/>
            </a:prstGeom>
            <a:solidFill>
              <a:schemeClr val="accent5">
                <a:alpha val="15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30 is even</a:t>
              </a:r>
            </a:p>
          </p:txBody>
        </p:sp>
        <p:pic>
          <p:nvPicPr>
            <p:cNvPr id="38" name="Picture 37" descr="A flat screen monitor&#10;&#10;Description automatically generated">
              <a:extLst>
                <a:ext uri="{FF2B5EF4-FFF2-40B4-BE49-F238E27FC236}">
                  <a16:creationId xmlns:a16="http://schemas.microsoft.com/office/drawing/2014/main" id="{157F9A76-30BE-4DE5-BE62-3A7B8096F4D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73387" y="5013122"/>
              <a:ext cx="572603" cy="551364"/>
            </a:xfrm>
            <a:prstGeom prst="rect">
              <a:avLst/>
            </a:prstGeom>
          </p:spPr>
        </p:pic>
      </p:grpSp>
      <p:pic>
        <p:nvPicPr>
          <p:cNvPr id="39" name="Picture 38">
            <a:hlinkClick r:id="rId4" action="ppaction://hlinksldjump"/>
            <a:extLst>
              <a:ext uri="{FF2B5EF4-FFF2-40B4-BE49-F238E27FC236}">
                <a16:creationId xmlns:a16="http://schemas.microsoft.com/office/drawing/2014/main" id="{C88581F2-6A34-49C9-950C-BDB4324231BF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09304" y="6629400"/>
            <a:ext cx="234696" cy="234696"/>
          </a:xfrm>
          <a:prstGeom prst="rect">
            <a:avLst/>
          </a:prstGeom>
        </p:spPr>
      </p:pic>
      <p:sp>
        <p:nvSpPr>
          <p:cNvPr id="40" name="Slide Number Placeholder 2">
            <a:hlinkClick r:id="rId6" action="ppaction://hlinksldjump"/>
            <a:extLst>
              <a:ext uri="{FF2B5EF4-FFF2-40B4-BE49-F238E27FC236}">
                <a16:creationId xmlns:a16="http://schemas.microsoft.com/office/drawing/2014/main" id="{52C5BDC3-608A-451C-B0FE-9EFB0F26B746}"/>
              </a:ext>
            </a:extLst>
          </p:cNvPr>
          <p:cNvSpPr txBox="1">
            <a:spLocks/>
          </p:cNvSpPr>
          <p:nvPr/>
        </p:nvSpPr>
        <p:spPr>
          <a:xfrm>
            <a:off x="0" y="6646272"/>
            <a:ext cx="2800350" cy="187517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5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0" dirty="0"/>
              <a:t>4.8</a:t>
            </a:r>
          </a:p>
        </p:txBody>
      </p:sp>
    </p:spTree>
    <p:extLst>
      <p:ext uri="{BB962C8B-B14F-4D97-AF65-F5344CB8AC3E}">
        <p14:creationId xmlns:p14="http://schemas.microsoft.com/office/powerpoint/2010/main" val="2124870357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647939B-62D5-4727-8AF2-27BF505C8F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4.9.</a:t>
            </a:r>
            <a:r>
              <a:rPr lang="en-US" dirty="0"/>
              <a:t> Case Study: Computing Body Mass Index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9942491-4F27-4363-B22A-F3D5F46F61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9C4B0-9109-4B6A-816F-B8FB191BD566}" type="slidenum">
              <a:rPr lang="en-US" smtClean="0"/>
              <a:t>89</a:t>
            </a:fld>
            <a:endParaRPr lang="en-US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87B6FE3-1812-4736-9C2D-9FC971B6A3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en-US" dirty="0">
                <a:hlinkClick r:id="rId2" action="ppaction://hlinksldjump"/>
              </a:rPr>
              <a:t>Program 5: Computing BMI</a:t>
            </a:r>
            <a:endParaRPr lang="en-US" dirty="0"/>
          </a:p>
        </p:txBody>
      </p:sp>
      <p:pic>
        <p:nvPicPr>
          <p:cNvPr id="6" name="Picture 5">
            <a:hlinkClick r:id="rId3" action="ppaction://hlinksldjump"/>
            <a:extLst>
              <a:ext uri="{FF2B5EF4-FFF2-40B4-BE49-F238E27FC236}">
                <a16:creationId xmlns:a16="http://schemas.microsoft.com/office/drawing/2014/main" id="{87EB17D1-D7D6-483B-AAF6-A3C1740C8026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88096" y="81280"/>
            <a:ext cx="609600" cy="609600"/>
          </a:xfrm>
          <a:prstGeom prst="rect">
            <a:avLst/>
          </a:prstGeom>
        </p:spPr>
      </p:pic>
      <p:pic>
        <p:nvPicPr>
          <p:cNvPr id="4" name="Picture 3" descr="A close up of a sign&#10;&#10;Description automatically generated">
            <a:hlinkClick r:id="rId5"/>
            <a:extLst>
              <a:ext uri="{FF2B5EF4-FFF2-40B4-BE49-F238E27FC236}">
                <a16:creationId xmlns:a16="http://schemas.microsoft.com/office/drawing/2014/main" id="{6A81C2B9-943F-4ADE-9965-18075E49DC30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04" y="115350"/>
            <a:ext cx="536381" cy="536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8776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1C12DF-8F50-463F-BD0C-F041C90DAD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3475F9-EBE9-4D72-8BC0-EFF93A158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9C4B0-9109-4B6A-816F-B8FB191BD566}" type="slidenum">
              <a:rPr lang="en-US" smtClean="0"/>
              <a:t>9</a:t>
            </a:fld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43FEE98-D211-40C4-92FF-10801C0B3D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Python provides </a:t>
            </a:r>
            <a:r>
              <a:rPr lang="en-US" dirty="0">
                <a:solidFill>
                  <a:schemeClr val="accent2"/>
                </a:solidFill>
              </a:rPr>
              <a:t>selection statements</a:t>
            </a:r>
            <a:r>
              <a:rPr lang="en-US" dirty="0"/>
              <a:t>, which allow you to </a:t>
            </a:r>
            <a:r>
              <a:rPr lang="en-US" dirty="0">
                <a:solidFill>
                  <a:schemeClr val="accent2"/>
                </a:solidFill>
              </a:rPr>
              <a:t>choose actions based on certain conditions</a:t>
            </a:r>
            <a:r>
              <a:rPr lang="en-US" dirty="0"/>
              <a:t>.</a:t>
            </a:r>
            <a:endParaRPr lang="en-US" dirty="0">
              <a:solidFill>
                <a:schemeClr val="accent2"/>
              </a:solidFill>
            </a:endParaRPr>
          </a:p>
          <a:p>
            <a:r>
              <a:rPr lang="en-US" dirty="0"/>
              <a:t>For example, the following 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  <a:highlight>
                  <a:srgbClr val="FFFFCC"/>
                </a:highlight>
              </a:rPr>
              <a:t>selection statement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dirty="0"/>
              <a:t>could be used in the previous program:</a:t>
            </a:r>
            <a:endParaRPr lang="en-US" b="1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8AD80BF-E820-40AF-8844-761192026EB5}"/>
              </a:ext>
            </a:extLst>
          </p:cNvPr>
          <p:cNvGrpSpPr/>
          <p:nvPr/>
        </p:nvGrpSpPr>
        <p:grpSpPr>
          <a:xfrm>
            <a:off x="146303" y="3313586"/>
            <a:ext cx="8808660" cy="2716129"/>
            <a:chOff x="1068656" y="4685466"/>
            <a:chExt cx="7733938" cy="2716129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3F43136-BB67-498B-9A81-80B9C1F135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20250" y="4939382"/>
              <a:ext cx="7382344" cy="246221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400" dirty="0">
                  <a:solidFill>
                    <a:srgbClr val="80808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# Prompt the user to enter a radius</a:t>
              </a:r>
            </a:p>
            <a:p>
              <a:pPr lvl="0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40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radius = </a:t>
              </a:r>
              <a:r>
                <a:rPr lang="en-US" altLang="en-US" sz="1400" dirty="0">
                  <a:solidFill>
                    <a:srgbClr val="00008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eval</a:t>
              </a:r>
              <a:r>
                <a:rPr lang="en-US" altLang="en-US" sz="140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(</a:t>
              </a:r>
              <a:r>
                <a:rPr lang="en-US" altLang="en-US" sz="1400" dirty="0">
                  <a:solidFill>
                    <a:srgbClr val="00008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input</a:t>
              </a:r>
              <a:r>
                <a:rPr lang="en-US" altLang="en-US" sz="140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(</a:t>
              </a:r>
              <a:r>
                <a:rPr lang="en-US" altLang="en-US" sz="1400" dirty="0">
                  <a:solidFill>
                    <a:srgbClr val="00808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"Enter a value for radius: "</a:t>
              </a:r>
              <a:r>
                <a:rPr lang="en-US" altLang="en-US" sz="140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))</a:t>
              </a:r>
            </a:p>
            <a:p>
              <a:pPr lvl="0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 sz="1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pPr lvl="0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400" dirty="0">
                  <a:solidFill>
                    <a:srgbClr val="000080"/>
                  </a:solidFill>
                  <a:highlight>
                    <a:srgbClr val="FFFFCC"/>
                  </a:highlight>
                  <a:latin typeface="Courier New" panose="02070309020205020404" pitchFamily="49" charset="0"/>
                  <a:cs typeface="Courier New" panose="02070309020205020404" pitchFamily="49" charset="0"/>
                </a:rPr>
                <a:t>if </a:t>
              </a:r>
              <a:r>
                <a:rPr lang="en-US" altLang="en-US" sz="1400" dirty="0">
                  <a:solidFill>
                    <a:srgbClr val="000000"/>
                  </a:solidFill>
                  <a:highlight>
                    <a:srgbClr val="FFFFCC"/>
                  </a:highlight>
                  <a:latin typeface="Courier New" panose="02070309020205020404" pitchFamily="49" charset="0"/>
                  <a:cs typeface="Courier New" panose="02070309020205020404" pitchFamily="49" charset="0"/>
                </a:rPr>
                <a:t>radius &lt; </a:t>
              </a:r>
              <a:r>
                <a:rPr lang="en-US" altLang="en-US" sz="1400" dirty="0">
                  <a:solidFill>
                    <a:srgbClr val="0000FF"/>
                  </a:solidFill>
                  <a:highlight>
                    <a:srgbClr val="FFFFCC"/>
                  </a:highlight>
                  <a:latin typeface="Courier New" panose="02070309020205020404" pitchFamily="49" charset="0"/>
                  <a:cs typeface="Courier New" panose="02070309020205020404" pitchFamily="49" charset="0"/>
                </a:rPr>
                <a:t>0</a:t>
              </a:r>
              <a:r>
                <a:rPr lang="en-US" altLang="en-US" sz="1400" dirty="0">
                  <a:solidFill>
                    <a:srgbClr val="000000"/>
                  </a:solidFill>
                  <a:highlight>
                    <a:srgbClr val="FFFFCC"/>
                  </a:highlight>
                  <a:latin typeface="Courier New" panose="02070309020205020404" pitchFamily="49" charset="0"/>
                  <a:cs typeface="Courier New" panose="02070309020205020404" pitchFamily="49" charset="0"/>
                </a:rPr>
                <a:t>:</a:t>
              </a:r>
            </a:p>
            <a:p>
              <a:pPr lvl="0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400" dirty="0">
                  <a:solidFill>
                    <a:srgbClr val="000000"/>
                  </a:solidFill>
                  <a:highlight>
                    <a:srgbClr val="FFFFCC"/>
                  </a:highlight>
                  <a:latin typeface="Courier New" panose="02070309020205020404" pitchFamily="49" charset="0"/>
                  <a:cs typeface="Courier New" panose="02070309020205020404" pitchFamily="49" charset="0"/>
                </a:rPr>
                <a:t>    </a:t>
              </a:r>
              <a:r>
                <a:rPr lang="en-US" altLang="en-US" sz="1400" dirty="0">
                  <a:solidFill>
                    <a:srgbClr val="808080"/>
                  </a:solidFill>
                  <a:highlight>
                    <a:srgbClr val="FFFFCC"/>
                  </a:highlight>
                  <a:latin typeface="Courier New" panose="02070309020205020404" pitchFamily="49" charset="0"/>
                  <a:cs typeface="Courier New" panose="02070309020205020404" pitchFamily="49" charset="0"/>
                </a:rPr>
                <a:t># radius is negative, so print an error message</a:t>
              </a:r>
            </a:p>
            <a:p>
              <a:pPr lvl="0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400" dirty="0">
                  <a:solidFill>
                    <a:srgbClr val="808080"/>
                  </a:solidFill>
                  <a:highlight>
                    <a:srgbClr val="FFFFCC"/>
                  </a:highlight>
                  <a:latin typeface="Courier New" panose="02070309020205020404" pitchFamily="49" charset="0"/>
                  <a:cs typeface="Courier New" panose="02070309020205020404" pitchFamily="49" charset="0"/>
                </a:rPr>
                <a:t>    </a:t>
              </a:r>
              <a:r>
                <a:rPr lang="en-US" altLang="en-US" sz="1400" dirty="0">
                  <a:solidFill>
                    <a:srgbClr val="000080"/>
                  </a:solidFill>
                  <a:highlight>
                    <a:srgbClr val="FFFFCC"/>
                  </a:highlight>
                  <a:latin typeface="Courier New" panose="02070309020205020404" pitchFamily="49" charset="0"/>
                  <a:cs typeface="Courier New" panose="02070309020205020404" pitchFamily="49" charset="0"/>
                </a:rPr>
                <a:t>print</a:t>
              </a:r>
              <a:r>
                <a:rPr lang="en-US" altLang="en-US" sz="1400" dirty="0">
                  <a:solidFill>
                    <a:srgbClr val="000000"/>
                  </a:solidFill>
                  <a:highlight>
                    <a:srgbClr val="FFFFCC"/>
                  </a:highlight>
                  <a:latin typeface="Courier New" panose="02070309020205020404" pitchFamily="49" charset="0"/>
                  <a:cs typeface="Courier New" panose="02070309020205020404" pitchFamily="49" charset="0"/>
                </a:rPr>
                <a:t>(</a:t>
              </a:r>
              <a:r>
                <a:rPr lang="en-US" altLang="en-US" sz="1400" dirty="0">
                  <a:solidFill>
                    <a:srgbClr val="008080"/>
                  </a:solidFill>
                  <a:highlight>
                    <a:srgbClr val="FFFFCC"/>
                  </a:highlight>
                  <a:latin typeface="Courier New" panose="02070309020205020404" pitchFamily="49" charset="0"/>
                  <a:cs typeface="Courier New" panose="02070309020205020404" pitchFamily="49" charset="0"/>
                </a:rPr>
                <a:t>"Incorrect input"</a:t>
              </a:r>
              <a:r>
                <a:rPr lang="en-US" altLang="en-US" sz="1400" dirty="0">
                  <a:solidFill>
                    <a:srgbClr val="000000"/>
                  </a:solidFill>
                  <a:highlight>
                    <a:srgbClr val="FFFFCC"/>
                  </a:highlight>
                  <a:latin typeface="Courier New" panose="02070309020205020404" pitchFamily="49" charset="0"/>
                  <a:cs typeface="Courier New" panose="02070309020205020404" pitchFamily="49" charset="0"/>
                </a:rPr>
                <a:t>)</a:t>
              </a:r>
            </a:p>
            <a:p>
              <a:pPr lvl="0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400" dirty="0">
                  <a:solidFill>
                    <a:srgbClr val="000080"/>
                  </a:solidFill>
                  <a:highlight>
                    <a:srgbClr val="FFFFCC"/>
                  </a:highlight>
                  <a:latin typeface="Courier New" panose="02070309020205020404" pitchFamily="49" charset="0"/>
                  <a:cs typeface="Courier New" panose="02070309020205020404" pitchFamily="49" charset="0"/>
                </a:rPr>
                <a:t>else</a:t>
              </a:r>
              <a:r>
                <a:rPr lang="en-US" altLang="en-US" sz="1400" dirty="0">
                  <a:solidFill>
                    <a:srgbClr val="000000"/>
                  </a:solidFill>
                  <a:highlight>
                    <a:srgbClr val="FFFFCC"/>
                  </a:highlight>
                  <a:latin typeface="Courier New" panose="02070309020205020404" pitchFamily="49" charset="0"/>
                  <a:cs typeface="Courier New" panose="02070309020205020404" pitchFamily="49" charset="0"/>
                </a:rPr>
                <a:t>:</a:t>
              </a:r>
            </a:p>
            <a:p>
              <a:pPr lvl="0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400" dirty="0">
                  <a:solidFill>
                    <a:srgbClr val="000000"/>
                  </a:solidFill>
                  <a:highlight>
                    <a:srgbClr val="FFFFCC"/>
                  </a:highlight>
                  <a:latin typeface="Courier New" panose="02070309020205020404" pitchFamily="49" charset="0"/>
                  <a:cs typeface="Courier New" panose="02070309020205020404" pitchFamily="49" charset="0"/>
                </a:rPr>
                <a:t>    </a:t>
              </a:r>
              <a:r>
                <a:rPr lang="en-US" altLang="en-US" sz="1400" dirty="0">
                  <a:solidFill>
                    <a:srgbClr val="808080"/>
                  </a:solidFill>
                  <a:highlight>
                    <a:srgbClr val="FFFFCC"/>
                  </a:highlight>
                  <a:latin typeface="Courier New" panose="02070309020205020404" pitchFamily="49" charset="0"/>
                  <a:cs typeface="Courier New" panose="02070309020205020404" pitchFamily="49" charset="0"/>
                </a:rPr>
                <a:t># Compute area</a:t>
              </a:r>
            </a:p>
            <a:p>
              <a:pPr lvl="0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400" dirty="0">
                  <a:solidFill>
                    <a:srgbClr val="808080"/>
                  </a:solidFill>
                  <a:highlight>
                    <a:srgbClr val="FFFFCC"/>
                  </a:highlight>
                  <a:latin typeface="Courier New" panose="02070309020205020404" pitchFamily="49" charset="0"/>
                  <a:cs typeface="Courier New" panose="02070309020205020404" pitchFamily="49" charset="0"/>
                </a:rPr>
                <a:t>    </a:t>
              </a:r>
              <a:r>
                <a:rPr lang="en-US" altLang="en-US" sz="1400" dirty="0">
                  <a:solidFill>
                    <a:srgbClr val="000000"/>
                  </a:solidFill>
                  <a:highlight>
                    <a:srgbClr val="FFFFCC"/>
                  </a:highlight>
                  <a:latin typeface="Courier New" panose="02070309020205020404" pitchFamily="49" charset="0"/>
                  <a:cs typeface="Courier New" panose="02070309020205020404" pitchFamily="49" charset="0"/>
                </a:rPr>
                <a:t>area = radius * radius * </a:t>
              </a:r>
              <a:r>
                <a:rPr lang="en-US" altLang="en-US" sz="1400" dirty="0">
                  <a:solidFill>
                    <a:srgbClr val="0000FF"/>
                  </a:solidFill>
                  <a:highlight>
                    <a:srgbClr val="FFFFCC"/>
                  </a:highlight>
                  <a:latin typeface="Courier New" panose="02070309020205020404" pitchFamily="49" charset="0"/>
                  <a:cs typeface="Courier New" panose="02070309020205020404" pitchFamily="49" charset="0"/>
                </a:rPr>
                <a:t>3.14159</a:t>
              </a:r>
            </a:p>
            <a:p>
              <a:pPr lvl="0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400" dirty="0">
                  <a:solidFill>
                    <a:srgbClr val="0000FF"/>
                  </a:solidFill>
                  <a:highlight>
                    <a:srgbClr val="FFFFCC"/>
                  </a:highlight>
                  <a:latin typeface="Courier New" panose="02070309020205020404" pitchFamily="49" charset="0"/>
                  <a:cs typeface="Courier New" panose="02070309020205020404" pitchFamily="49" charset="0"/>
                </a:rPr>
                <a:t>    </a:t>
              </a:r>
              <a:r>
                <a:rPr lang="en-US" altLang="en-US" sz="1400" dirty="0">
                  <a:solidFill>
                    <a:srgbClr val="808080"/>
                  </a:solidFill>
                  <a:highlight>
                    <a:srgbClr val="FFFFCC"/>
                  </a:highlight>
                  <a:latin typeface="Courier New" panose="02070309020205020404" pitchFamily="49" charset="0"/>
                  <a:cs typeface="Courier New" panose="02070309020205020404" pitchFamily="49" charset="0"/>
                </a:rPr>
                <a:t># Display results</a:t>
              </a:r>
            </a:p>
            <a:p>
              <a:pPr lvl="0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400" dirty="0">
                  <a:solidFill>
                    <a:srgbClr val="808080"/>
                  </a:solidFill>
                  <a:highlight>
                    <a:srgbClr val="FFFFCC"/>
                  </a:highlight>
                  <a:latin typeface="Courier New" panose="02070309020205020404" pitchFamily="49" charset="0"/>
                  <a:cs typeface="Courier New" panose="02070309020205020404" pitchFamily="49" charset="0"/>
                </a:rPr>
                <a:t>    </a:t>
              </a:r>
              <a:r>
                <a:rPr lang="en-US" altLang="en-US" sz="1400" dirty="0">
                  <a:solidFill>
                    <a:srgbClr val="000080"/>
                  </a:solidFill>
                  <a:highlight>
                    <a:srgbClr val="FFFFCC"/>
                  </a:highlight>
                  <a:latin typeface="Courier New" panose="02070309020205020404" pitchFamily="49" charset="0"/>
                  <a:cs typeface="Courier New" panose="02070309020205020404" pitchFamily="49" charset="0"/>
                </a:rPr>
                <a:t>print</a:t>
              </a:r>
              <a:r>
                <a:rPr lang="en-US" altLang="en-US" sz="1400" dirty="0">
                  <a:solidFill>
                    <a:srgbClr val="000000"/>
                  </a:solidFill>
                  <a:highlight>
                    <a:srgbClr val="FFFFCC"/>
                  </a:highlight>
                  <a:latin typeface="Courier New" panose="02070309020205020404" pitchFamily="49" charset="0"/>
                  <a:cs typeface="Courier New" panose="02070309020205020404" pitchFamily="49" charset="0"/>
                </a:rPr>
                <a:t>(</a:t>
              </a:r>
              <a:r>
                <a:rPr lang="en-US" altLang="en-US" sz="1400" dirty="0">
                  <a:solidFill>
                    <a:srgbClr val="008080"/>
                  </a:solidFill>
                  <a:highlight>
                    <a:srgbClr val="FFFFCC"/>
                  </a:highlight>
                  <a:latin typeface="Courier New" panose="02070309020205020404" pitchFamily="49" charset="0"/>
                  <a:cs typeface="Courier New" panose="02070309020205020404" pitchFamily="49" charset="0"/>
                </a:rPr>
                <a:t>"The area for the circle of radius " </a:t>
              </a:r>
              <a:r>
                <a:rPr lang="en-US" altLang="en-US" sz="1400" dirty="0">
                  <a:solidFill>
                    <a:srgbClr val="000000"/>
                  </a:solidFill>
                  <a:highlight>
                    <a:srgbClr val="FFFFCC"/>
                  </a:highlight>
                  <a:latin typeface="Courier New" panose="02070309020205020404" pitchFamily="49" charset="0"/>
                  <a:cs typeface="Courier New" panose="02070309020205020404" pitchFamily="49" charset="0"/>
                </a:rPr>
                <a:t>, radius , </a:t>
              </a:r>
              <a:r>
                <a:rPr lang="en-US" altLang="en-US" sz="1400" dirty="0">
                  <a:solidFill>
                    <a:srgbClr val="008080"/>
                  </a:solidFill>
                  <a:highlight>
                    <a:srgbClr val="FFFFCC"/>
                  </a:highlight>
                  <a:latin typeface="Courier New" panose="02070309020205020404" pitchFamily="49" charset="0"/>
                  <a:cs typeface="Courier New" panose="02070309020205020404" pitchFamily="49" charset="0"/>
                </a:rPr>
                <a:t>" is " </a:t>
              </a:r>
              <a:r>
                <a:rPr lang="en-US" altLang="en-US" sz="1400" dirty="0">
                  <a:solidFill>
                    <a:srgbClr val="000000"/>
                  </a:solidFill>
                  <a:highlight>
                    <a:srgbClr val="FFFFCC"/>
                  </a:highlight>
                  <a:latin typeface="Courier New" panose="02070309020205020404" pitchFamily="49" charset="0"/>
                  <a:cs typeface="Courier New" panose="02070309020205020404" pitchFamily="49" charset="0"/>
                </a:rPr>
                <a:t>, area)</a:t>
              </a:r>
              <a:endParaRPr lang="en-US" altLang="en-US" sz="1400" dirty="0">
                <a:highlight>
                  <a:srgbClr val="FFFFCC"/>
                </a:highlight>
                <a:latin typeface="Arial" panose="020B0604020202020204" pitchFamily="34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C533E6A-4BC7-4B9F-9169-0A5CE4835E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8656" y="4939381"/>
              <a:ext cx="351594" cy="2462213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</a:p>
            <a:p>
              <a:pPr lvl="0"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2</a:t>
              </a:r>
            </a:p>
            <a:p>
              <a:pPr lvl="0"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3</a:t>
              </a:r>
            </a:p>
            <a:p>
              <a:pPr lvl="0"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4</a:t>
              </a:r>
            </a:p>
            <a:p>
              <a:pPr lvl="0"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5</a:t>
              </a:r>
            </a:p>
            <a:p>
              <a:pPr lvl="0"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6</a:t>
              </a:r>
            </a:p>
            <a:p>
              <a:pPr lvl="0"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7</a:t>
              </a:r>
            </a:p>
            <a:p>
              <a:pPr lvl="0"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8</a:t>
              </a:r>
            </a:p>
            <a:p>
              <a:pPr lvl="0"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9</a:t>
              </a:r>
            </a:p>
            <a:p>
              <a:pPr lvl="0"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10</a:t>
              </a:r>
            </a:p>
            <a:p>
              <a:pPr lvl="0"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11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585AF57-35FA-4D9F-AFC8-3BCDB037457A}"/>
                </a:ext>
              </a:extLst>
            </p:cNvPr>
            <p:cNvSpPr txBox="1"/>
            <p:nvPr/>
          </p:nvSpPr>
          <p:spPr>
            <a:xfrm>
              <a:off x="1068656" y="4685466"/>
              <a:ext cx="2499439" cy="25391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ModifiedComputeAreaWithConsoleInput.py</a:t>
              </a:r>
            </a:p>
          </p:txBody>
        </p:sp>
      </p:grpSp>
      <p:pic>
        <p:nvPicPr>
          <p:cNvPr id="10" name="Picture 9">
            <a:hlinkClick r:id="rId3" action="ppaction://hlinksldjump"/>
            <a:extLst>
              <a:ext uri="{FF2B5EF4-FFF2-40B4-BE49-F238E27FC236}">
                <a16:creationId xmlns:a16="http://schemas.microsoft.com/office/drawing/2014/main" id="{1FAEC6D3-18D4-4EEA-A142-1A179B394D3C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09304" y="6629400"/>
            <a:ext cx="234696" cy="234696"/>
          </a:xfrm>
          <a:prstGeom prst="rect">
            <a:avLst/>
          </a:prstGeom>
        </p:spPr>
      </p:pic>
      <p:sp>
        <p:nvSpPr>
          <p:cNvPr id="11" name="Slide Number Placeholder 2">
            <a:hlinkClick r:id="rId5" action="ppaction://hlinksldjump"/>
            <a:extLst>
              <a:ext uri="{FF2B5EF4-FFF2-40B4-BE49-F238E27FC236}">
                <a16:creationId xmlns:a16="http://schemas.microsoft.com/office/drawing/2014/main" id="{7FEC93AF-827C-4238-8250-011A1EC2C38F}"/>
              </a:ext>
            </a:extLst>
          </p:cNvPr>
          <p:cNvSpPr txBox="1">
            <a:spLocks/>
          </p:cNvSpPr>
          <p:nvPr/>
        </p:nvSpPr>
        <p:spPr>
          <a:xfrm>
            <a:off x="0" y="6646272"/>
            <a:ext cx="2800350" cy="187517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5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0" dirty="0"/>
              <a:t>4.1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21E2F86-BD78-48B9-AADA-912DC300E5A9}"/>
              </a:ext>
            </a:extLst>
          </p:cNvPr>
          <p:cNvGrpSpPr/>
          <p:nvPr/>
        </p:nvGrpSpPr>
        <p:grpSpPr>
          <a:xfrm>
            <a:off x="8078666" y="3567501"/>
            <a:ext cx="830638" cy="386966"/>
            <a:chOff x="8133802" y="1326921"/>
            <a:chExt cx="830638" cy="386966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C6B1629-5AF1-4F5E-981D-800B46119C37}"/>
                </a:ext>
              </a:extLst>
            </p:cNvPr>
            <p:cNvSpPr txBox="1"/>
            <p:nvPr/>
          </p:nvSpPr>
          <p:spPr>
            <a:xfrm>
              <a:off x="8133802" y="1326921"/>
              <a:ext cx="830638" cy="386966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>
              <a:spAutoFit/>
            </a:bodyPr>
            <a:lstStyle/>
            <a:p>
              <a:pPr algn="r"/>
              <a:endParaRPr lang="en-US" sz="1200" b="1" dirty="0">
                <a:solidFill>
                  <a:schemeClr val="accent3"/>
                </a:solidFill>
              </a:endParaRPr>
            </a:p>
          </p:txBody>
        </p:sp>
        <p:sp>
          <p:nvSpPr>
            <p:cNvPr id="14" name="TextBox 13">
              <a:hlinkClick r:id="rId6"/>
              <a:extLst>
                <a:ext uri="{FF2B5EF4-FFF2-40B4-BE49-F238E27FC236}">
                  <a16:creationId xmlns:a16="http://schemas.microsoft.com/office/drawing/2014/main" id="{40F48B3E-4EF6-430A-A5E8-6A3D6DEEE4B7}"/>
                </a:ext>
              </a:extLst>
            </p:cNvPr>
            <p:cNvSpPr txBox="1"/>
            <p:nvPr/>
          </p:nvSpPr>
          <p:spPr>
            <a:xfrm>
              <a:off x="8231494" y="1417955"/>
              <a:ext cx="633189" cy="276999"/>
            </a:xfrm>
            <a:prstGeom prst="rect">
              <a:avLst/>
            </a:prstGeom>
            <a:solidFill>
              <a:schemeClr val="accent1">
                <a:lumMod val="40000"/>
                <a:lumOff val="60000"/>
                <a:alpha val="5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r"/>
              <a:r>
                <a:rPr lang="en-US" sz="1200" b="1" u="sng" dirty="0">
                  <a:solidFill>
                    <a:schemeClr val="accent2">
                      <a:lumMod val="75000"/>
                    </a:schemeClr>
                  </a:solidFill>
                </a:rPr>
                <a:t>Run</a:t>
              </a:r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CED5DEFA-F0BF-44BA-903C-BC0817A2ECC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295151" y="1461809"/>
              <a:ext cx="193294" cy="19329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29027787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A82CD3-4816-47D8-9EB2-E377C61066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Computing BMI</a:t>
            </a:r>
            <a:br>
              <a:rPr lang="en-US" dirty="0"/>
            </a:br>
            <a:r>
              <a:rPr lang="en-US" dirty="0">
                <a:solidFill>
                  <a:schemeClr val="accent3"/>
                </a:solidFill>
              </a:rPr>
              <a:t>Program 5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1DA485D-A5F4-48AB-AE8D-F9AB94BEA1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9C4B0-9109-4B6A-816F-B8FB191BD566}" type="slidenum">
              <a:rPr lang="en-US" smtClean="0"/>
              <a:t>90</a:t>
            </a:fld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56B9EC-5AB6-4F3F-BA3D-EF18C9FBB3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91440" indent="0">
              <a:buNone/>
            </a:pPr>
            <a:r>
              <a:rPr lang="en-US" dirty="0"/>
              <a:t>Write a program that computes the </a:t>
            </a:r>
            <a:r>
              <a:rPr lang="en-US" dirty="0">
                <a:solidFill>
                  <a:schemeClr val="accent2"/>
                </a:solidFill>
              </a:rPr>
              <a:t>Body Mass Index </a:t>
            </a:r>
            <a:r>
              <a:rPr lang="en-US" dirty="0"/>
              <a:t>(</a:t>
            </a:r>
            <a:r>
              <a:rPr lang="en-US" dirty="0">
                <a:solidFill>
                  <a:schemeClr val="accent2"/>
                </a:solidFill>
              </a:rPr>
              <a:t>BMI</a:t>
            </a:r>
            <a:r>
              <a:rPr lang="en-US" dirty="0"/>
              <a:t>) for the user. Your program should prompt the user to enter a </a:t>
            </a:r>
            <a:r>
              <a:rPr lang="en-US" dirty="0">
                <a:solidFill>
                  <a:srgbClr val="0070C0"/>
                </a:solidFill>
              </a:rPr>
              <a:t>weight</a:t>
            </a:r>
            <a:r>
              <a:rPr lang="en-US" dirty="0"/>
              <a:t> in </a:t>
            </a:r>
            <a:r>
              <a:rPr lang="en-US" dirty="0">
                <a:solidFill>
                  <a:schemeClr val="accent2"/>
                </a:solidFill>
              </a:rPr>
              <a:t>pounds</a:t>
            </a:r>
            <a:r>
              <a:rPr lang="en-US" dirty="0"/>
              <a:t> and </a:t>
            </a:r>
            <a:r>
              <a:rPr lang="en-US" dirty="0">
                <a:solidFill>
                  <a:srgbClr val="0070C0"/>
                </a:solidFill>
              </a:rPr>
              <a:t>height</a:t>
            </a:r>
            <a:r>
              <a:rPr lang="en-US" dirty="0"/>
              <a:t> in </a:t>
            </a:r>
            <a:r>
              <a:rPr lang="en-US" dirty="0">
                <a:solidFill>
                  <a:schemeClr val="accent2"/>
                </a:solidFill>
              </a:rPr>
              <a:t>inches</a:t>
            </a:r>
            <a:r>
              <a:rPr lang="en-US" dirty="0"/>
              <a:t>. Your program should then </a:t>
            </a:r>
            <a:r>
              <a:rPr lang="en-US" dirty="0">
                <a:solidFill>
                  <a:schemeClr val="accent2"/>
                </a:solidFill>
              </a:rPr>
              <a:t>compute</a:t>
            </a:r>
            <a:r>
              <a:rPr lang="en-US" dirty="0"/>
              <a:t> and </a:t>
            </a:r>
            <a:r>
              <a:rPr lang="en-US" dirty="0">
                <a:solidFill>
                  <a:schemeClr val="accent2"/>
                </a:solidFill>
              </a:rPr>
              <a:t>display</a:t>
            </a:r>
            <a:r>
              <a:rPr lang="en-US" dirty="0"/>
              <a:t> the </a:t>
            </a:r>
            <a:r>
              <a:rPr lang="en-US" dirty="0">
                <a:solidFill>
                  <a:schemeClr val="accent2"/>
                </a:solidFill>
              </a:rPr>
              <a:t>BMI</a:t>
            </a:r>
            <a:r>
              <a:rPr lang="en-US" dirty="0"/>
              <a:t> and its </a:t>
            </a:r>
            <a:r>
              <a:rPr lang="en-US" dirty="0">
                <a:solidFill>
                  <a:schemeClr val="accent2"/>
                </a:solidFill>
              </a:rPr>
              <a:t>interpretation</a:t>
            </a:r>
            <a:r>
              <a:rPr lang="en-US" dirty="0"/>
              <a:t> for the user.</a:t>
            </a:r>
          </a:p>
          <a:p>
            <a:pPr marL="91440" indent="0">
              <a:buNone/>
            </a:pPr>
            <a:endParaRPr lang="en-US" dirty="0"/>
          </a:p>
          <a:p>
            <a:pPr marL="91440" indent="0">
              <a:buNone/>
            </a:pPr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94C1F8E-C151-4C7A-9E08-18AF76951EB8}"/>
              </a:ext>
            </a:extLst>
          </p:cNvPr>
          <p:cNvGrpSpPr/>
          <p:nvPr/>
        </p:nvGrpSpPr>
        <p:grpSpPr>
          <a:xfrm>
            <a:off x="146303" y="5171544"/>
            <a:ext cx="8851392" cy="1200329"/>
            <a:chOff x="4773387" y="4688641"/>
            <a:chExt cx="8851392" cy="1200329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B721B52-A401-407B-A3DD-19EC7AE65F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3172" y="4688641"/>
              <a:ext cx="8151607" cy="1200329"/>
            </a:xfrm>
            <a:prstGeom prst="rect">
              <a:avLst/>
            </a:prstGeom>
            <a:solidFill>
              <a:schemeClr val="accent5">
                <a:alpha val="15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Enter weight in pounds: </a:t>
              </a:r>
              <a:r>
                <a:rPr lang="en-US" altLang="en-US" dirty="0">
                  <a:highlight>
                    <a:srgbClr val="B3E6FF"/>
                  </a:highlight>
                  <a:latin typeface="Courier New" panose="02070309020205020404" pitchFamily="49" charset="0"/>
                  <a:cs typeface="Courier New" panose="02070309020205020404" pitchFamily="49" charset="0"/>
                </a:rPr>
                <a:t>146</a:t>
              </a:r>
              <a:r>
                <a:rPr lang="en-US" alt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  </a:t>
              </a:r>
              <a:r>
                <a:rPr lang="en-US" altLang="en-US" sz="1100" dirty="0">
                  <a:highlight>
                    <a:srgbClr val="C0C0C0"/>
                  </a:highlight>
                  <a:latin typeface="Courier New" panose="02070309020205020404" pitchFamily="49" charset="0"/>
                  <a:cs typeface="Courier New" panose="02070309020205020404" pitchFamily="49" charset="0"/>
                </a:rPr>
                <a:t>&lt;Enter&gt;</a:t>
              </a:r>
              <a:r>
                <a:rPr lang="en-US" altLang="en-US" sz="11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</a:p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Enter height in inches: </a:t>
              </a:r>
              <a:r>
                <a:rPr lang="en-US" altLang="en-US" dirty="0">
                  <a:highlight>
                    <a:srgbClr val="B3E6FF"/>
                  </a:highlight>
                  <a:latin typeface="Courier New" panose="02070309020205020404" pitchFamily="49" charset="0"/>
                  <a:cs typeface="Courier New" panose="02070309020205020404" pitchFamily="49" charset="0"/>
                </a:rPr>
                <a:t>70</a:t>
              </a:r>
              <a:r>
                <a:rPr lang="en-US" alt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  </a:t>
              </a:r>
              <a:r>
                <a:rPr lang="en-US" altLang="en-US" sz="1100" dirty="0">
                  <a:highlight>
                    <a:srgbClr val="C0C0C0"/>
                  </a:highlight>
                  <a:latin typeface="Courier New" panose="02070309020205020404" pitchFamily="49" charset="0"/>
                  <a:cs typeface="Courier New" panose="02070309020205020404" pitchFamily="49" charset="0"/>
                </a:rPr>
                <a:t>&lt;Enter&gt;</a:t>
              </a:r>
              <a:r>
                <a:rPr lang="en-US" altLang="en-US" sz="11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</a:p>
            <a:p>
              <a:pPr lvl="0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BMI is 20.95</a:t>
              </a:r>
            </a:p>
            <a:p>
              <a:pPr lvl="0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Normal</a:t>
              </a:r>
            </a:p>
          </p:txBody>
        </p:sp>
        <p:pic>
          <p:nvPicPr>
            <p:cNvPr id="7" name="Picture 6" descr="A flat screen monitor&#10;&#10;Description automatically generated">
              <a:extLst>
                <a:ext uri="{FF2B5EF4-FFF2-40B4-BE49-F238E27FC236}">
                  <a16:creationId xmlns:a16="http://schemas.microsoft.com/office/drawing/2014/main" id="{FE221E7A-C34F-48AD-A9EF-C2A32D3DBB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73387" y="5013122"/>
              <a:ext cx="572603" cy="551364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DFD3572-6D6C-4F6F-8593-FB1FC2E38DC5}"/>
                  </a:ext>
                </a:extLst>
              </p:cNvPr>
              <p:cNvSpPr txBox="1"/>
              <p:nvPr/>
            </p:nvSpPr>
            <p:spPr>
              <a:xfrm>
                <a:off x="5043488" y="3319335"/>
                <a:ext cx="3954208" cy="64081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b="0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BMI</m:t>
                      </m:r>
                      <m:r>
                        <a:rPr lang="en-US" sz="2000" b="0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0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W</m:t>
                          </m:r>
                          <m:r>
                            <m:rPr>
                              <m:sty m:val="p"/>
                            </m:rPr>
                            <a:rPr lang="en-US" sz="2000" i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eight</m:t>
                          </m:r>
                          <m:r>
                            <a:rPr lang="en-US" sz="2000" b="0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 (</m:t>
                          </m:r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kg</m:t>
                          </m:r>
                          <m:r>
                            <a:rPr lang="en-US" sz="2000" b="0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sSup>
                            <m:sSupPr>
                              <m:ctrlPr>
                                <a:rPr lang="en-US" sz="20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m:rPr>
                                  <m:sty m:val="p"/>
                                </m:rPr>
                                <a:rPr lang="en-US" sz="2000" i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eight</m:t>
                              </m:r>
                              <m:r>
                                <a:rPr lang="en-US" sz="2000" i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 (</m:t>
                              </m:r>
                              <m:r>
                                <m:rPr>
                                  <m:sty m:val="p"/>
                                </m:rPr>
                                <a:rPr lang="en-US" sz="2000" i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m</m:t>
                              </m:r>
                              <m:r>
                                <a:rPr lang="en-US" sz="2000" i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2000" b="0" i="0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0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DFD3572-6D6C-4F6F-8593-FB1FC2E38D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3488" y="3319335"/>
                <a:ext cx="3954208" cy="64081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9" name="Object 11">
            <a:extLst>
              <a:ext uri="{FF2B5EF4-FFF2-40B4-BE49-F238E27FC236}">
                <a16:creationId xmlns:a16="http://schemas.microsoft.com/office/drawing/2014/main" id="{02E1C6EB-A056-44E7-8EF5-3BB2FF62956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9122967"/>
              </p:ext>
            </p:extLst>
          </p:nvPr>
        </p:nvGraphicFramePr>
        <p:xfrm>
          <a:off x="0" y="3101363"/>
          <a:ext cx="4976813" cy="180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71" name="Picture" r:id="rId5" imgW="2438280" imgH="887760" progId="Word.Picture.8">
                  <p:embed/>
                </p:oleObj>
              </mc:Choice>
              <mc:Fallback>
                <p:oleObj name="Picture" r:id="rId5" imgW="2438280" imgH="887760" progId="Word.Picture.8">
                  <p:embed/>
                  <p:pic>
                    <p:nvPicPr>
                      <p:cNvPr id="265227" name="Object 11">
                        <a:extLst>
                          <a:ext uri="{FF2B5EF4-FFF2-40B4-BE49-F238E27FC236}">
                            <a16:creationId xmlns:a16="http://schemas.microsoft.com/office/drawing/2014/main" id="{7513A6D1-0185-43F3-978A-68D6E6987B5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3101363"/>
                        <a:ext cx="4976813" cy="18097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A0120DF-5288-435D-804E-4987B7516391}"/>
                  </a:ext>
                </a:extLst>
              </p:cNvPr>
              <p:cNvSpPr txBox="1"/>
              <p:nvPr/>
            </p:nvSpPr>
            <p:spPr>
              <a:xfrm>
                <a:off x="4920792" y="4093236"/>
                <a:ext cx="4076903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0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𝑝𝑜𝑢𝑛𝑑</m:t>
                      </m:r>
                      <m:r>
                        <a:rPr lang="en-US" sz="20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n-US" sz="20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20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0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45359237</m:t>
                      </m:r>
                      <m:r>
                        <a:rPr lang="en-US" sz="20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𝑘𝑖𝑙𝑜𝑔𝑟𝑎𝑚𝑠</m:t>
                      </m:r>
                    </m:oMath>
                  </m:oMathPara>
                </a14:m>
                <a:endParaRPr lang="en-US" sz="20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A0120DF-5288-435D-804E-4987B75163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0792" y="4093236"/>
                <a:ext cx="4076903" cy="307777"/>
              </a:xfrm>
              <a:prstGeom prst="rect">
                <a:avLst/>
              </a:prstGeom>
              <a:blipFill>
                <a:blip r:embed="rId7"/>
                <a:stretch>
                  <a:fillRect r="-299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F77349E-10CA-4A78-9CD7-6468755DC420}"/>
                  </a:ext>
                </a:extLst>
              </p:cNvPr>
              <p:cNvSpPr txBox="1"/>
              <p:nvPr/>
            </p:nvSpPr>
            <p:spPr>
              <a:xfrm>
                <a:off x="5043487" y="4534098"/>
                <a:ext cx="3954208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0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𝑖𝑛𝑐</m:t>
                      </m:r>
                      <m:r>
                        <a:rPr lang="en-US" sz="20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20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20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0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0254</m:t>
                      </m:r>
                      <m:r>
                        <a:rPr lang="en-US" sz="20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𝑚𝑒𝑡𝑒𝑟𝑠</m:t>
                      </m:r>
                    </m:oMath>
                  </m:oMathPara>
                </a14:m>
                <a:endParaRPr lang="en-US" sz="20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F77349E-10CA-4A78-9CD7-6468755DC4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3487" y="4534098"/>
                <a:ext cx="3954208" cy="307777"/>
              </a:xfrm>
              <a:prstGeom prst="rect">
                <a:avLst/>
              </a:prstGeom>
              <a:blipFill>
                <a:blip r:embed="rId8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>
            <a:hlinkClick r:id="rId9" action="ppaction://hlinksldjump"/>
            <a:extLst>
              <a:ext uri="{FF2B5EF4-FFF2-40B4-BE49-F238E27FC236}">
                <a16:creationId xmlns:a16="http://schemas.microsoft.com/office/drawing/2014/main" id="{D8EFF8D9-01CB-4303-A18F-59D37726A200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09304" y="6629400"/>
            <a:ext cx="234696" cy="234696"/>
          </a:xfrm>
          <a:prstGeom prst="rect">
            <a:avLst/>
          </a:prstGeom>
        </p:spPr>
      </p:pic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E0B00E3A-D9EC-42BD-9FBF-B6355C2DEA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Program 5</a:t>
            </a:r>
          </a:p>
        </p:txBody>
      </p:sp>
      <p:sp>
        <p:nvSpPr>
          <p:cNvPr id="14" name="Slide Number Placeholder 2">
            <a:hlinkClick r:id="rId11" action="ppaction://hlinksldjump"/>
            <a:extLst>
              <a:ext uri="{FF2B5EF4-FFF2-40B4-BE49-F238E27FC236}">
                <a16:creationId xmlns:a16="http://schemas.microsoft.com/office/drawing/2014/main" id="{DD9F153F-313B-4578-8E7E-FF8BE3620101}"/>
              </a:ext>
            </a:extLst>
          </p:cNvPr>
          <p:cNvSpPr txBox="1">
            <a:spLocks/>
          </p:cNvSpPr>
          <p:nvPr/>
        </p:nvSpPr>
        <p:spPr>
          <a:xfrm>
            <a:off x="0" y="6646272"/>
            <a:ext cx="2800350" cy="187517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5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0" dirty="0"/>
              <a:t>4.9</a:t>
            </a:r>
          </a:p>
        </p:txBody>
      </p:sp>
    </p:spTree>
    <p:extLst>
      <p:ext uri="{BB962C8B-B14F-4D97-AF65-F5344CB8AC3E}">
        <p14:creationId xmlns:p14="http://schemas.microsoft.com/office/powerpoint/2010/main" val="843490377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FA2BAA-9E0E-47F9-9CB5-4E09EB2FCC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Computing BMI</a:t>
            </a:r>
            <a:br>
              <a:rPr lang="en-US" dirty="0"/>
            </a:br>
            <a:r>
              <a:rPr lang="en-US" dirty="0">
                <a:solidFill>
                  <a:schemeClr val="accent3"/>
                </a:solidFill>
              </a:rPr>
              <a:t>Phase 1: Problem-solving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ED9CE3-1572-42F7-B71C-9883D33BF8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9C4B0-9109-4B6A-816F-B8FB191BD566}" type="slidenum">
              <a:rPr lang="en-US" smtClean="0"/>
              <a:t>91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1C032FF-995B-4FEC-8198-FE340F453A0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>
                    <a:solidFill>
                      <a:srgbClr val="0070C0"/>
                    </a:solidFill>
                  </a:rPr>
                  <a:t>BMI</a:t>
                </a:r>
                <a:r>
                  <a:rPr lang="en-US" dirty="0"/>
                  <a:t> is a measure of health based on the </a:t>
                </a:r>
                <a:r>
                  <a:rPr lang="en-US" dirty="0">
                    <a:solidFill>
                      <a:srgbClr val="0070C0"/>
                    </a:solidFill>
                  </a:rPr>
                  <a:t>height</a:t>
                </a:r>
                <a:r>
                  <a:rPr lang="en-US" dirty="0"/>
                  <a:t> and </a:t>
                </a:r>
                <a:r>
                  <a:rPr lang="en-US" dirty="0">
                    <a:solidFill>
                      <a:srgbClr val="0070C0"/>
                    </a:solidFill>
                  </a:rPr>
                  <a:t>weight</a:t>
                </a:r>
                <a:r>
                  <a:rPr lang="en-US" dirty="0"/>
                  <a:t>.</a:t>
                </a:r>
              </a:p>
              <a:p>
                <a:r>
                  <a:rPr lang="en-US" dirty="0">
                    <a:solidFill>
                      <a:srgbClr val="0070C0"/>
                    </a:solidFill>
                  </a:rPr>
                  <a:t>BMI</a:t>
                </a:r>
                <a:r>
                  <a:rPr lang="en-US" dirty="0"/>
                  <a:t> is calculated by taking the </a:t>
                </a:r>
                <a:r>
                  <a:rPr lang="en-US" dirty="0">
                    <a:solidFill>
                      <a:srgbClr val="0070C0"/>
                    </a:solidFill>
                  </a:rPr>
                  <a:t>weight</a:t>
                </a:r>
                <a:r>
                  <a:rPr lang="en-US" dirty="0"/>
                  <a:t> (in </a:t>
                </a:r>
                <a:r>
                  <a:rPr lang="en-US" dirty="0">
                    <a:solidFill>
                      <a:schemeClr val="accent2"/>
                    </a:solidFill>
                  </a:rPr>
                  <a:t>kilograms</a:t>
                </a:r>
                <a:r>
                  <a:rPr lang="en-US" dirty="0"/>
                  <a:t>) and then dividing it by the square of the </a:t>
                </a:r>
                <a:r>
                  <a:rPr lang="en-US" dirty="0">
                    <a:solidFill>
                      <a:srgbClr val="0070C0"/>
                    </a:solidFill>
                  </a:rPr>
                  <a:t>height</a:t>
                </a:r>
                <a:r>
                  <a:rPr lang="en-US" dirty="0"/>
                  <a:t> (in </a:t>
                </a:r>
                <a:r>
                  <a:rPr lang="en-US" dirty="0">
                    <a:solidFill>
                      <a:schemeClr val="accent2"/>
                    </a:solidFill>
                  </a:rPr>
                  <a:t>meters</a:t>
                </a:r>
                <a:r>
                  <a:rPr lang="en-US" dirty="0"/>
                  <a:t>)</a:t>
                </a:r>
              </a:p>
              <a:p>
                <a:pPr marL="91440" indent="0" algn="ctr"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BMI</m:t>
                    </m:r>
                    <m:r>
                      <a:rPr lang="en-US" sz="200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2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00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Weight</m:t>
                        </m:r>
                        <m:r>
                          <a:rPr lang="en-US" sz="200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 (</m:t>
                        </m:r>
                        <m:r>
                          <m:rPr>
                            <m:sty m:val="p"/>
                          </m:rPr>
                          <a:rPr lang="en-US" sz="200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kg</m:t>
                        </m:r>
                        <m:r>
                          <a:rPr lang="en-US" sz="200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sSup>
                          <m:sSupPr>
                            <m:ctrlPr>
                              <a:rPr lang="en-US" sz="20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00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Height</m:t>
                            </m:r>
                            <m:r>
                              <a:rPr lang="en-US" sz="200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 (</m:t>
                            </m:r>
                            <m:r>
                              <m:rPr>
                                <m:sty m:val="p"/>
                              </m:rPr>
                              <a:rPr lang="en-US" sz="200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m</m:t>
                            </m:r>
                            <m:r>
                              <a:rPr lang="en-US" sz="200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200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000" dirty="0">
                    <a:solidFill>
                      <a:srgbClr val="002060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00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Weight</m:t>
                        </m:r>
                        <m:r>
                          <a:rPr lang="en-US" sz="200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 (</m:t>
                        </m:r>
                        <m:r>
                          <m:rPr>
                            <m:sty m:val="p"/>
                          </m:rPr>
                          <a:rPr lang="en-US" sz="200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kg</m:t>
                        </m:r>
                        <m:r>
                          <a:rPr lang="en-US" sz="200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200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Height</m:t>
                        </m:r>
                        <m:r>
                          <a:rPr lang="en-US" sz="200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d>
                          <m:dPr>
                            <m:ctrlPr>
                              <a:rPr lang="en-US" sz="20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sz="200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m</m:t>
                            </m:r>
                          </m:e>
                        </m:d>
                        <m:r>
                          <a:rPr lang="en-US" sz="2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sz="2000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00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Height</m:t>
                        </m:r>
                        <m:r>
                          <a:rPr lang="en-US" sz="200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 (</m:t>
                        </m:r>
                        <m:r>
                          <m:rPr>
                            <m:sty m:val="p"/>
                          </m:rPr>
                          <a:rPr lang="en-US" sz="200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m</m:t>
                        </m:r>
                        <m:r>
                          <a:rPr lang="en-US" sz="200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en-US" sz="2800" dirty="0">
                  <a:solidFill>
                    <a:srgbClr val="002060"/>
                  </a:solidFill>
                </a:endParaRPr>
              </a:p>
              <a:p>
                <a:pPr lvl="1"/>
                <a:endParaRPr lang="en-US" sz="300" dirty="0"/>
              </a:p>
              <a:p>
                <a:r>
                  <a:rPr lang="en-US" dirty="0"/>
                  <a:t>The </a:t>
                </a:r>
                <a:r>
                  <a:rPr lang="en-US" dirty="0">
                    <a:solidFill>
                      <a:schemeClr val="accent2"/>
                    </a:solidFill>
                  </a:rPr>
                  <a:t>interpretation</a:t>
                </a:r>
                <a:r>
                  <a:rPr lang="en-US" dirty="0"/>
                  <a:t> of </a:t>
                </a:r>
                <a:r>
                  <a:rPr lang="en-US" dirty="0">
                    <a:solidFill>
                      <a:srgbClr val="0070C0"/>
                    </a:solidFill>
                  </a:rPr>
                  <a:t>BMI</a:t>
                </a:r>
                <a:r>
                  <a:rPr lang="en-US" dirty="0"/>
                  <a:t> for people 20 years or older is as follows: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1C032FF-995B-4FEC-8198-FE340F453A0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6305" y="1441107"/>
                <a:ext cx="8851392" cy="5130263"/>
              </a:xfrm>
              <a:blipFill>
                <a:blip r:embed="rId3"/>
                <a:stretch>
                  <a:fillRect l="-1033" t="-1781" r="-30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7" name="Object 11">
            <a:extLst>
              <a:ext uri="{FF2B5EF4-FFF2-40B4-BE49-F238E27FC236}">
                <a16:creationId xmlns:a16="http://schemas.microsoft.com/office/drawing/2014/main" id="{45FEE9F0-EEF0-4B75-921D-4CA1A0EC5A6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3899292"/>
              </p:ext>
            </p:extLst>
          </p:nvPr>
        </p:nvGraphicFramePr>
        <p:xfrm>
          <a:off x="2448531" y="4348015"/>
          <a:ext cx="4976813" cy="180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91" name="Picture" r:id="rId4" imgW="2438280" imgH="887760" progId="Word.Picture.8">
                  <p:embed/>
                </p:oleObj>
              </mc:Choice>
              <mc:Fallback>
                <p:oleObj name="Picture" r:id="rId4" imgW="2438280" imgH="887760" progId="Word.Picture.8">
                  <p:embed/>
                  <p:pic>
                    <p:nvPicPr>
                      <p:cNvPr id="9" name="Object 11">
                        <a:extLst>
                          <a:ext uri="{FF2B5EF4-FFF2-40B4-BE49-F238E27FC236}">
                            <a16:creationId xmlns:a16="http://schemas.microsoft.com/office/drawing/2014/main" id="{02E1C6EB-A056-44E7-8EF5-3BB2FF62956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48531" y="4348015"/>
                        <a:ext cx="4976813" cy="18097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1CEE93-F07F-446E-8734-0AD764F55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Program 5</a:t>
            </a:r>
          </a:p>
        </p:txBody>
      </p:sp>
      <p:sp>
        <p:nvSpPr>
          <p:cNvPr id="8" name="Slide Number Placeholder 2">
            <a:hlinkClick r:id="rId6" action="ppaction://hlinksldjump"/>
            <a:extLst>
              <a:ext uri="{FF2B5EF4-FFF2-40B4-BE49-F238E27FC236}">
                <a16:creationId xmlns:a16="http://schemas.microsoft.com/office/drawing/2014/main" id="{1E63BAB1-5958-473C-93C6-E7FB0CDF07E1}"/>
              </a:ext>
            </a:extLst>
          </p:cNvPr>
          <p:cNvSpPr txBox="1">
            <a:spLocks/>
          </p:cNvSpPr>
          <p:nvPr/>
        </p:nvSpPr>
        <p:spPr>
          <a:xfrm>
            <a:off x="0" y="6646272"/>
            <a:ext cx="2800350" cy="187517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5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0" dirty="0"/>
              <a:t>4.9</a:t>
            </a:r>
          </a:p>
        </p:txBody>
      </p:sp>
    </p:spTree>
    <p:extLst>
      <p:ext uri="{BB962C8B-B14F-4D97-AF65-F5344CB8AC3E}">
        <p14:creationId xmlns:p14="http://schemas.microsoft.com/office/powerpoint/2010/main" val="1974772323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FA2BAA-9E0E-47F9-9CB5-4E09EB2FCC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Computing BMI</a:t>
            </a:r>
            <a:br>
              <a:rPr lang="en-US" dirty="0"/>
            </a:br>
            <a:r>
              <a:rPr lang="en-US" dirty="0">
                <a:solidFill>
                  <a:schemeClr val="accent3"/>
                </a:solidFill>
              </a:rPr>
              <a:t>Phase 1: Problem-solving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ED9CE3-1572-42F7-B71C-9883D33BF8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9C4B0-9109-4B6A-816F-B8FB191BD566}" type="slidenum">
              <a:rPr lang="en-US" smtClean="0"/>
              <a:t>92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1C032FF-995B-4FEC-8198-FE340F453A0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So the user input is in </a:t>
                </a:r>
                <a:r>
                  <a:rPr lang="en-US" dirty="0">
                    <a:solidFill>
                      <a:schemeClr val="accent2"/>
                    </a:solidFill>
                  </a:rPr>
                  <a:t>pounds</a:t>
                </a:r>
                <a:r>
                  <a:rPr lang="en-US" dirty="0"/>
                  <a:t> and </a:t>
                </a:r>
                <a:r>
                  <a:rPr lang="en-US" dirty="0">
                    <a:solidFill>
                      <a:schemeClr val="accent2"/>
                    </a:solidFill>
                  </a:rPr>
                  <a:t>inches</a:t>
                </a:r>
              </a:p>
              <a:p>
                <a:r>
                  <a:rPr lang="en-US" dirty="0"/>
                  <a:t>The </a:t>
                </a:r>
                <a:r>
                  <a:rPr lang="en-US" dirty="0">
                    <a:solidFill>
                      <a:schemeClr val="accent2"/>
                    </a:solidFill>
                  </a:rPr>
                  <a:t>BMI</a:t>
                </a:r>
                <a:r>
                  <a:rPr lang="en-US" dirty="0"/>
                  <a:t> </a:t>
                </a:r>
                <a:r>
                  <a:rPr lang="en-US" dirty="0">
                    <a:solidFill>
                      <a:schemeClr val="accent2"/>
                    </a:solidFill>
                  </a:rPr>
                  <a:t>equation</a:t>
                </a:r>
                <a:r>
                  <a:rPr lang="en-US" dirty="0"/>
                  <a:t> is in </a:t>
                </a:r>
                <a:r>
                  <a:rPr lang="en-US" dirty="0">
                    <a:solidFill>
                      <a:schemeClr val="accent2"/>
                    </a:solidFill>
                  </a:rPr>
                  <a:t>kilograms</a:t>
                </a:r>
                <a:r>
                  <a:rPr lang="en-US" dirty="0"/>
                  <a:t> and </a:t>
                </a:r>
                <a:r>
                  <a:rPr lang="en-US" dirty="0">
                    <a:solidFill>
                      <a:schemeClr val="accent2"/>
                    </a:solidFill>
                  </a:rPr>
                  <a:t>meters</a:t>
                </a:r>
              </a:p>
              <a:p>
                <a:r>
                  <a:rPr lang="en-US" dirty="0"/>
                  <a:t>Therefore, you will </a:t>
                </a:r>
                <a:r>
                  <a:rPr lang="en-US" dirty="0">
                    <a:solidFill>
                      <a:schemeClr val="accent2"/>
                    </a:solidFill>
                  </a:rPr>
                  <a:t>need to convert </a:t>
                </a:r>
                <a:r>
                  <a:rPr lang="en-US" dirty="0"/>
                  <a:t>from:</a:t>
                </a:r>
              </a:p>
              <a:p>
                <a:pPr lvl="1"/>
                <a:r>
                  <a:rPr lang="en-US" sz="2800" dirty="0">
                    <a:solidFill>
                      <a:schemeClr val="accent2"/>
                    </a:solidFill>
                  </a:rPr>
                  <a:t>pounds</a:t>
                </a:r>
                <a:r>
                  <a:rPr lang="en-US" sz="2800" dirty="0"/>
                  <a:t> to </a:t>
                </a:r>
                <a:r>
                  <a:rPr lang="en-US" sz="2800" dirty="0">
                    <a:solidFill>
                      <a:schemeClr val="accent2"/>
                    </a:solidFill>
                  </a:rPr>
                  <a:t>kilograms</a:t>
                </a:r>
              </a:p>
              <a:p>
                <a:pPr lvl="2"/>
                <a:r>
                  <a:rPr lang="en-US" sz="2400" dirty="0"/>
                  <a:t>One pound is 0.45359237 kilograms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𝑊𝑒𝑖𝑔</m:t>
                    </m:r>
                    <m:r>
                      <a:rPr lang="en-US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𝑘𝑔</m:t>
                        </m:r>
                      </m:e>
                    </m:d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45359237</m:t>
                    </m:r>
                    <m:r>
                      <a:rPr lang="en-US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𝑊𝑒𝑖𝑔</m:t>
                    </m:r>
                    <m:r>
                      <a:rPr lang="en-US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  <m:r>
                      <a:rPr lang="en-US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(</m:t>
                    </m:r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𝑝𝑜𝑢𝑛𝑑</m:t>
                    </m:r>
                    <m:r>
                      <a:rPr lang="en-US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solidFill>
                    <a:srgbClr val="002060"/>
                  </a:solidFill>
                </a:endParaRPr>
              </a:p>
              <a:p>
                <a:pPr lvl="1"/>
                <a:r>
                  <a:rPr lang="en-US" sz="2800" dirty="0">
                    <a:solidFill>
                      <a:schemeClr val="accent2"/>
                    </a:solidFill>
                  </a:rPr>
                  <a:t>inches</a:t>
                </a:r>
                <a:r>
                  <a:rPr lang="en-US" sz="2800" dirty="0"/>
                  <a:t> to </a:t>
                </a:r>
                <a:r>
                  <a:rPr lang="en-US" sz="2800" dirty="0">
                    <a:solidFill>
                      <a:schemeClr val="accent2"/>
                    </a:solidFill>
                  </a:rPr>
                  <a:t>meters</a:t>
                </a:r>
              </a:p>
              <a:p>
                <a:pPr lvl="2"/>
                <a:r>
                  <a:rPr lang="en-US" sz="2400" dirty="0"/>
                  <a:t>one inch is 0.0254 meters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𝐻𝑒𝑖𝑔</m:t>
                    </m:r>
                    <m:r>
                      <a:rPr lang="en-US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  <m:r>
                      <a:rPr lang="en-US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0254</m:t>
                    </m:r>
                    <m:r>
                      <a:rPr lang="en-US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𝐻𝑒𝑖𝑔</m:t>
                    </m:r>
                    <m:r>
                      <a:rPr lang="en-US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  <m:r>
                      <a:rPr lang="en-US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𝑖𝑛𝑐</m:t>
                    </m:r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  <m:r>
                      <a:rPr lang="en-US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solidFill>
                    <a:srgbClr val="002060"/>
                  </a:solidFill>
                </a:endParaRP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1C032FF-995B-4FEC-8198-FE340F453A0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6305" y="1441107"/>
                <a:ext cx="8851392" cy="5130263"/>
              </a:xfrm>
              <a:blipFill>
                <a:blip r:embed="rId2"/>
                <a:stretch>
                  <a:fillRect l="-1033" t="-17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hlinkClick r:id="rId3" action="ppaction://hlinksldjump"/>
            <a:extLst>
              <a:ext uri="{FF2B5EF4-FFF2-40B4-BE49-F238E27FC236}">
                <a16:creationId xmlns:a16="http://schemas.microsoft.com/office/drawing/2014/main" id="{60F0D1A7-D594-4E17-A15D-3CF8A29A81AC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09304" y="6629400"/>
            <a:ext cx="234696" cy="234696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989745-B928-4B51-9FDB-23742BD5DF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Program 5</a:t>
            </a:r>
          </a:p>
        </p:txBody>
      </p:sp>
      <p:sp>
        <p:nvSpPr>
          <p:cNvPr id="7" name="Slide Number Placeholder 2">
            <a:hlinkClick r:id="rId5" action="ppaction://hlinksldjump"/>
            <a:extLst>
              <a:ext uri="{FF2B5EF4-FFF2-40B4-BE49-F238E27FC236}">
                <a16:creationId xmlns:a16="http://schemas.microsoft.com/office/drawing/2014/main" id="{790379AC-D87C-4477-9ACB-B17F1CB0BEC9}"/>
              </a:ext>
            </a:extLst>
          </p:cNvPr>
          <p:cNvSpPr txBox="1">
            <a:spLocks/>
          </p:cNvSpPr>
          <p:nvPr/>
        </p:nvSpPr>
        <p:spPr>
          <a:xfrm>
            <a:off x="0" y="6646272"/>
            <a:ext cx="2800350" cy="187517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5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0" dirty="0"/>
              <a:t>4.9</a:t>
            </a:r>
          </a:p>
        </p:txBody>
      </p:sp>
    </p:spTree>
    <p:extLst>
      <p:ext uri="{BB962C8B-B14F-4D97-AF65-F5344CB8AC3E}">
        <p14:creationId xmlns:p14="http://schemas.microsoft.com/office/powerpoint/2010/main" val="1948846706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FA2BAA-9E0E-47F9-9CB5-4E09EB2FCC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Computing BMI</a:t>
            </a:r>
            <a:br>
              <a:rPr lang="en-US" dirty="0"/>
            </a:br>
            <a:r>
              <a:rPr lang="en-US" dirty="0">
                <a:solidFill>
                  <a:schemeClr val="accent3"/>
                </a:solidFill>
              </a:rPr>
              <a:t>Phase 1: Problem-solving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ED9CE3-1572-42F7-B71C-9883D33BF8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9C4B0-9109-4B6A-816F-B8FB191BD566}" type="slidenum">
              <a:rPr lang="en-US" smtClean="0"/>
              <a:t>93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F1C2145C-B66C-4A89-A2A7-D15DEDA882C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pPr marL="91440" indent="0">
                  <a:buNone/>
                </a:pPr>
                <a:r>
                  <a:rPr lang="en-US" sz="3000" dirty="0">
                    <a:solidFill>
                      <a:schemeClr val="accent2"/>
                    </a:solidFill>
                  </a:rPr>
                  <a:t>Design your algorithm:</a:t>
                </a:r>
                <a:endParaRPr lang="en-US" sz="3000" dirty="0"/>
              </a:p>
              <a:p>
                <a:pPr marL="457200" indent="-365760">
                  <a:buFont typeface="+mj-lt"/>
                  <a:buAutoNum type="arabicPeriod"/>
                </a:pPr>
                <a:r>
                  <a:rPr lang="en-US" dirty="0"/>
                  <a:t>Ask the user to enter the </a:t>
                </a:r>
                <a:r>
                  <a:rPr lang="en-US" dirty="0">
                    <a:solidFill>
                      <a:srgbClr val="0070C0"/>
                    </a:solidFill>
                  </a:rPr>
                  <a:t>weight</a:t>
                </a:r>
                <a:r>
                  <a:rPr lang="en-US" dirty="0"/>
                  <a:t> and </a:t>
                </a:r>
                <a:r>
                  <a:rPr lang="en-US" dirty="0">
                    <a:solidFill>
                      <a:srgbClr val="0070C0"/>
                    </a:solidFill>
                  </a:rPr>
                  <a:t>height</a:t>
                </a:r>
              </a:p>
              <a:p>
                <a:pPr marL="457200" indent="-365760">
                  <a:buFont typeface="+mj-lt"/>
                  <a:buAutoNum type="arabicPeriod"/>
                </a:pPr>
                <a:r>
                  <a:rPr lang="en-US" dirty="0"/>
                  <a:t>Convert </a:t>
                </a:r>
                <a:r>
                  <a:rPr lang="en-US" dirty="0">
                    <a:solidFill>
                      <a:srgbClr val="0070C0"/>
                    </a:solidFill>
                  </a:rPr>
                  <a:t>weight</a:t>
                </a:r>
                <a:r>
                  <a:rPr lang="en-US" dirty="0"/>
                  <a:t> in </a:t>
                </a:r>
                <a:r>
                  <a:rPr lang="en-US" dirty="0">
                    <a:solidFill>
                      <a:schemeClr val="accent2"/>
                    </a:solidFill>
                  </a:rPr>
                  <a:t>pounds to kilograms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𝑤𝑒𝑖𝑔</m:t>
                    </m:r>
                    <m:r>
                      <a:rPr lang="en-US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𝑡𝐼𝑛𝐾𝑖𝑙𝑜𝑔𝑟𝑎𝑚𝑠</m:t>
                    </m:r>
                    <m:r>
                      <a:rPr lang="en-US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US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𝑤𝑒𝑖𝑔</m:t>
                    </m:r>
                    <m:r>
                      <a:rPr lang="en-US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∗ 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45359237</m:t>
                    </m:r>
                  </m:oMath>
                </a14:m>
                <a:endParaRPr lang="en-US" dirty="0">
                  <a:solidFill>
                    <a:srgbClr val="002060"/>
                  </a:solidFill>
                </a:endParaRPr>
              </a:p>
              <a:p>
                <a:pPr marL="457200" indent="-365760">
                  <a:buFont typeface="+mj-lt"/>
                  <a:buAutoNum type="arabicPeriod"/>
                </a:pPr>
                <a:r>
                  <a:rPr lang="en-US" dirty="0"/>
                  <a:t>Convert </a:t>
                </a:r>
                <a:r>
                  <a:rPr lang="en-US" dirty="0">
                    <a:solidFill>
                      <a:srgbClr val="0070C0"/>
                    </a:solidFill>
                  </a:rPr>
                  <a:t>height</a:t>
                </a:r>
                <a:r>
                  <a:rPr lang="en-US" dirty="0"/>
                  <a:t> in </a:t>
                </a:r>
                <a:r>
                  <a:rPr lang="en-US" dirty="0">
                    <a:solidFill>
                      <a:schemeClr val="accent2"/>
                    </a:solidFill>
                  </a:rPr>
                  <a:t>inches to meters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𝑒𝑖𝑔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𝑡𝐼𝑛𝑀𝑒𝑡𝑒𝑟𝑠</m:t>
                    </m:r>
                    <m:r>
                      <a:rPr lang="en-U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𝑒𝑖𝑔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∗ 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0254</m:t>
                    </m:r>
                  </m:oMath>
                </a14:m>
                <a:endParaRPr lang="en-US" dirty="0"/>
              </a:p>
              <a:p>
                <a:pPr marL="457200" indent="-365760">
                  <a:buFont typeface="+mj-lt"/>
                  <a:buAutoNum type="arabicPeriod"/>
                </a:pPr>
                <a:r>
                  <a:rPr lang="en-US" dirty="0"/>
                  <a:t>Compute </a:t>
                </a:r>
                <a:r>
                  <a:rPr lang="en-US" dirty="0">
                    <a:solidFill>
                      <a:srgbClr val="0070C0"/>
                    </a:solidFill>
                  </a:rPr>
                  <a:t>BMI</a:t>
                </a:r>
                <a:r>
                  <a:rPr lang="en-US" dirty="0"/>
                  <a:t> using </a:t>
                </a:r>
                <a:r>
                  <a:rPr lang="en-US" dirty="0">
                    <a:solidFill>
                      <a:schemeClr val="accent2"/>
                    </a:solidFill>
                  </a:rPr>
                  <a:t>BMI equation</a:t>
                </a:r>
              </a:p>
              <a:p>
                <a:pPr lvl="2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mtClean="0">
                        <a:solidFill>
                          <a:srgbClr val="0070C0"/>
                        </a:solidFill>
                      </a:rPr>
                      <m:t>bmi</m:t>
                    </m:r>
                    <m:r>
                      <m:rPr>
                        <m:nor/>
                      </m:rPr>
                      <a:rPr lang="en-US"/>
                      <m:t> </m:t>
                    </m:r>
                    <m:r>
                      <m:rPr>
                        <m:nor/>
                      </m:rPr>
                      <a:rPr lang="en-US" smtClean="0">
                        <a:solidFill>
                          <a:schemeClr val="tx1"/>
                        </a:solidFill>
                      </a:rPr>
                      <m:t>=</m:t>
                    </m:r>
                    <m:r>
                      <m:rPr>
                        <m:nor/>
                      </m:rPr>
                      <a:rPr lang="en-US"/>
                      <m:t> </m:t>
                    </m:r>
                    <m:r>
                      <m:rPr>
                        <m:nor/>
                      </m:rPr>
                      <a:rPr lang="en-US" smtClean="0">
                        <a:solidFill>
                          <a:srgbClr val="0070C0"/>
                        </a:solidFill>
                      </a:rPr>
                      <m:t>weightInKilograms</m:t>
                    </m:r>
                    <m:r>
                      <m:rPr>
                        <m:nor/>
                      </m:rPr>
                      <a:rPr lang="en-US"/>
                      <m:t> / (</m:t>
                    </m:r>
                    <m:r>
                      <m:rPr>
                        <m:nor/>
                      </m:rPr>
                      <a:rPr lang="en-US" smtClean="0">
                        <a:solidFill>
                          <a:srgbClr val="0070C0"/>
                        </a:solidFill>
                      </a:rPr>
                      <m:t>heightInMeters</m:t>
                    </m:r>
                    <m:r>
                      <m:rPr>
                        <m:nor/>
                      </m:rPr>
                      <a:rPr lang="en-US"/>
                      <m:t> </m:t>
                    </m:r>
                    <m:r>
                      <m:rPr>
                        <m:nor/>
                      </m:rPr>
                      <a:rPr lang="en-US"/>
                      <m:t>∗ </m:t>
                    </m:r>
                    <m:r>
                      <m:rPr>
                        <m:nor/>
                      </m:rPr>
                      <a:rPr lang="en-US" smtClean="0">
                        <a:solidFill>
                          <a:srgbClr val="0070C0"/>
                        </a:solidFill>
                      </a:rPr>
                      <m:t>heightInMeters</m:t>
                    </m:r>
                    <m:r>
                      <m:rPr>
                        <m:nor/>
                      </m:rPr>
                      <a:rPr lang="en-US"/>
                      <m:t>)</m:t>
                    </m:r>
                  </m:oMath>
                </a14:m>
                <a:endParaRPr lang="en-US" dirty="0"/>
              </a:p>
              <a:p>
                <a:pPr marL="457200" indent="-365760">
                  <a:buFont typeface="+mj-lt"/>
                  <a:buAutoNum type="arabicPeriod"/>
                </a:pPr>
                <a:r>
                  <a:rPr lang="en-US" dirty="0"/>
                  <a:t>Print the result (</a:t>
                </a:r>
                <a:r>
                  <a:rPr lang="en-US" dirty="0" err="1">
                    <a:solidFill>
                      <a:srgbClr val="0070C0"/>
                    </a:solidFill>
                  </a:rPr>
                  <a:t>bmi</a:t>
                </a:r>
                <a:r>
                  <a:rPr lang="en-US" dirty="0"/>
                  <a:t>)</a:t>
                </a:r>
              </a:p>
              <a:p>
                <a:pPr lvl="2"/>
                <a:r>
                  <a:rPr lang="en-US" dirty="0"/>
                  <a:t>Print the </a:t>
                </a:r>
                <a:r>
                  <a:rPr lang="en-US" dirty="0">
                    <a:solidFill>
                      <a:schemeClr val="accent2"/>
                    </a:solidFill>
                  </a:rPr>
                  <a:t>interpretation</a:t>
                </a:r>
                <a:r>
                  <a:rPr lang="en-US" dirty="0"/>
                  <a:t> as the following:</a:t>
                </a:r>
              </a:p>
              <a:p>
                <a:pPr lvl="3"/>
                <a:r>
                  <a:rPr lang="en-US" dirty="0">
                    <a:highlight>
                      <a:srgbClr val="D9ECFF"/>
                    </a:highlight>
                  </a:rPr>
                  <a:t>“Underweight”</a:t>
                </a:r>
                <a:r>
                  <a:rPr lang="en-US" dirty="0"/>
                  <a:t> if </a:t>
                </a:r>
                <a:r>
                  <a:rPr lang="en-US" dirty="0" err="1">
                    <a:solidFill>
                      <a:srgbClr val="0070C0"/>
                    </a:solidFill>
                  </a:rPr>
                  <a:t>bmi</a:t>
                </a:r>
                <a:r>
                  <a:rPr lang="en-US" dirty="0"/>
                  <a:t> &lt; 18.5</a:t>
                </a:r>
              </a:p>
              <a:p>
                <a:pPr lvl="3"/>
                <a:r>
                  <a:rPr lang="en-US" dirty="0">
                    <a:highlight>
                      <a:srgbClr val="D9ECFF"/>
                    </a:highlight>
                  </a:rPr>
                  <a:t>“Normal”</a:t>
                </a:r>
                <a:r>
                  <a:rPr lang="en-US" dirty="0"/>
                  <a:t> if </a:t>
                </a:r>
                <a:r>
                  <a:rPr lang="en-US" dirty="0" err="1">
                    <a:solidFill>
                      <a:srgbClr val="0070C0"/>
                    </a:solidFill>
                  </a:rPr>
                  <a:t>bmi</a:t>
                </a:r>
                <a:r>
                  <a:rPr lang="en-US" dirty="0"/>
                  <a:t> &lt; 25</a:t>
                </a:r>
              </a:p>
              <a:p>
                <a:pPr lvl="3"/>
                <a:r>
                  <a:rPr lang="en-US" dirty="0">
                    <a:highlight>
                      <a:srgbClr val="D9ECFF"/>
                    </a:highlight>
                  </a:rPr>
                  <a:t>“Overweight”</a:t>
                </a:r>
                <a:r>
                  <a:rPr lang="en-US" dirty="0"/>
                  <a:t> if </a:t>
                </a:r>
                <a:r>
                  <a:rPr lang="en-US" dirty="0" err="1">
                    <a:solidFill>
                      <a:srgbClr val="0070C0"/>
                    </a:solidFill>
                  </a:rPr>
                  <a:t>bmi</a:t>
                </a:r>
                <a:r>
                  <a:rPr lang="en-US" dirty="0"/>
                  <a:t> &lt; 30</a:t>
                </a:r>
              </a:p>
              <a:p>
                <a:pPr lvl="3"/>
                <a:r>
                  <a:rPr lang="en-US" dirty="0">
                    <a:highlight>
                      <a:srgbClr val="D9ECFF"/>
                    </a:highlight>
                  </a:rPr>
                  <a:t>“Obese”</a:t>
                </a:r>
                <a:r>
                  <a:rPr lang="en-US" dirty="0"/>
                  <a:t> if </a:t>
                </a:r>
                <a:r>
                  <a:rPr lang="en-US" dirty="0" err="1">
                    <a:solidFill>
                      <a:srgbClr val="0070C0"/>
                    </a:solidFill>
                  </a:rPr>
                  <a:t>bmi</a:t>
                </a:r>
                <a:r>
                  <a:rPr lang="en-US" dirty="0"/>
                  <a:t> &gt;= 30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US" dirty="0"/>
              </a:p>
              <a:p>
                <a:pPr marL="605790" indent="-514350">
                  <a:buFont typeface="+mj-lt"/>
                  <a:buAutoNum type="arabicPeriod"/>
                </a:pPr>
                <a:endParaRPr lang="en-US" dirty="0"/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F1C2145C-B66C-4A89-A2A7-D15DEDA882C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77" t="-3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hlinkClick r:id="rId3" action="ppaction://hlinksldjump"/>
            <a:extLst>
              <a:ext uri="{FF2B5EF4-FFF2-40B4-BE49-F238E27FC236}">
                <a16:creationId xmlns:a16="http://schemas.microsoft.com/office/drawing/2014/main" id="{FCCA8F7A-59B4-4284-8E8E-317037530266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09304" y="6629400"/>
            <a:ext cx="234696" cy="234696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9BFEA2-167E-462F-91D0-5DA8B7F879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Program 5</a:t>
            </a:r>
          </a:p>
        </p:txBody>
      </p:sp>
      <p:sp>
        <p:nvSpPr>
          <p:cNvPr id="7" name="Slide Number Placeholder 2">
            <a:hlinkClick r:id="rId5" action="ppaction://hlinksldjump"/>
            <a:extLst>
              <a:ext uri="{FF2B5EF4-FFF2-40B4-BE49-F238E27FC236}">
                <a16:creationId xmlns:a16="http://schemas.microsoft.com/office/drawing/2014/main" id="{1D8AF4EE-47C3-406D-8884-1846239AC61A}"/>
              </a:ext>
            </a:extLst>
          </p:cNvPr>
          <p:cNvSpPr txBox="1">
            <a:spLocks/>
          </p:cNvSpPr>
          <p:nvPr/>
        </p:nvSpPr>
        <p:spPr>
          <a:xfrm>
            <a:off x="0" y="6646272"/>
            <a:ext cx="2800350" cy="187517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5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0" dirty="0"/>
              <a:t>4.9</a:t>
            </a:r>
          </a:p>
        </p:txBody>
      </p:sp>
    </p:spTree>
    <p:extLst>
      <p:ext uri="{BB962C8B-B14F-4D97-AF65-F5344CB8AC3E}">
        <p14:creationId xmlns:p14="http://schemas.microsoft.com/office/powerpoint/2010/main" val="4151250668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189448-CB92-4953-BF9E-8452812B5F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Computing BMI</a:t>
            </a:r>
            <a:br>
              <a:rPr lang="en-US" dirty="0"/>
            </a:br>
            <a:r>
              <a:rPr lang="en-US" dirty="0">
                <a:solidFill>
                  <a:schemeClr val="accent3"/>
                </a:solidFill>
              </a:rPr>
              <a:t>Phase 2: Implementation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49BCB4-E349-409D-BEEF-9EFAD503A6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9C4B0-9109-4B6A-816F-B8FB191BD566}" type="slidenum">
              <a:rPr lang="en-US" smtClean="0"/>
              <a:t>94</a:t>
            </a:fld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E826072-5C23-46DA-9926-CED9ABD02CFF}"/>
              </a:ext>
            </a:extLst>
          </p:cNvPr>
          <p:cNvGrpSpPr/>
          <p:nvPr/>
        </p:nvGrpSpPr>
        <p:grpSpPr>
          <a:xfrm>
            <a:off x="146303" y="1384549"/>
            <a:ext cx="8851393" cy="5150363"/>
            <a:chOff x="160237" y="2805454"/>
            <a:chExt cx="8851393" cy="4330914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10B8D1C-BC00-474C-8D2F-D8D40D02D00A}"/>
                </a:ext>
              </a:extLst>
            </p:cNvPr>
            <p:cNvSpPr txBox="1"/>
            <p:nvPr/>
          </p:nvSpPr>
          <p:spPr>
            <a:xfrm>
              <a:off x="160237" y="2805454"/>
              <a:ext cx="2191544" cy="23292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accent3">
                      <a:lumMod val="50000"/>
                    </a:schemeClr>
                  </a:solidFill>
                </a:rPr>
                <a:t>LISTING 4.6 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ComputeBMI.py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03AC8B9-2C0E-4A20-8BF2-71C143067C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1835" y="3030453"/>
              <a:ext cx="8469795" cy="410591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lvl="0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300" dirty="0">
                  <a:solidFill>
                    <a:srgbClr val="80808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# Prompt the user to enter weight in pounds</a:t>
              </a:r>
            </a:p>
            <a:p>
              <a:pPr lvl="0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30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weight = </a:t>
              </a:r>
              <a:r>
                <a:rPr lang="en-US" altLang="en-US" sz="1300" dirty="0">
                  <a:solidFill>
                    <a:srgbClr val="00008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eval</a:t>
              </a:r>
              <a:r>
                <a:rPr lang="en-US" altLang="en-US" sz="130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(</a:t>
              </a:r>
              <a:r>
                <a:rPr lang="en-US" altLang="en-US" sz="1300" dirty="0">
                  <a:solidFill>
                    <a:srgbClr val="00008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input</a:t>
              </a:r>
              <a:r>
                <a:rPr lang="en-US" altLang="en-US" sz="130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(</a:t>
              </a:r>
              <a:r>
                <a:rPr lang="en-US" altLang="en-US" sz="1300" dirty="0">
                  <a:solidFill>
                    <a:srgbClr val="00808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"Enter weight in pounds: "</a:t>
              </a:r>
              <a:r>
                <a:rPr lang="en-US" altLang="en-US" sz="130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))</a:t>
              </a:r>
            </a:p>
            <a:p>
              <a:pPr lvl="0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 sz="13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pPr lvl="0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300" dirty="0">
                  <a:solidFill>
                    <a:srgbClr val="80808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# Prompt the user to enter height in inches</a:t>
              </a:r>
            </a:p>
            <a:p>
              <a:pPr lvl="0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30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height = </a:t>
              </a:r>
              <a:r>
                <a:rPr lang="en-US" altLang="en-US" sz="1300" dirty="0">
                  <a:solidFill>
                    <a:srgbClr val="00008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eval</a:t>
              </a:r>
              <a:r>
                <a:rPr lang="en-US" altLang="en-US" sz="130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(</a:t>
              </a:r>
              <a:r>
                <a:rPr lang="en-US" altLang="en-US" sz="1300" dirty="0">
                  <a:solidFill>
                    <a:srgbClr val="00008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input</a:t>
              </a:r>
              <a:r>
                <a:rPr lang="en-US" altLang="en-US" sz="130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(</a:t>
              </a:r>
              <a:r>
                <a:rPr lang="en-US" altLang="en-US" sz="1300" dirty="0">
                  <a:solidFill>
                    <a:srgbClr val="00808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"Enter height in inches: "</a:t>
              </a:r>
              <a:r>
                <a:rPr lang="en-US" altLang="en-US" sz="130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))</a:t>
              </a:r>
            </a:p>
            <a:p>
              <a:pPr lvl="0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 sz="13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pPr lvl="0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30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KILOGRAMS_PER_POUND = </a:t>
              </a:r>
              <a:r>
                <a:rPr lang="en-US" altLang="en-US" sz="1300" dirty="0">
                  <a:solidFill>
                    <a:srgbClr val="0000FF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0.45359237  </a:t>
              </a:r>
              <a:r>
                <a:rPr lang="en-US" altLang="en-US" sz="1300" dirty="0">
                  <a:solidFill>
                    <a:srgbClr val="80808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# Constant</a:t>
              </a:r>
            </a:p>
            <a:p>
              <a:pPr lvl="0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30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METERS_PER_INCH = </a:t>
              </a:r>
              <a:r>
                <a:rPr lang="en-US" altLang="en-US" sz="1300" dirty="0">
                  <a:solidFill>
                    <a:srgbClr val="0000FF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0.0254  </a:t>
              </a:r>
              <a:r>
                <a:rPr lang="en-US" altLang="en-US" sz="1300" dirty="0">
                  <a:solidFill>
                    <a:srgbClr val="80808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# Constant </a:t>
              </a:r>
            </a:p>
            <a:p>
              <a:pPr lvl="0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 sz="13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pPr lvl="0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300" dirty="0">
                  <a:solidFill>
                    <a:srgbClr val="80808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# Compute BMI</a:t>
              </a:r>
            </a:p>
            <a:p>
              <a:pPr lvl="0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300" dirty="0" err="1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weightInKilograms</a:t>
              </a:r>
              <a:r>
                <a:rPr lang="en-US" altLang="en-US" sz="130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= weight * KILOGRAMS_PER_POUND</a:t>
              </a:r>
            </a:p>
            <a:p>
              <a:pPr lvl="0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300" dirty="0" err="1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heightInMeters</a:t>
              </a:r>
              <a:r>
                <a:rPr lang="en-US" altLang="en-US" sz="130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= height * METERS_PER_INCH</a:t>
              </a:r>
            </a:p>
            <a:p>
              <a:pPr lvl="0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300" dirty="0" err="1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bmi</a:t>
              </a:r>
              <a:r>
                <a:rPr lang="en-US" altLang="en-US" sz="130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= </a:t>
              </a:r>
              <a:r>
                <a:rPr lang="en-US" altLang="en-US" sz="1300" dirty="0" err="1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weightInKilograms</a:t>
              </a:r>
              <a:r>
                <a:rPr lang="en-US" altLang="en-US" sz="130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/ (</a:t>
              </a:r>
              <a:r>
                <a:rPr lang="en-US" altLang="en-US" sz="1300" dirty="0" err="1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heightInMeters</a:t>
              </a:r>
              <a:r>
                <a:rPr lang="en-US" altLang="en-US" sz="130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* </a:t>
              </a:r>
              <a:r>
                <a:rPr lang="en-US" altLang="en-US" sz="1300" dirty="0" err="1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heightInMeters</a:t>
              </a:r>
              <a:r>
                <a:rPr lang="en-US" altLang="en-US" sz="130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)</a:t>
              </a:r>
            </a:p>
            <a:p>
              <a:pPr lvl="0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 sz="13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pPr lvl="0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300" dirty="0">
                  <a:solidFill>
                    <a:srgbClr val="80808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# Display result</a:t>
              </a:r>
            </a:p>
            <a:p>
              <a:pPr lvl="0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300" dirty="0">
                  <a:solidFill>
                    <a:srgbClr val="00008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print</a:t>
              </a:r>
              <a:r>
                <a:rPr lang="en-US" altLang="en-US" sz="130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(</a:t>
              </a:r>
              <a:r>
                <a:rPr lang="en-US" altLang="en-US" sz="1300" dirty="0">
                  <a:solidFill>
                    <a:srgbClr val="00808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"BMI is"</a:t>
              </a:r>
              <a:r>
                <a:rPr lang="en-US" altLang="en-US" sz="130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, </a:t>
              </a:r>
              <a:r>
                <a:rPr lang="en-US" altLang="en-US" sz="1300" dirty="0">
                  <a:solidFill>
                    <a:srgbClr val="00008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format</a:t>
              </a:r>
              <a:r>
                <a:rPr lang="en-US" altLang="en-US" sz="130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(</a:t>
              </a:r>
              <a:r>
                <a:rPr lang="en-US" altLang="en-US" sz="1300" dirty="0" err="1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bmi</a:t>
              </a:r>
              <a:r>
                <a:rPr lang="en-US" altLang="en-US" sz="130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, </a:t>
              </a:r>
              <a:r>
                <a:rPr lang="en-US" altLang="en-US" sz="1300" dirty="0">
                  <a:solidFill>
                    <a:srgbClr val="00808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".2f"</a:t>
              </a:r>
              <a:r>
                <a:rPr lang="en-US" altLang="en-US" sz="130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))</a:t>
              </a:r>
            </a:p>
            <a:p>
              <a:pPr lvl="0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300" dirty="0">
                  <a:solidFill>
                    <a:srgbClr val="00008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if </a:t>
              </a:r>
              <a:r>
                <a:rPr lang="en-US" altLang="en-US" sz="1300" dirty="0" err="1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bmi</a:t>
              </a:r>
              <a:r>
                <a:rPr lang="en-US" altLang="en-US" sz="130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&lt; </a:t>
              </a:r>
              <a:r>
                <a:rPr lang="en-US" altLang="en-US" sz="1300" dirty="0">
                  <a:solidFill>
                    <a:srgbClr val="0000FF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18.5</a:t>
              </a:r>
              <a:r>
                <a:rPr lang="en-US" altLang="en-US" sz="130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:</a:t>
              </a:r>
            </a:p>
            <a:p>
              <a:pPr lvl="0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30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   </a:t>
              </a:r>
              <a:r>
                <a:rPr lang="en-US" altLang="en-US" sz="1300" dirty="0">
                  <a:solidFill>
                    <a:srgbClr val="00008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print</a:t>
              </a:r>
              <a:r>
                <a:rPr lang="en-US" altLang="en-US" sz="130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(</a:t>
              </a:r>
              <a:r>
                <a:rPr lang="en-US" altLang="en-US" sz="1300" dirty="0">
                  <a:solidFill>
                    <a:srgbClr val="00808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"Underweight"</a:t>
              </a:r>
              <a:r>
                <a:rPr lang="en-US" altLang="en-US" sz="130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)</a:t>
              </a:r>
            </a:p>
            <a:p>
              <a:pPr lvl="0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300" dirty="0" err="1">
                  <a:solidFill>
                    <a:srgbClr val="00008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elif</a:t>
              </a:r>
              <a:r>
                <a:rPr lang="en-US" altLang="en-US" sz="1300" dirty="0">
                  <a:solidFill>
                    <a:srgbClr val="00008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altLang="en-US" sz="1300" dirty="0" err="1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bmi</a:t>
              </a:r>
              <a:r>
                <a:rPr lang="en-US" altLang="en-US" sz="130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&lt; </a:t>
              </a:r>
              <a:r>
                <a:rPr lang="en-US" altLang="en-US" sz="1300" dirty="0">
                  <a:solidFill>
                    <a:srgbClr val="0000FF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25</a:t>
              </a:r>
              <a:r>
                <a:rPr lang="en-US" altLang="en-US" sz="130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:</a:t>
              </a:r>
            </a:p>
            <a:p>
              <a:pPr lvl="0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30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   </a:t>
              </a:r>
              <a:r>
                <a:rPr lang="en-US" altLang="en-US" sz="1300" dirty="0">
                  <a:solidFill>
                    <a:srgbClr val="00008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print</a:t>
              </a:r>
              <a:r>
                <a:rPr lang="en-US" altLang="en-US" sz="130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(</a:t>
              </a:r>
              <a:r>
                <a:rPr lang="en-US" altLang="en-US" sz="1300" dirty="0">
                  <a:solidFill>
                    <a:srgbClr val="00808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"Normal"</a:t>
              </a:r>
              <a:r>
                <a:rPr lang="en-US" altLang="en-US" sz="130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)</a:t>
              </a:r>
            </a:p>
            <a:p>
              <a:pPr lvl="0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300" dirty="0" err="1">
                  <a:solidFill>
                    <a:srgbClr val="00008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elif</a:t>
              </a:r>
              <a:r>
                <a:rPr lang="en-US" altLang="en-US" sz="1300" dirty="0">
                  <a:solidFill>
                    <a:srgbClr val="00008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altLang="en-US" sz="1300" dirty="0" err="1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bmi</a:t>
              </a:r>
              <a:r>
                <a:rPr lang="en-US" altLang="en-US" sz="130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&lt; </a:t>
              </a:r>
              <a:r>
                <a:rPr lang="en-US" altLang="en-US" sz="1300" dirty="0">
                  <a:solidFill>
                    <a:srgbClr val="0000FF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30</a:t>
              </a:r>
              <a:r>
                <a:rPr lang="en-US" altLang="en-US" sz="130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:</a:t>
              </a:r>
            </a:p>
            <a:p>
              <a:pPr lvl="0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30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   </a:t>
              </a:r>
              <a:r>
                <a:rPr lang="en-US" altLang="en-US" sz="1300" dirty="0">
                  <a:solidFill>
                    <a:srgbClr val="00008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print</a:t>
              </a:r>
              <a:r>
                <a:rPr lang="en-US" altLang="en-US" sz="130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(</a:t>
              </a:r>
              <a:r>
                <a:rPr lang="en-US" altLang="en-US" sz="1300" dirty="0">
                  <a:solidFill>
                    <a:srgbClr val="00808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"Overweight"</a:t>
              </a:r>
              <a:r>
                <a:rPr lang="en-US" altLang="en-US" sz="130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)</a:t>
              </a:r>
            </a:p>
            <a:p>
              <a:pPr lvl="0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300" dirty="0">
                  <a:solidFill>
                    <a:srgbClr val="00008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else</a:t>
              </a:r>
              <a:r>
                <a:rPr lang="en-US" altLang="en-US" sz="130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:</a:t>
              </a:r>
            </a:p>
            <a:p>
              <a:pPr lvl="0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30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   </a:t>
              </a:r>
              <a:r>
                <a:rPr lang="en-US" altLang="en-US" sz="1300" dirty="0">
                  <a:solidFill>
                    <a:srgbClr val="00008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print</a:t>
              </a:r>
              <a:r>
                <a:rPr lang="en-US" altLang="en-US" sz="130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(</a:t>
              </a:r>
              <a:r>
                <a:rPr lang="en-US" altLang="en-US" sz="1300" dirty="0">
                  <a:solidFill>
                    <a:srgbClr val="00808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"Obese"</a:t>
              </a:r>
              <a:r>
                <a:rPr lang="en-US" altLang="en-US" sz="130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)</a:t>
              </a:r>
              <a:endParaRPr lang="en-US" altLang="en-US" sz="1300" dirty="0">
                <a:latin typeface="Arial" panose="020B0604020202020204" pitchFamily="34" charset="0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7C2AB90-2FB0-4626-806C-AAFF0945B9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0238" y="3030453"/>
              <a:ext cx="381597" cy="4105914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lvl="0"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3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</a:p>
            <a:p>
              <a:pPr lvl="0"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3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2</a:t>
              </a:r>
            </a:p>
            <a:p>
              <a:pPr lvl="0"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3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3</a:t>
              </a:r>
            </a:p>
            <a:p>
              <a:pPr lvl="0"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3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4</a:t>
              </a:r>
            </a:p>
            <a:p>
              <a:pPr lvl="0"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3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5</a:t>
              </a:r>
            </a:p>
            <a:p>
              <a:pPr lvl="0"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3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6</a:t>
              </a:r>
            </a:p>
            <a:p>
              <a:pPr lvl="0"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3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7</a:t>
              </a:r>
            </a:p>
            <a:p>
              <a:pPr lvl="0"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3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8</a:t>
              </a:r>
            </a:p>
            <a:p>
              <a:pPr lvl="0"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3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9</a:t>
              </a:r>
            </a:p>
            <a:p>
              <a:pPr lvl="0"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3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10</a:t>
              </a:r>
            </a:p>
            <a:p>
              <a:pPr lvl="0"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3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11</a:t>
              </a:r>
            </a:p>
            <a:p>
              <a:pPr lvl="0"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3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12</a:t>
              </a:r>
            </a:p>
            <a:p>
              <a:pPr lvl="0"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3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13</a:t>
              </a:r>
            </a:p>
            <a:p>
              <a:pPr lvl="0"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3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14</a:t>
              </a:r>
            </a:p>
            <a:p>
              <a:pPr lvl="0"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3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15</a:t>
              </a:r>
            </a:p>
            <a:p>
              <a:pPr lvl="0"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3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16</a:t>
              </a:r>
            </a:p>
            <a:p>
              <a:pPr lvl="0"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3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17</a:t>
              </a:r>
            </a:p>
            <a:p>
              <a:pPr lvl="0"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3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18</a:t>
              </a:r>
            </a:p>
            <a:p>
              <a:pPr lvl="0"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3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19</a:t>
              </a:r>
            </a:p>
            <a:p>
              <a:pPr lvl="0"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3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20</a:t>
              </a:r>
            </a:p>
            <a:p>
              <a:pPr lvl="0"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3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21</a:t>
              </a:r>
            </a:p>
            <a:p>
              <a:pPr lvl="0"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3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22</a:t>
              </a:r>
            </a:p>
            <a:p>
              <a:pPr lvl="0"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3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23</a:t>
              </a:r>
            </a:p>
            <a:p>
              <a:pPr lvl="0"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3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24</a:t>
              </a:r>
            </a:p>
            <a:p>
              <a:pPr lvl="0"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  <p:pic>
        <p:nvPicPr>
          <p:cNvPr id="10" name="Picture 9">
            <a:hlinkClick r:id="rId3" action="ppaction://hlinksldjump"/>
            <a:extLst>
              <a:ext uri="{FF2B5EF4-FFF2-40B4-BE49-F238E27FC236}">
                <a16:creationId xmlns:a16="http://schemas.microsoft.com/office/drawing/2014/main" id="{FB0A0C0F-4EA0-4D36-B621-777BF55B6BE5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09304" y="6629400"/>
            <a:ext cx="234696" cy="234696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B64F123-5027-42C1-BC2E-7C4B3B8087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Program 5</a:t>
            </a:r>
          </a:p>
        </p:txBody>
      </p:sp>
      <p:sp>
        <p:nvSpPr>
          <p:cNvPr id="11" name="Slide Number Placeholder 2">
            <a:hlinkClick r:id="rId5" action="ppaction://hlinksldjump"/>
            <a:extLst>
              <a:ext uri="{FF2B5EF4-FFF2-40B4-BE49-F238E27FC236}">
                <a16:creationId xmlns:a16="http://schemas.microsoft.com/office/drawing/2014/main" id="{39923DC8-67A8-4BCD-89A2-BD9AFE8990B6}"/>
              </a:ext>
            </a:extLst>
          </p:cNvPr>
          <p:cNvSpPr txBox="1">
            <a:spLocks/>
          </p:cNvSpPr>
          <p:nvPr/>
        </p:nvSpPr>
        <p:spPr>
          <a:xfrm>
            <a:off x="0" y="6646272"/>
            <a:ext cx="2800350" cy="187517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5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0" dirty="0"/>
              <a:t>4.9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491B4A2-CFD9-4AC1-ACBA-89CB324A3D64}"/>
              </a:ext>
            </a:extLst>
          </p:cNvPr>
          <p:cNvGrpSpPr/>
          <p:nvPr/>
        </p:nvGrpSpPr>
        <p:grpSpPr>
          <a:xfrm>
            <a:off x="8167058" y="1661548"/>
            <a:ext cx="830638" cy="386966"/>
            <a:chOff x="8133802" y="1326921"/>
            <a:chExt cx="830638" cy="386966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507A69D-61BC-43DF-B6DA-D3C0B3B2D681}"/>
                </a:ext>
              </a:extLst>
            </p:cNvPr>
            <p:cNvSpPr txBox="1"/>
            <p:nvPr/>
          </p:nvSpPr>
          <p:spPr>
            <a:xfrm>
              <a:off x="8133802" y="1326921"/>
              <a:ext cx="830638" cy="386966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>
              <a:spAutoFit/>
            </a:bodyPr>
            <a:lstStyle/>
            <a:p>
              <a:pPr algn="r"/>
              <a:endParaRPr lang="en-US" sz="1200" b="1" dirty="0">
                <a:solidFill>
                  <a:schemeClr val="accent3"/>
                </a:solidFill>
              </a:endParaRPr>
            </a:p>
          </p:txBody>
        </p:sp>
        <p:sp>
          <p:nvSpPr>
            <p:cNvPr id="14" name="TextBox 13">
              <a:hlinkClick r:id="rId6"/>
              <a:extLst>
                <a:ext uri="{FF2B5EF4-FFF2-40B4-BE49-F238E27FC236}">
                  <a16:creationId xmlns:a16="http://schemas.microsoft.com/office/drawing/2014/main" id="{798DEF3A-43D5-49F7-BA31-456DD35C86D3}"/>
                </a:ext>
              </a:extLst>
            </p:cNvPr>
            <p:cNvSpPr txBox="1"/>
            <p:nvPr/>
          </p:nvSpPr>
          <p:spPr>
            <a:xfrm>
              <a:off x="8231494" y="1417955"/>
              <a:ext cx="633189" cy="276999"/>
            </a:xfrm>
            <a:prstGeom prst="rect">
              <a:avLst/>
            </a:prstGeom>
            <a:solidFill>
              <a:schemeClr val="accent1">
                <a:lumMod val="40000"/>
                <a:lumOff val="60000"/>
                <a:alpha val="5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r"/>
              <a:r>
                <a:rPr lang="en-US" sz="1200" b="1" u="sng" dirty="0">
                  <a:solidFill>
                    <a:schemeClr val="accent2">
                      <a:lumMod val="75000"/>
                    </a:schemeClr>
                  </a:solidFill>
                </a:rPr>
                <a:t>Run</a:t>
              </a:r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1EC515E8-FA22-45A8-851C-EA811141C25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295151" y="1461809"/>
              <a:ext cx="193294" cy="19329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24794296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189448-CB92-4953-BF9E-8452812B5F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Computing BMI</a:t>
            </a:r>
            <a:br>
              <a:rPr lang="en-US" dirty="0"/>
            </a:br>
            <a:r>
              <a:rPr lang="en-US" dirty="0">
                <a:solidFill>
                  <a:schemeClr val="accent3"/>
                </a:solidFill>
              </a:rPr>
              <a:t>Example Runs of The Program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49BCB4-E349-409D-BEEF-9EFAD503A6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9C4B0-9109-4B6A-816F-B8FB191BD566}" type="slidenum">
              <a:rPr lang="en-US" smtClean="0"/>
              <a:t>95</a:t>
            </a:fld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7B3F14D-92F4-4A44-9BB1-82A30C8BD81C}"/>
              </a:ext>
            </a:extLst>
          </p:cNvPr>
          <p:cNvGrpSpPr/>
          <p:nvPr/>
        </p:nvGrpSpPr>
        <p:grpSpPr>
          <a:xfrm>
            <a:off x="146304" y="1824662"/>
            <a:ext cx="8851392" cy="1200329"/>
            <a:chOff x="4773387" y="4688641"/>
            <a:chExt cx="8851392" cy="1200329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516E4DDF-7F5A-464C-B758-C60F97DB6C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3172" y="4688641"/>
              <a:ext cx="8151607" cy="1200329"/>
            </a:xfrm>
            <a:prstGeom prst="rect">
              <a:avLst/>
            </a:prstGeom>
            <a:solidFill>
              <a:schemeClr val="accent5">
                <a:alpha val="15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Enter weight in pounds: </a:t>
              </a:r>
              <a:r>
                <a:rPr lang="en-US" altLang="en-US" dirty="0">
                  <a:highlight>
                    <a:srgbClr val="B3E6FF"/>
                  </a:highlight>
                  <a:latin typeface="Courier New" panose="02070309020205020404" pitchFamily="49" charset="0"/>
                  <a:cs typeface="Courier New" panose="02070309020205020404" pitchFamily="49" charset="0"/>
                </a:rPr>
                <a:t>146</a:t>
              </a:r>
              <a:r>
                <a:rPr lang="en-US" alt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  </a:t>
              </a:r>
              <a:r>
                <a:rPr lang="en-US" altLang="en-US" sz="1100" dirty="0">
                  <a:highlight>
                    <a:srgbClr val="C0C0C0"/>
                  </a:highlight>
                  <a:latin typeface="Courier New" panose="02070309020205020404" pitchFamily="49" charset="0"/>
                  <a:cs typeface="Courier New" panose="02070309020205020404" pitchFamily="49" charset="0"/>
                </a:rPr>
                <a:t>&lt;Enter&gt;</a:t>
              </a:r>
              <a:r>
                <a:rPr lang="en-US" altLang="en-US" sz="11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</a:p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Enter height in inches: </a:t>
              </a:r>
              <a:r>
                <a:rPr lang="en-US" altLang="en-US" dirty="0">
                  <a:highlight>
                    <a:srgbClr val="B3E6FF"/>
                  </a:highlight>
                  <a:latin typeface="Courier New" panose="02070309020205020404" pitchFamily="49" charset="0"/>
                  <a:cs typeface="Courier New" panose="02070309020205020404" pitchFamily="49" charset="0"/>
                </a:rPr>
                <a:t>70</a:t>
              </a:r>
              <a:r>
                <a:rPr lang="en-US" alt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  </a:t>
              </a:r>
              <a:r>
                <a:rPr lang="en-US" altLang="en-US" sz="1100" dirty="0">
                  <a:highlight>
                    <a:srgbClr val="C0C0C0"/>
                  </a:highlight>
                  <a:latin typeface="Courier New" panose="02070309020205020404" pitchFamily="49" charset="0"/>
                  <a:cs typeface="Courier New" panose="02070309020205020404" pitchFamily="49" charset="0"/>
                </a:rPr>
                <a:t>&lt;Enter&gt;</a:t>
              </a:r>
              <a:r>
                <a:rPr lang="en-US" altLang="en-US" sz="11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</a:p>
            <a:p>
              <a:pPr lvl="0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BMI is 20.95</a:t>
              </a:r>
            </a:p>
            <a:p>
              <a:pPr lvl="0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Normal</a:t>
              </a:r>
            </a:p>
          </p:txBody>
        </p:sp>
        <p:pic>
          <p:nvPicPr>
            <p:cNvPr id="18" name="Picture 17" descr="A flat screen monitor&#10;&#10;Description automatically generated">
              <a:extLst>
                <a:ext uri="{FF2B5EF4-FFF2-40B4-BE49-F238E27FC236}">
                  <a16:creationId xmlns:a16="http://schemas.microsoft.com/office/drawing/2014/main" id="{CF0CA081-112B-41DD-8E9B-B4DDD3F4B8E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73387" y="5013122"/>
              <a:ext cx="572603" cy="551364"/>
            </a:xfrm>
            <a:prstGeom prst="rect">
              <a:avLst/>
            </a:prstGeom>
          </p:spPr>
        </p:pic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69F9116-0D35-4972-ACEF-70A6D360402A}"/>
              </a:ext>
            </a:extLst>
          </p:cNvPr>
          <p:cNvGrpSpPr/>
          <p:nvPr/>
        </p:nvGrpSpPr>
        <p:grpSpPr>
          <a:xfrm>
            <a:off x="146304" y="3427057"/>
            <a:ext cx="8851392" cy="1200329"/>
            <a:chOff x="4773387" y="4688641"/>
            <a:chExt cx="8851392" cy="1200329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8B7F55E8-2EFA-4EBD-8D4B-81298496D5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3172" y="4688641"/>
              <a:ext cx="8151607" cy="1200329"/>
            </a:xfrm>
            <a:prstGeom prst="rect">
              <a:avLst/>
            </a:prstGeom>
            <a:solidFill>
              <a:schemeClr val="accent5">
                <a:alpha val="15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Enter weight in pounds: </a:t>
              </a:r>
              <a:r>
                <a:rPr lang="en-US" altLang="en-US" dirty="0">
                  <a:highlight>
                    <a:srgbClr val="B3E6FF"/>
                  </a:highlight>
                  <a:latin typeface="Courier New" panose="02070309020205020404" pitchFamily="49" charset="0"/>
                  <a:cs typeface="Courier New" panose="02070309020205020404" pitchFamily="49" charset="0"/>
                </a:rPr>
                <a:t>176</a:t>
              </a:r>
              <a:r>
                <a:rPr lang="en-US" alt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  </a:t>
              </a:r>
              <a:r>
                <a:rPr lang="en-US" altLang="en-US" sz="1100" dirty="0">
                  <a:highlight>
                    <a:srgbClr val="C0C0C0"/>
                  </a:highlight>
                  <a:latin typeface="Courier New" panose="02070309020205020404" pitchFamily="49" charset="0"/>
                  <a:cs typeface="Courier New" panose="02070309020205020404" pitchFamily="49" charset="0"/>
                </a:rPr>
                <a:t>&lt;Enter&gt;</a:t>
              </a:r>
              <a:r>
                <a:rPr lang="en-US" altLang="en-US" sz="11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</a:p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Enter height in inches: </a:t>
              </a:r>
              <a:r>
                <a:rPr lang="en-US" altLang="en-US" dirty="0">
                  <a:highlight>
                    <a:srgbClr val="B3E6FF"/>
                  </a:highlight>
                  <a:latin typeface="Courier New" panose="02070309020205020404" pitchFamily="49" charset="0"/>
                  <a:cs typeface="Courier New" panose="02070309020205020404" pitchFamily="49" charset="0"/>
                </a:rPr>
                <a:t>66</a:t>
              </a:r>
              <a:r>
                <a:rPr lang="en-US" alt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  </a:t>
              </a:r>
              <a:r>
                <a:rPr lang="en-US" altLang="en-US" sz="1100" dirty="0">
                  <a:highlight>
                    <a:srgbClr val="C0C0C0"/>
                  </a:highlight>
                  <a:latin typeface="Courier New" panose="02070309020205020404" pitchFamily="49" charset="0"/>
                  <a:cs typeface="Courier New" panose="02070309020205020404" pitchFamily="49" charset="0"/>
                </a:rPr>
                <a:t>&lt;Enter&gt;</a:t>
              </a:r>
              <a:r>
                <a:rPr lang="en-US" altLang="en-US" sz="11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</a:p>
            <a:p>
              <a:pPr lvl="0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BMI is 28.41</a:t>
              </a:r>
            </a:p>
            <a:p>
              <a:pPr lvl="0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Overweight</a:t>
              </a:r>
            </a:p>
          </p:txBody>
        </p:sp>
        <p:pic>
          <p:nvPicPr>
            <p:cNvPr id="21" name="Picture 20" descr="A flat screen monitor&#10;&#10;Description automatically generated">
              <a:extLst>
                <a:ext uri="{FF2B5EF4-FFF2-40B4-BE49-F238E27FC236}">
                  <a16:creationId xmlns:a16="http://schemas.microsoft.com/office/drawing/2014/main" id="{BB7F3DE2-F4CE-4294-878B-90C874513F1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73387" y="5013122"/>
              <a:ext cx="572603" cy="551364"/>
            </a:xfrm>
            <a:prstGeom prst="rect">
              <a:avLst/>
            </a:prstGeom>
          </p:spPr>
        </p:pic>
      </p:grpSp>
      <p:pic>
        <p:nvPicPr>
          <p:cNvPr id="10" name="Picture 9">
            <a:hlinkClick r:id="rId3" action="ppaction://hlinksldjump"/>
            <a:extLst>
              <a:ext uri="{FF2B5EF4-FFF2-40B4-BE49-F238E27FC236}">
                <a16:creationId xmlns:a16="http://schemas.microsoft.com/office/drawing/2014/main" id="{9163013F-B78F-47E5-A822-7FDA5C736A1A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09304" y="6629400"/>
            <a:ext cx="234696" cy="234696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B040CDD-1E3A-4101-B975-FD1469A5DC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Program 5</a:t>
            </a:r>
          </a:p>
        </p:txBody>
      </p:sp>
      <p:sp>
        <p:nvSpPr>
          <p:cNvPr id="12" name="Slide Number Placeholder 2">
            <a:hlinkClick r:id="rId5" action="ppaction://hlinksldjump"/>
            <a:extLst>
              <a:ext uri="{FF2B5EF4-FFF2-40B4-BE49-F238E27FC236}">
                <a16:creationId xmlns:a16="http://schemas.microsoft.com/office/drawing/2014/main" id="{D2E2B818-D1A2-413A-B592-7B9532BF53BD}"/>
              </a:ext>
            </a:extLst>
          </p:cNvPr>
          <p:cNvSpPr txBox="1">
            <a:spLocks/>
          </p:cNvSpPr>
          <p:nvPr/>
        </p:nvSpPr>
        <p:spPr>
          <a:xfrm>
            <a:off x="0" y="6646272"/>
            <a:ext cx="2800350" cy="187517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5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0" dirty="0"/>
              <a:t>4.9</a:t>
            </a:r>
          </a:p>
        </p:txBody>
      </p:sp>
    </p:spTree>
    <p:extLst>
      <p:ext uri="{BB962C8B-B14F-4D97-AF65-F5344CB8AC3E}">
        <p14:creationId xmlns:p14="http://schemas.microsoft.com/office/powerpoint/2010/main" val="3412868622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391A44-2D7D-41AB-822A-6069F78E4A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Computing BMI</a:t>
            </a:r>
            <a:br>
              <a:rPr lang="en-US" dirty="0"/>
            </a:br>
            <a:r>
              <a:rPr lang="en-US" dirty="0">
                <a:solidFill>
                  <a:schemeClr val="accent3"/>
                </a:solidFill>
              </a:rPr>
              <a:t>Trace The Program Execution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A134F62-B8AB-46DA-970C-5EC554F40A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9C4B0-9109-4B6A-816F-B8FB191BD566}" type="slidenum">
              <a:rPr lang="en-US" smtClean="0"/>
              <a:t>96</a:t>
            </a:fld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449C24A-0FB1-4B47-9B1C-AF2631CA9C96}"/>
              </a:ext>
            </a:extLst>
          </p:cNvPr>
          <p:cNvGrpSpPr/>
          <p:nvPr/>
        </p:nvGrpSpPr>
        <p:grpSpPr>
          <a:xfrm>
            <a:off x="146303" y="1695503"/>
            <a:ext cx="8851392" cy="1200329"/>
            <a:chOff x="4773387" y="4688641"/>
            <a:chExt cx="8851392" cy="1200329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DB01020-F6E9-47CF-A915-D05D8B9C90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3172" y="4688641"/>
              <a:ext cx="8151607" cy="1200329"/>
            </a:xfrm>
            <a:prstGeom prst="rect">
              <a:avLst/>
            </a:prstGeom>
            <a:solidFill>
              <a:schemeClr val="accent5">
                <a:alpha val="15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Enter weight in pounds: </a:t>
              </a:r>
              <a:r>
                <a:rPr lang="en-US" altLang="en-US" dirty="0">
                  <a:highlight>
                    <a:srgbClr val="B3E6FF"/>
                  </a:highlight>
                  <a:latin typeface="Courier New" panose="02070309020205020404" pitchFamily="49" charset="0"/>
                  <a:cs typeface="Courier New" panose="02070309020205020404" pitchFamily="49" charset="0"/>
                </a:rPr>
                <a:t>146</a:t>
              </a:r>
              <a:r>
                <a:rPr lang="en-US" alt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  </a:t>
              </a:r>
              <a:r>
                <a:rPr lang="en-US" altLang="en-US" sz="1100" dirty="0">
                  <a:highlight>
                    <a:srgbClr val="C0C0C0"/>
                  </a:highlight>
                  <a:latin typeface="Courier New" panose="02070309020205020404" pitchFamily="49" charset="0"/>
                  <a:cs typeface="Courier New" panose="02070309020205020404" pitchFamily="49" charset="0"/>
                </a:rPr>
                <a:t>&lt;Enter&gt;</a:t>
              </a:r>
              <a:r>
                <a:rPr lang="en-US" altLang="en-US" sz="11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</a:p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Enter height in inches: </a:t>
              </a:r>
              <a:r>
                <a:rPr lang="en-US" altLang="en-US" dirty="0">
                  <a:highlight>
                    <a:srgbClr val="B3E6FF"/>
                  </a:highlight>
                  <a:latin typeface="Courier New" panose="02070309020205020404" pitchFamily="49" charset="0"/>
                  <a:cs typeface="Courier New" panose="02070309020205020404" pitchFamily="49" charset="0"/>
                </a:rPr>
                <a:t>70</a:t>
              </a:r>
              <a:r>
                <a:rPr lang="en-US" alt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  </a:t>
              </a:r>
              <a:r>
                <a:rPr lang="en-US" altLang="en-US" sz="1100" dirty="0">
                  <a:highlight>
                    <a:srgbClr val="C0C0C0"/>
                  </a:highlight>
                  <a:latin typeface="Courier New" panose="02070309020205020404" pitchFamily="49" charset="0"/>
                  <a:cs typeface="Courier New" panose="02070309020205020404" pitchFamily="49" charset="0"/>
                </a:rPr>
                <a:t>&lt;Enter&gt;</a:t>
              </a:r>
              <a:r>
                <a:rPr lang="en-US" altLang="en-US" sz="11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</a:p>
            <a:p>
              <a:pPr lvl="0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BMI is 20.95</a:t>
              </a:r>
            </a:p>
            <a:p>
              <a:pPr lvl="0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Normal</a:t>
              </a:r>
            </a:p>
          </p:txBody>
        </p:sp>
        <p:pic>
          <p:nvPicPr>
            <p:cNvPr id="7" name="Picture 6" descr="A flat screen monitor&#10;&#10;Description automatically generated">
              <a:extLst>
                <a:ext uri="{FF2B5EF4-FFF2-40B4-BE49-F238E27FC236}">
                  <a16:creationId xmlns:a16="http://schemas.microsoft.com/office/drawing/2014/main" id="{4EEAA1E1-E44C-4D6F-8D1E-D6874417499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73387" y="5013122"/>
              <a:ext cx="572603" cy="551364"/>
            </a:xfrm>
            <a:prstGeom prst="rect">
              <a:avLst/>
            </a:prstGeom>
          </p:spPr>
        </p:pic>
      </p:grpSp>
      <p:pic>
        <p:nvPicPr>
          <p:cNvPr id="9" name="Picture 8">
            <a:hlinkClick r:id="rId3" action="ppaction://hlinksldjump"/>
            <a:extLst>
              <a:ext uri="{FF2B5EF4-FFF2-40B4-BE49-F238E27FC236}">
                <a16:creationId xmlns:a16="http://schemas.microsoft.com/office/drawing/2014/main" id="{10303659-33A7-4DD1-93AC-7808F0BE0CDE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09304" y="6629400"/>
            <a:ext cx="234696" cy="23469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1F3B22E-1601-4228-939D-3FF5D13F1B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Program 5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C120994-366F-4A1A-8662-158B1CFAC548}"/>
              </a:ext>
            </a:extLst>
          </p:cNvPr>
          <p:cNvGrpSpPr/>
          <p:nvPr/>
        </p:nvGrpSpPr>
        <p:grpSpPr>
          <a:xfrm>
            <a:off x="73151" y="3135995"/>
            <a:ext cx="8997697" cy="2622780"/>
            <a:chOff x="73151" y="3135995"/>
            <a:chExt cx="8997697" cy="2622780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4C121325-B735-4C6D-A409-2CB073D79C0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3151" y="3135995"/>
              <a:ext cx="8997697" cy="2622780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574F6A2-E244-4EDA-A902-C405DD4505A0}"/>
                </a:ext>
              </a:extLst>
            </p:cNvPr>
            <p:cNvSpPr txBox="1"/>
            <p:nvPr/>
          </p:nvSpPr>
          <p:spPr>
            <a:xfrm>
              <a:off x="185420" y="5389880"/>
              <a:ext cx="367408" cy="307777"/>
            </a:xfrm>
            <a:prstGeom prst="rect">
              <a:avLst/>
            </a:prstGeom>
            <a:solidFill>
              <a:srgbClr val="D4EFFC"/>
            </a:solidFill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solidFill>
                    <a:srgbClr val="2C1E18"/>
                  </a:solidFill>
                  <a:cs typeface="Arial" panose="020B0604020202020204" pitchFamily="34" charset="0"/>
                </a:rPr>
                <a:t>20</a:t>
              </a:r>
            </a:p>
          </p:txBody>
        </p:sp>
      </p:grpSp>
      <p:sp>
        <p:nvSpPr>
          <p:cNvPr id="12" name="Slide Number Placeholder 2">
            <a:hlinkClick r:id="rId6" action="ppaction://hlinksldjump"/>
            <a:extLst>
              <a:ext uri="{FF2B5EF4-FFF2-40B4-BE49-F238E27FC236}">
                <a16:creationId xmlns:a16="http://schemas.microsoft.com/office/drawing/2014/main" id="{2D0D46CF-FE64-4DB8-A70F-1E1AC4DF4D57}"/>
              </a:ext>
            </a:extLst>
          </p:cNvPr>
          <p:cNvSpPr txBox="1">
            <a:spLocks/>
          </p:cNvSpPr>
          <p:nvPr/>
        </p:nvSpPr>
        <p:spPr>
          <a:xfrm>
            <a:off x="0" y="6646272"/>
            <a:ext cx="2800350" cy="187517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5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0" dirty="0"/>
              <a:t>4.9</a:t>
            </a:r>
          </a:p>
        </p:txBody>
      </p:sp>
    </p:spTree>
    <p:extLst>
      <p:ext uri="{BB962C8B-B14F-4D97-AF65-F5344CB8AC3E}">
        <p14:creationId xmlns:p14="http://schemas.microsoft.com/office/powerpoint/2010/main" val="4122886739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D536F3-BFDE-4A3E-99B8-DDF558B0D4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Computing BMI</a:t>
            </a:r>
            <a:br>
              <a:rPr lang="en-US" dirty="0"/>
            </a:br>
            <a:r>
              <a:rPr lang="en-US" dirty="0">
                <a:solidFill>
                  <a:schemeClr val="accent3"/>
                </a:solidFill>
              </a:rPr>
              <a:t>Discussion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A3D13D6-1186-4B57-829F-6D9EB646F3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9C4B0-9109-4B6A-816F-B8FB191BD566}" type="slidenum">
              <a:rPr lang="en-US" smtClean="0"/>
              <a:t>97</a:t>
            </a:fld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32DB1D-1375-45FE-A384-EBCB05053A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two </a:t>
            </a:r>
            <a:r>
              <a:rPr lang="en-US" dirty="0">
                <a:solidFill>
                  <a:schemeClr val="accent2"/>
                </a:solidFill>
              </a:rPr>
              <a:t>named constants</a:t>
            </a:r>
            <a:r>
              <a:rPr lang="en-US" dirty="0"/>
              <a:t>, </a:t>
            </a:r>
            <a:r>
              <a:rPr lang="en-US" dirty="0">
                <a:solidFill>
                  <a:srgbClr val="0070C0"/>
                </a:solidFill>
              </a:rPr>
              <a:t>KILOGRAMS_PER_POUND </a:t>
            </a:r>
            <a:r>
              <a:rPr lang="en-US" dirty="0"/>
              <a:t>and </a:t>
            </a:r>
            <a:r>
              <a:rPr lang="en-US" dirty="0">
                <a:solidFill>
                  <a:srgbClr val="0070C0"/>
                </a:solidFill>
              </a:rPr>
              <a:t>METERS_PER_INCH</a:t>
            </a:r>
            <a:r>
              <a:rPr lang="en-US" dirty="0"/>
              <a:t>, are defined in 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lines 7-8</a:t>
            </a:r>
            <a:r>
              <a:rPr lang="en-US" dirty="0"/>
              <a:t>. </a:t>
            </a:r>
          </a:p>
          <a:p>
            <a:r>
              <a:rPr lang="en-US" dirty="0">
                <a:solidFill>
                  <a:schemeClr val="accent2"/>
                </a:solidFill>
              </a:rPr>
              <a:t>Named constants </a:t>
            </a:r>
            <a:r>
              <a:rPr lang="en-US" dirty="0"/>
              <a:t>were introduced in 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Chapter 2</a:t>
            </a:r>
            <a:r>
              <a:rPr lang="en-US" dirty="0"/>
              <a:t>. </a:t>
            </a:r>
          </a:p>
          <a:p>
            <a:r>
              <a:rPr lang="en-US" dirty="0"/>
              <a:t>Using </a:t>
            </a:r>
            <a:r>
              <a:rPr lang="en-US" dirty="0">
                <a:solidFill>
                  <a:schemeClr val="accent2"/>
                </a:solidFill>
              </a:rPr>
              <a:t>named constants </a:t>
            </a:r>
            <a:r>
              <a:rPr lang="en-US" dirty="0"/>
              <a:t>here </a:t>
            </a:r>
            <a:r>
              <a:rPr lang="en-US" dirty="0">
                <a:solidFill>
                  <a:schemeClr val="accent2"/>
                </a:solidFill>
              </a:rPr>
              <a:t>makes</a:t>
            </a:r>
            <a:r>
              <a:rPr lang="en-US" dirty="0"/>
              <a:t> </a:t>
            </a:r>
            <a:r>
              <a:rPr lang="en-US" dirty="0">
                <a:solidFill>
                  <a:schemeClr val="accent2"/>
                </a:solidFill>
              </a:rPr>
              <a:t>programs</a:t>
            </a:r>
            <a:r>
              <a:rPr lang="en-US" dirty="0"/>
              <a:t> </a:t>
            </a:r>
            <a:r>
              <a:rPr lang="en-US" dirty="0">
                <a:solidFill>
                  <a:schemeClr val="accent2"/>
                </a:solidFill>
              </a:rPr>
              <a:t>easy to read</a:t>
            </a:r>
            <a:r>
              <a:rPr lang="en-US" dirty="0"/>
              <a:t>. </a:t>
            </a:r>
          </a:p>
          <a:p>
            <a:r>
              <a:rPr lang="en-US" dirty="0"/>
              <a:t>Unfortunately, there is </a:t>
            </a:r>
            <a:r>
              <a:rPr lang="en-US" dirty="0">
                <a:solidFill>
                  <a:schemeClr val="accent2"/>
                </a:solidFill>
              </a:rPr>
              <a:t>no special syntax </a:t>
            </a:r>
            <a:r>
              <a:rPr lang="en-US" dirty="0"/>
              <a:t>for </a:t>
            </a:r>
            <a:r>
              <a:rPr lang="en-US" dirty="0">
                <a:solidFill>
                  <a:schemeClr val="accent2"/>
                </a:solidFill>
              </a:rPr>
              <a:t>defining named constants</a:t>
            </a:r>
            <a:r>
              <a:rPr lang="en-US" dirty="0"/>
              <a:t> in Python. </a:t>
            </a:r>
          </a:p>
          <a:p>
            <a:r>
              <a:rPr lang="en-US" dirty="0">
                <a:solidFill>
                  <a:schemeClr val="accent2"/>
                </a:solidFill>
              </a:rPr>
              <a:t>Named constants </a:t>
            </a:r>
            <a:r>
              <a:rPr lang="en-US" dirty="0"/>
              <a:t>are </a:t>
            </a:r>
            <a:r>
              <a:rPr lang="en-US" dirty="0">
                <a:solidFill>
                  <a:schemeClr val="accent2"/>
                </a:solidFill>
              </a:rPr>
              <a:t>treated</a:t>
            </a:r>
            <a:r>
              <a:rPr lang="en-US" dirty="0"/>
              <a:t> just like </a:t>
            </a:r>
            <a:r>
              <a:rPr lang="en-US" dirty="0">
                <a:solidFill>
                  <a:schemeClr val="accent2"/>
                </a:solidFill>
              </a:rPr>
              <a:t>variables</a:t>
            </a:r>
            <a:r>
              <a:rPr lang="en-US" dirty="0"/>
              <a:t> in Python. </a:t>
            </a:r>
          </a:p>
          <a:p>
            <a:r>
              <a:rPr lang="en-US" dirty="0"/>
              <a:t>This book uses the </a:t>
            </a:r>
            <a:r>
              <a:rPr lang="en-US" dirty="0">
                <a:solidFill>
                  <a:schemeClr val="accent2"/>
                </a:solidFill>
              </a:rPr>
              <a:t>format of writing</a:t>
            </a:r>
            <a:r>
              <a:rPr lang="en-US" dirty="0"/>
              <a:t> </a:t>
            </a:r>
            <a:r>
              <a:rPr lang="en-US" dirty="0">
                <a:solidFill>
                  <a:schemeClr val="accent2"/>
                </a:solidFill>
              </a:rPr>
              <a:t>constants</a:t>
            </a:r>
            <a:r>
              <a:rPr lang="en-US" dirty="0"/>
              <a:t> in </a:t>
            </a:r>
            <a:r>
              <a:rPr lang="en-US" dirty="0">
                <a:solidFill>
                  <a:schemeClr val="accent2"/>
                </a:solidFill>
              </a:rPr>
              <a:t>all uppercase letters </a:t>
            </a:r>
            <a:r>
              <a:rPr lang="en-US" dirty="0"/>
              <a:t>to distinguish them from variables and </a:t>
            </a:r>
            <a:r>
              <a:rPr lang="en-US" dirty="0">
                <a:solidFill>
                  <a:schemeClr val="accent2"/>
                </a:solidFill>
              </a:rPr>
              <a:t>separates</a:t>
            </a:r>
            <a:r>
              <a:rPr lang="en-US" dirty="0"/>
              <a:t> the </a:t>
            </a:r>
            <a:r>
              <a:rPr lang="en-US" dirty="0">
                <a:solidFill>
                  <a:schemeClr val="accent2"/>
                </a:solidFill>
              </a:rPr>
              <a:t>words</a:t>
            </a:r>
            <a:r>
              <a:rPr lang="en-US" dirty="0"/>
              <a:t> in </a:t>
            </a:r>
            <a:r>
              <a:rPr lang="en-US" dirty="0">
                <a:solidFill>
                  <a:schemeClr val="accent2"/>
                </a:solidFill>
              </a:rPr>
              <a:t>constants</a:t>
            </a:r>
            <a:r>
              <a:rPr lang="en-US" dirty="0"/>
              <a:t> with an </a:t>
            </a:r>
            <a:r>
              <a:rPr lang="en-US" dirty="0">
                <a:solidFill>
                  <a:schemeClr val="accent2"/>
                </a:solidFill>
              </a:rPr>
              <a:t>underscore</a:t>
            </a:r>
            <a:r>
              <a:rPr lang="en-US" dirty="0"/>
              <a:t> (</a:t>
            </a:r>
            <a:r>
              <a:rPr lang="en-US" b="1" dirty="0">
                <a:solidFill>
                  <a:srgbClr val="C00000"/>
                </a:solidFill>
              </a:rPr>
              <a:t>_</a:t>
            </a:r>
            <a:r>
              <a:rPr lang="en-US" dirty="0"/>
              <a:t>).</a:t>
            </a:r>
          </a:p>
        </p:txBody>
      </p:sp>
      <p:pic>
        <p:nvPicPr>
          <p:cNvPr id="5" name="Picture 4">
            <a:hlinkClick r:id="rId2" action="ppaction://hlinksldjump"/>
            <a:extLst>
              <a:ext uri="{FF2B5EF4-FFF2-40B4-BE49-F238E27FC236}">
                <a16:creationId xmlns:a16="http://schemas.microsoft.com/office/drawing/2014/main" id="{E59E6BE8-38CD-4E51-B87A-104BBE79DA3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09304" y="6629400"/>
            <a:ext cx="234696" cy="234696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A2583A-AB28-4936-962B-224545A93E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Program 5</a:t>
            </a:r>
          </a:p>
        </p:txBody>
      </p:sp>
      <p:sp>
        <p:nvSpPr>
          <p:cNvPr id="7" name="Slide Number Placeholder 2">
            <a:hlinkClick r:id="rId4" action="ppaction://hlinksldjump"/>
            <a:extLst>
              <a:ext uri="{FF2B5EF4-FFF2-40B4-BE49-F238E27FC236}">
                <a16:creationId xmlns:a16="http://schemas.microsoft.com/office/drawing/2014/main" id="{3F764603-15B1-47F9-B38C-42C98DFE0EC6}"/>
              </a:ext>
            </a:extLst>
          </p:cNvPr>
          <p:cNvSpPr txBox="1">
            <a:spLocks/>
          </p:cNvSpPr>
          <p:nvPr/>
        </p:nvSpPr>
        <p:spPr>
          <a:xfrm>
            <a:off x="0" y="6646272"/>
            <a:ext cx="2800350" cy="187517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5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0" dirty="0"/>
              <a:t>4.9</a:t>
            </a:r>
          </a:p>
        </p:txBody>
      </p:sp>
    </p:spTree>
    <p:extLst>
      <p:ext uri="{BB962C8B-B14F-4D97-AF65-F5344CB8AC3E}">
        <p14:creationId xmlns:p14="http://schemas.microsoft.com/office/powerpoint/2010/main" val="580751083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320B654E-D0E8-4E99-A8C9-4EBEC3EB9E31}"/>
              </a:ext>
            </a:extLst>
          </p:cNvPr>
          <p:cNvGrpSpPr/>
          <p:nvPr/>
        </p:nvGrpSpPr>
        <p:grpSpPr>
          <a:xfrm>
            <a:off x="613517" y="2629101"/>
            <a:ext cx="8388095" cy="413819"/>
            <a:chOff x="609599" y="1589109"/>
            <a:chExt cx="8388095" cy="413819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E78F73AC-4A4F-4B05-B203-BFED667079B9}"/>
                </a:ext>
              </a:extLst>
            </p:cNvPr>
            <p:cNvCxnSpPr>
              <a:cxnSpLocks/>
            </p:cNvCxnSpPr>
            <p:nvPr/>
          </p:nvCxnSpPr>
          <p:spPr>
            <a:xfrm>
              <a:off x="609599" y="1797241"/>
              <a:ext cx="7974275" cy="0"/>
            </a:xfrm>
            <a:prstGeom prst="line">
              <a:avLst/>
            </a:prstGeom>
            <a:ln w="9525" cap="flat" cmpd="sng" algn="ctr">
              <a:solidFill>
                <a:schemeClr val="bg1">
                  <a:lumMod val="85000"/>
                </a:schemeClr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pic>
          <p:nvPicPr>
            <p:cNvPr id="10" name="Picture 9" descr="A close up of a sign&#10;&#10;Description automatically generated">
              <a:hlinkClick r:id="rId2"/>
              <a:extLst>
                <a:ext uri="{FF2B5EF4-FFF2-40B4-BE49-F238E27FC236}">
                  <a16:creationId xmlns:a16="http://schemas.microsoft.com/office/drawing/2014/main" id="{6A7A5908-A5C3-4250-B428-31FEF48711E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83875" y="1589109"/>
              <a:ext cx="413819" cy="413819"/>
            </a:xfrm>
            <a:prstGeom prst="rect">
              <a:avLst/>
            </a:prstGeom>
          </p:spPr>
        </p:pic>
      </p:grp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2B21836-2DC4-447C-9C5E-0339192549A0}"/>
              </a:ext>
            </a:extLst>
          </p:cNvPr>
          <p:cNvCxnSpPr>
            <a:cxnSpLocks/>
          </p:cNvCxnSpPr>
          <p:nvPr/>
        </p:nvCxnSpPr>
        <p:spPr>
          <a:xfrm>
            <a:off x="609600" y="3407362"/>
            <a:ext cx="7974275" cy="0"/>
          </a:xfrm>
          <a:prstGeom prst="line">
            <a:avLst/>
          </a:prstGeom>
          <a:ln w="9525" cap="flat" cmpd="sng" algn="ctr">
            <a:solidFill>
              <a:schemeClr val="bg1">
                <a:lumMod val="85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3D73C39-86BF-47FA-A76D-341CB124DBD8}"/>
              </a:ext>
            </a:extLst>
          </p:cNvPr>
          <p:cNvCxnSpPr>
            <a:cxnSpLocks/>
          </p:cNvCxnSpPr>
          <p:nvPr/>
        </p:nvCxnSpPr>
        <p:spPr>
          <a:xfrm>
            <a:off x="609600" y="3969873"/>
            <a:ext cx="7974275" cy="0"/>
          </a:xfrm>
          <a:prstGeom prst="line">
            <a:avLst/>
          </a:prstGeom>
          <a:ln w="9525" cap="flat" cmpd="sng" algn="ctr">
            <a:solidFill>
              <a:schemeClr val="bg1">
                <a:lumMod val="85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92BB029-112F-4BB9-973B-CE20D57CC401}"/>
              </a:ext>
            </a:extLst>
          </p:cNvPr>
          <p:cNvGrpSpPr/>
          <p:nvPr/>
        </p:nvGrpSpPr>
        <p:grpSpPr>
          <a:xfrm>
            <a:off x="611559" y="4336989"/>
            <a:ext cx="8388095" cy="413819"/>
            <a:chOff x="609599" y="1589109"/>
            <a:chExt cx="8388095" cy="413819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FA5F73B-50FC-4F44-A6A4-05D25BE4EDB5}"/>
                </a:ext>
              </a:extLst>
            </p:cNvPr>
            <p:cNvCxnSpPr>
              <a:cxnSpLocks/>
            </p:cNvCxnSpPr>
            <p:nvPr/>
          </p:nvCxnSpPr>
          <p:spPr>
            <a:xfrm>
              <a:off x="609599" y="1797241"/>
              <a:ext cx="7974275" cy="0"/>
            </a:xfrm>
            <a:prstGeom prst="line">
              <a:avLst/>
            </a:prstGeom>
            <a:ln w="9525" cap="flat" cmpd="sng" algn="ctr">
              <a:solidFill>
                <a:schemeClr val="bg1">
                  <a:lumMod val="85000"/>
                </a:schemeClr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pic>
          <p:nvPicPr>
            <p:cNvPr id="19" name="Picture 18" descr="A close up of a sign&#10;&#10;Description automatically generated">
              <a:hlinkClick r:id="rId4"/>
              <a:extLst>
                <a:ext uri="{FF2B5EF4-FFF2-40B4-BE49-F238E27FC236}">
                  <a16:creationId xmlns:a16="http://schemas.microsoft.com/office/drawing/2014/main" id="{8DF4EBD2-EF7C-40CC-BBA1-3AB5F3AE0CE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83875" y="1589109"/>
              <a:ext cx="413819" cy="413819"/>
            </a:xfrm>
            <a:prstGeom prst="rect">
              <a:avLst/>
            </a:prstGeom>
          </p:spPr>
        </p:pic>
      </p:grp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9645FCD-F28A-4B43-8F30-354D39B7F88A}"/>
              </a:ext>
            </a:extLst>
          </p:cNvPr>
          <p:cNvCxnSpPr>
            <a:cxnSpLocks/>
          </p:cNvCxnSpPr>
          <p:nvPr/>
        </p:nvCxnSpPr>
        <p:spPr>
          <a:xfrm>
            <a:off x="609600" y="5112872"/>
            <a:ext cx="7974275" cy="0"/>
          </a:xfrm>
          <a:prstGeom prst="line">
            <a:avLst/>
          </a:prstGeom>
          <a:ln w="9525" cap="flat" cmpd="sng" algn="ctr">
            <a:solidFill>
              <a:schemeClr val="bg1">
                <a:lumMod val="85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1354EAEC-79E3-4237-AF3A-47A5C0F098CB}"/>
              </a:ext>
            </a:extLst>
          </p:cNvPr>
          <p:cNvCxnSpPr>
            <a:cxnSpLocks/>
          </p:cNvCxnSpPr>
          <p:nvPr/>
        </p:nvCxnSpPr>
        <p:spPr>
          <a:xfrm>
            <a:off x="610580" y="5678403"/>
            <a:ext cx="7974275" cy="0"/>
          </a:xfrm>
          <a:prstGeom prst="line">
            <a:avLst/>
          </a:prstGeom>
          <a:ln w="9525" cap="flat" cmpd="sng" algn="ctr">
            <a:solidFill>
              <a:schemeClr val="bg1">
                <a:lumMod val="85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62A1F83F-BE02-47B0-BAC6-3334DB0EC528}"/>
              </a:ext>
            </a:extLst>
          </p:cNvPr>
          <p:cNvCxnSpPr>
            <a:cxnSpLocks/>
          </p:cNvCxnSpPr>
          <p:nvPr/>
        </p:nvCxnSpPr>
        <p:spPr>
          <a:xfrm>
            <a:off x="610580" y="6249565"/>
            <a:ext cx="7974275" cy="0"/>
          </a:xfrm>
          <a:prstGeom prst="line">
            <a:avLst/>
          </a:prstGeom>
          <a:ln w="9525" cap="flat" cmpd="sng" algn="ctr">
            <a:solidFill>
              <a:schemeClr val="bg1">
                <a:lumMod val="85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5" name="Title 4">
            <a:extLst>
              <a:ext uri="{FF2B5EF4-FFF2-40B4-BE49-F238E27FC236}">
                <a16:creationId xmlns:a16="http://schemas.microsoft.com/office/drawing/2014/main" id="{18C22A24-DBE3-41E2-9260-DF6284132D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4.11.</a:t>
            </a:r>
            <a:r>
              <a:rPr lang="en-US" dirty="0"/>
              <a:t> Logical Operators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B1E0072-C333-4783-8489-A3B0A0237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9C4B0-9109-4B6A-816F-B8FB191BD566}" type="slidenum">
              <a:rPr lang="en-US" smtClean="0"/>
              <a:t>98</a:t>
            </a:fld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F64088B-23B6-4627-9045-EC80E284B4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hlinkClick r:id="rId5" action="ppaction://hlinksldjump"/>
              </a:rPr>
              <a:t>Truth Table for Operator not</a:t>
            </a:r>
            <a:endParaRPr lang="en-US" dirty="0"/>
          </a:p>
          <a:p>
            <a:r>
              <a:rPr lang="en-US" dirty="0">
                <a:hlinkClick r:id="rId6" action="ppaction://hlinksldjump"/>
              </a:rPr>
              <a:t>Truth Table for Operator and</a:t>
            </a:r>
            <a:endParaRPr lang="en-US" dirty="0"/>
          </a:p>
          <a:p>
            <a:r>
              <a:rPr lang="en-US" dirty="0">
                <a:hlinkClick r:id="rId7" action="ppaction://hlinksldjump"/>
              </a:rPr>
              <a:t>Truth Table for Operator or</a:t>
            </a:r>
            <a:endParaRPr lang="en-US" dirty="0"/>
          </a:p>
          <a:p>
            <a:pPr algn="l"/>
            <a:r>
              <a:rPr lang="en-US" dirty="0">
                <a:hlinkClick r:id="rId8" action="ppaction://hlinksldjump"/>
              </a:rPr>
              <a:t>Program 6: Test Boolean Operators</a:t>
            </a:r>
            <a:endParaRPr lang="en-US" dirty="0"/>
          </a:p>
          <a:p>
            <a:pPr algn="l"/>
            <a:r>
              <a:rPr lang="en-US" dirty="0">
                <a:hlinkClick r:id="rId9" action="ppaction://hlinksldjump"/>
              </a:rPr>
              <a:t>De Morgan’s law</a:t>
            </a:r>
            <a:endParaRPr lang="en-US" dirty="0"/>
          </a:p>
          <a:p>
            <a:pPr algn="l"/>
            <a:r>
              <a:rPr lang="en-US" dirty="0">
                <a:hlinkClick r:id="rId10" action="ppaction://hlinksldjump"/>
              </a:rPr>
              <a:t>Notes</a:t>
            </a:r>
            <a:endParaRPr lang="en-US" dirty="0"/>
          </a:p>
          <a:p>
            <a:pPr algn="l"/>
            <a:r>
              <a:rPr lang="en-US" dirty="0">
                <a:hlinkClick r:id="rId11" action="ppaction://hlinksldjump"/>
              </a:rPr>
              <a:t>Check Point #14 - #21</a:t>
            </a:r>
            <a:endParaRPr lang="en-US" dirty="0"/>
          </a:p>
        </p:txBody>
      </p:sp>
      <p:pic>
        <p:nvPicPr>
          <p:cNvPr id="7" name="Picture 6">
            <a:hlinkClick r:id="rId12" action="ppaction://hlinksldjump"/>
            <a:extLst>
              <a:ext uri="{FF2B5EF4-FFF2-40B4-BE49-F238E27FC236}">
                <a16:creationId xmlns:a16="http://schemas.microsoft.com/office/drawing/2014/main" id="{D8969F8F-4AFA-4ECB-A93F-774E5AC7DD93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88096" y="81280"/>
            <a:ext cx="609600" cy="609600"/>
          </a:xfrm>
          <a:prstGeom prst="rect">
            <a:avLst/>
          </a:prstGeom>
        </p:spPr>
      </p:pic>
      <p:pic>
        <p:nvPicPr>
          <p:cNvPr id="2" name="Picture 1" descr="A close up of a sign&#10;&#10;Description automatically generated">
            <a:hlinkClick r:id="rId2"/>
            <a:extLst>
              <a:ext uri="{FF2B5EF4-FFF2-40B4-BE49-F238E27FC236}">
                <a16:creationId xmlns:a16="http://schemas.microsoft.com/office/drawing/2014/main" id="{CE3E28D0-FF3D-4A74-A53F-756B8DB4F27F}"/>
              </a:ext>
            </a:extLst>
          </p:cNvPr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03" y="117889"/>
            <a:ext cx="536381" cy="536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380849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8CB69F-1962-4235-B550-AB2AD9F4F9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Logical Operators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16AF6AA-9E16-4762-BBBB-4731BA4276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9C4B0-9109-4B6A-816F-B8FB191BD566}" type="slidenum">
              <a:rPr lang="en-US" smtClean="0"/>
              <a:t>99</a:t>
            </a:fld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74F53C-728F-419A-B083-3CCF4668C8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have used </a:t>
            </a:r>
            <a:r>
              <a:rPr lang="en-US" dirty="0">
                <a:solidFill>
                  <a:schemeClr val="accent2"/>
                </a:solidFill>
              </a:rPr>
              <a:t>conditional statements </a:t>
            </a:r>
            <a:r>
              <a:rPr lang="en-US" dirty="0"/>
              <a:t>to help us determine if the execution should take one path (</a:t>
            </a:r>
            <a:r>
              <a:rPr lang="en-US" dirty="0">
                <a:solidFill>
                  <a:schemeClr val="accent2"/>
                </a:solidFill>
              </a:rPr>
              <a:t>true path</a:t>
            </a:r>
            <a:r>
              <a:rPr lang="en-US" dirty="0"/>
              <a:t>) or another path (</a:t>
            </a:r>
            <a:r>
              <a:rPr lang="en-US" dirty="0">
                <a:solidFill>
                  <a:schemeClr val="accent2"/>
                </a:solidFill>
              </a:rPr>
              <a:t>false path</a:t>
            </a:r>
            <a:r>
              <a:rPr lang="en-US" dirty="0"/>
              <a:t>).</a:t>
            </a:r>
          </a:p>
          <a:p>
            <a:r>
              <a:rPr lang="en-US" dirty="0"/>
              <a:t>But until now, </a:t>
            </a:r>
            <a:r>
              <a:rPr lang="en-US" dirty="0">
                <a:solidFill>
                  <a:schemeClr val="accent2"/>
                </a:solidFill>
              </a:rPr>
              <a:t>these conditional statements </a:t>
            </a:r>
            <a:r>
              <a:rPr lang="en-US" dirty="0"/>
              <a:t>have been </a:t>
            </a:r>
            <a:r>
              <a:rPr lang="en-US" dirty="0">
                <a:solidFill>
                  <a:schemeClr val="accent2"/>
                </a:solidFill>
              </a:rPr>
              <a:t>very basic</a:t>
            </a:r>
            <a:r>
              <a:rPr lang="en-US" dirty="0"/>
              <a:t>.</a:t>
            </a:r>
          </a:p>
          <a:p>
            <a:r>
              <a:rPr lang="en-US" dirty="0">
                <a:solidFill>
                  <a:schemeClr val="accent2"/>
                </a:solidFill>
              </a:rPr>
              <a:t>Usually</a:t>
            </a:r>
            <a:r>
              <a:rPr lang="en-US" dirty="0"/>
              <a:t>, whether a statement is executed is </a:t>
            </a:r>
            <a:r>
              <a:rPr lang="en-US" dirty="0">
                <a:solidFill>
                  <a:schemeClr val="accent2"/>
                </a:solidFill>
              </a:rPr>
              <a:t>determined</a:t>
            </a:r>
            <a:r>
              <a:rPr lang="en-US" dirty="0"/>
              <a:t> by a </a:t>
            </a:r>
            <a:r>
              <a:rPr lang="en-US" b="1" dirty="0">
                <a:solidFill>
                  <a:schemeClr val="accent2"/>
                </a:solidFill>
              </a:rPr>
              <a:t>combination of several conditions</a:t>
            </a:r>
            <a:r>
              <a:rPr lang="en-US" dirty="0"/>
              <a:t>.</a:t>
            </a:r>
          </a:p>
          <a:p>
            <a:r>
              <a:rPr lang="en-US" dirty="0"/>
              <a:t>You can use </a:t>
            </a:r>
            <a:r>
              <a:rPr lang="en-US" dirty="0">
                <a:solidFill>
                  <a:schemeClr val="accent2"/>
                </a:solidFill>
              </a:rPr>
              <a:t>logical operators </a:t>
            </a:r>
            <a:r>
              <a:rPr lang="en-US" dirty="0"/>
              <a:t>to </a:t>
            </a:r>
            <a:r>
              <a:rPr lang="en-US" dirty="0">
                <a:solidFill>
                  <a:schemeClr val="accent2"/>
                </a:solidFill>
              </a:rPr>
              <a:t>combine these conditions </a:t>
            </a:r>
            <a:r>
              <a:rPr lang="en-US" dirty="0"/>
              <a:t>to form a </a:t>
            </a:r>
            <a:r>
              <a:rPr lang="en-US" dirty="0">
                <a:solidFill>
                  <a:schemeClr val="accent2"/>
                </a:solidFill>
              </a:rPr>
              <a:t>compound Boolean expression</a:t>
            </a:r>
            <a:r>
              <a:rPr lang="en-US" dirty="0"/>
              <a:t>.</a:t>
            </a:r>
          </a:p>
        </p:txBody>
      </p:sp>
      <p:pic>
        <p:nvPicPr>
          <p:cNvPr id="5" name="Picture 4">
            <a:hlinkClick r:id="rId2" action="ppaction://hlinksldjump"/>
            <a:extLst>
              <a:ext uri="{FF2B5EF4-FFF2-40B4-BE49-F238E27FC236}">
                <a16:creationId xmlns:a16="http://schemas.microsoft.com/office/drawing/2014/main" id="{990CD952-F435-46A6-8C2C-D2A3A1B0EDE9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09304" y="6629400"/>
            <a:ext cx="234696" cy="234696"/>
          </a:xfrm>
          <a:prstGeom prst="rect">
            <a:avLst/>
          </a:prstGeom>
        </p:spPr>
      </p:pic>
      <p:sp>
        <p:nvSpPr>
          <p:cNvPr id="6" name="Slide Number Placeholder 2">
            <a:hlinkClick r:id="rId4" action="ppaction://hlinksldjump"/>
            <a:extLst>
              <a:ext uri="{FF2B5EF4-FFF2-40B4-BE49-F238E27FC236}">
                <a16:creationId xmlns:a16="http://schemas.microsoft.com/office/drawing/2014/main" id="{8C61FBE0-7BB3-4B45-A2D8-B14DDB1EA2EB}"/>
              </a:ext>
            </a:extLst>
          </p:cNvPr>
          <p:cNvSpPr txBox="1">
            <a:spLocks/>
          </p:cNvSpPr>
          <p:nvPr/>
        </p:nvSpPr>
        <p:spPr>
          <a:xfrm>
            <a:off x="0" y="6646272"/>
            <a:ext cx="2800350" cy="187517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5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0" dirty="0"/>
              <a:t>4.11</a:t>
            </a:r>
          </a:p>
        </p:txBody>
      </p:sp>
    </p:spTree>
    <p:extLst>
      <p:ext uri="{BB962C8B-B14F-4D97-AF65-F5344CB8AC3E}">
        <p14:creationId xmlns:p14="http://schemas.microsoft.com/office/powerpoint/2010/main" val="1879640039"/>
      </p:ext>
    </p:extLst>
  </p:cSld>
  <p:clrMapOvr>
    <a:masterClrMapping/>
  </p:clrMapOvr>
</p:sld>
</file>

<file path=ppt/theme/theme1.xml><?xml version="1.0" encoding="utf-8"?>
<a:theme xmlns:a="http://schemas.openxmlformats.org/drawingml/2006/main" name="CPIT110 Theme">
  <a:themeElements>
    <a:clrScheme name="Retrospect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PIT110 Theme" id="{EF73B10E-7EBC-4604-AE1A-77B9D288DE2E}" vid="{DCE2D4C6-9430-4427-AFAC-C887685028B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CPIT110 Theme</Template>
  <TotalTime>9200</TotalTime>
  <Words>15374</Words>
  <Application>Microsoft Office PowerPoint</Application>
  <PresentationFormat>On-screen Show (4:3)</PresentationFormat>
  <Paragraphs>3434</Paragraphs>
  <Slides>165</Slides>
  <Notes>85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165</vt:i4>
      </vt:variant>
    </vt:vector>
  </HeadingPairs>
  <TitlesOfParts>
    <vt:vector size="174" baseType="lpstr">
      <vt:lpstr>Arial</vt:lpstr>
      <vt:lpstr>Calibri</vt:lpstr>
      <vt:lpstr>Calibri Light</vt:lpstr>
      <vt:lpstr>Cambria Math</vt:lpstr>
      <vt:lpstr>Courier New</vt:lpstr>
      <vt:lpstr>Times New Roman</vt:lpstr>
      <vt:lpstr>Wingdings</vt:lpstr>
      <vt:lpstr>CPIT110 Theme</vt:lpstr>
      <vt:lpstr>Picture</vt:lpstr>
      <vt:lpstr>Chapter 4  Selections</vt:lpstr>
      <vt:lpstr>Sections</vt:lpstr>
      <vt:lpstr>Programs</vt:lpstr>
      <vt:lpstr>Check Points</vt:lpstr>
      <vt:lpstr>Objectives</vt:lpstr>
      <vt:lpstr>4.1. Motivations</vt:lpstr>
      <vt:lpstr>Motivations</vt:lpstr>
      <vt:lpstr>Motivations</vt:lpstr>
      <vt:lpstr>Motivations</vt:lpstr>
      <vt:lpstr>Motivations</vt:lpstr>
      <vt:lpstr>Motivations</vt:lpstr>
      <vt:lpstr>4.2. Boolean Types, Values, and Expressions</vt:lpstr>
      <vt:lpstr>Boolean Data Types </vt:lpstr>
      <vt:lpstr>Relational Operators</vt:lpstr>
      <vt:lpstr>Caution</vt:lpstr>
      <vt:lpstr>Boolean Variables</vt:lpstr>
      <vt:lpstr>Convert Boolean Value to Integer</vt:lpstr>
      <vt:lpstr>Convert Numeric Value to Boolean</vt:lpstr>
      <vt:lpstr>Puzzle</vt:lpstr>
      <vt:lpstr>4.3. Generating Random Numbers</vt:lpstr>
      <vt:lpstr>Generating Random Integer Numbers randint function</vt:lpstr>
      <vt:lpstr>Math Learning Tool Program 1</vt:lpstr>
      <vt:lpstr>Math Learning Tool Phase 1: Problem-solving</vt:lpstr>
      <vt:lpstr>Math Learning Tool Phase 1: Problem-solving</vt:lpstr>
      <vt:lpstr>Math Learning Tool Phase 2: Implementation</vt:lpstr>
      <vt:lpstr>Math Learning Tool Trace The Program Execution</vt:lpstr>
      <vt:lpstr>Math Learning Tool Discussion</vt:lpstr>
      <vt:lpstr>randrange function</vt:lpstr>
      <vt:lpstr>Generating Random Float Numbers random function</vt:lpstr>
      <vt:lpstr>Check Point #1</vt:lpstr>
      <vt:lpstr>Check Point #2</vt:lpstr>
      <vt:lpstr>Check Point #3</vt:lpstr>
      <vt:lpstr>Check Point #4</vt:lpstr>
      <vt:lpstr>4.4. if Statements</vt:lpstr>
      <vt:lpstr>Types of Selection Statements</vt:lpstr>
      <vt:lpstr>One-way if Statements</vt:lpstr>
      <vt:lpstr>Note</vt:lpstr>
      <vt:lpstr>Remember</vt:lpstr>
      <vt:lpstr>if Block</vt:lpstr>
      <vt:lpstr>if Block</vt:lpstr>
      <vt:lpstr>Note</vt:lpstr>
      <vt:lpstr>Note</vt:lpstr>
      <vt:lpstr>Simple if Demo Program 2</vt:lpstr>
      <vt:lpstr>Simple if Demo Phase 1: Problem-solving</vt:lpstr>
      <vt:lpstr>Simple if Demo Phase 2: Implementation</vt:lpstr>
      <vt:lpstr>Check Point #5</vt:lpstr>
      <vt:lpstr>4.6. Two-Way if-else Statements</vt:lpstr>
      <vt:lpstr>Two-way if-else Statement</vt:lpstr>
      <vt:lpstr>Two-way if-else Statement</vt:lpstr>
      <vt:lpstr>Two-way if-else Statement</vt:lpstr>
      <vt:lpstr>Two-way if-else Statement</vt:lpstr>
      <vt:lpstr>Note</vt:lpstr>
      <vt:lpstr>Improved Math Learning Tool Program 3</vt:lpstr>
      <vt:lpstr>Improved Math Learning Tool Phase 1: Problem-solving</vt:lpstr>
      <vt:lpstr>Improved Math Learning Tool Phase 2: Implementation</vt:lpstr>
      <vt:lpstr>Improved Math Learning Tool Trace The Program Execution</vt:lpstr>
      <vt:lpstr>Check Point #6</vt:lpstr>
      <vt:lpstr>Check Point #7</vt:lpstr>
      <vt:lpstr>4.7. Nested if and Multi-Way if-elif-else Statements</vt:lpstr>
      <vt:lpstr>Nested if</vt:lpstr>
      <vt:lpstr>Nested if</vt:lpstr>
      <vt:lpstr>Nested if and Multi-Way if-elif-else Statements</vt:lpstr>
      <vt:lpstr>Nested if and Multi-Way if-elif-else Statements</vt:lpstr>
      <vt:lpstr>Trace if-elif-else Statement</vt:lpstr>
      <vt:lpstr>Trace if-elif-else Statement</vt:lpstr>
      <vt:lpstr>Trace if-elif-else Statement</vt:lpstr>
      <vt:lpstr>Trace if-elif-else Statement</vt:lpstr>
      <vt:lpstr>Trace if-elif-else Statement</vt:lpstr>
      <vt:lpstr>Chinese Zodiac Program 4</vt:lpstr>
      <vt:lpstr>Chinese Zodiac Phase 1: Problem-solving</vt:lpstr>
      <vt:lpstr>Chinese Zodiac Phase 1: Problem-solving</vt:lpstr>
      <vt:lpstr>Chinese Zodiac Phase 2: Implementation</vt:lpstr>
      <vt:lpstr>Check Point #8</vt:lpstr>
      <vt:lpstr>Check Point #9</vt:lpstr>
      <vt:lpstr>Check Point #10</vt:lpstr>
      <vt:lpstr>Check Point #10</vt:lpstr>
      <vt:lpstr>Check Point #10</vt:lpstr>
      <vt:lpstr>Check Point #10</vt:lpstr>
      <vt:lpstr>4.8. Common Errors in Selection Statements</vt:lpstr>
      <vt:lpstr>Common Errors</vt:lpstr>
      <vt:lpstr>Common Errors Example 1</vt:lpstr>
      <vt:lpstr>Common Errors Example 2</vt:lpstr>
      <vt:lpstr>Common Pitfalls</vt:lpstr>
      <vt:lpstr>Common Pitfalls Pitfall 1</vt:lpstr>
      <vt:lpstr>Common Pitfalls Pitfall 2</vt:lpstr>
      <vt:lpstr>Check Point #11</vt:lpstr>
      <vt:lpstr>Check Point #12</vt:lpstr>
      <vt:lpstr>Check Point #13</vt:lpstr>
      <vt:lpstr>4.9. Case Study: Computing Body Mass Index</vt:lpstr>
      <vt:lpstr>Computing BMI Program 5</vt:lpstr>
      <vt:lpstr>Computing BMI Phase 1: Problem-solving</vt:lpstr>
      <vt:lpstr>Computing BMI Phase 1: Problem-solving</vt:lpstr>
      <vt:lpstr>Computing BMI Phase 1: Problem-solving</vt:lpstr>
      <vt:lpstr>Computing BMI Phase 2: Implementation</vt:lpstr>
      <vt:lpstr>Computing BMI Example Runs of The Program</vt:lpstr>
      <vt:lpstr>Computing BMI Trace The Program Execution</vt:lpstr>
      <vt:lpstr>Computing BMI Discussion</vt:lpstr>
      <vt:lpstr>4.11. Logical Operators</vt:lpstr>
      <vt:lpstr>Logical Operators</vt:lpstr>
      <vt:lpstr>Logical Operators</vt:lpstr>
      <vt:lpstr>Logical Operators</vt:lpstr>
      <vt:lpstr>Truth Table for Operator not</vt:lpstr>
      <vt:lpstr>Truth Table for Operator not Examples</vt:lpstr>
      <vt:lpstr>Truth Table for Operator and</vt:lpstr>
      <vt:lpstr>Truth Table for Operator and Examples</vt:lpstr>
      <vt:lpstr>Truth Table for Operator or</vt:lpstr>
      <vt:lpstr>Truth Table for Operator or Examples</vt:lpstr>
      <vt:lpstr>Test Boolean Operators Program 6</vt:lpstr>
      <vt:lpstr>Test Boolean Operators Phase 1: Problem-solving</vt:lpstr>
      <vt:lpstr>Test Boolean Operators Phase 1: Problem-solving</vt:lpstr>
      <vt:lpstr>Test Boolean Operators Phase 2: Implementation</vt:lpstr>
      <vt:lpstr>De Morgan’s law (1)</vt:lpstr>
      <vt:lpstr>De Morgan’s law (2)</vt:lpstr>
      <vt:lpstr>Notes</vt:lpstr>
      <vt:lpstr>Notes</vt:lpstr>
      <vt:lpstr>Check Point #14</vt:lpstr>
      <vt:lpstr>Check Point #15</vt:lpstr>
      <vt:lpstr>Check Point #16</vt:lpstr>
      <vt:lpstr>Check Point #17</vt:lpstr>
      <vt:lpstr>Check Point #18</vt:lpstr>
      <vt:lpstr>Check Point #19</vt:lpstr>
      <vt:lpstr>Check Point #20</vt:lpstr>
      <vt:lpstr>Check Point #21</vt:lpstr>
      <vt:lpstr>4.12. Case Study: Determining Leap Years</vt:lpstr>
      <vt:lpstr>Leap Year Program 7</vt:lpstr>
      <vt:lpstr>Leap Year Phase 1: Problem-solving</vt:lpstr>
      <vt:lpstr>Leap Year Phase 1: Problem-solving</vt:lpstr>
      <vt:lpstr>Leap Year Phase 1: Problem-solving</vt:lpstr>
      <vt:lpstr>Leap Year Phase 1: Problem-solving</vt:lpstr>
      <vt:lpstr>Leap Year Phase 2: Implementation</vt:lpstr>
      <vt:lpstr>4.13. Case Study: Lottery</vt:lpstr>
      <vt:lpstr>Lottery Program 8</vt:lpstr>
      <vt:lpstr>Lottery Phase 1: Problem-solving</vt:lpstr>
      <vt:lpstr>Lottery Phase 1: Problem-solving</vt:lpstr>
      <vt:lpstr>Lottery Phase 1: Problem-solving</vt:lpstr>
      <vt:lpstr>Lottery Phase 2: Implementation</vt:lpstr>
      <vt:lpstr>Lottery Phase 2: Implementation</vt:lpstr>
      <vt:lpstr>Lottery Trace The Program Execution</vt:lpstr>
      <vt:lpstr>4.14. Conditional Expressions</vt:lpstr>
      <vt:lpstr>Conditional Expressions</vt:lpstr>
      <vt:lpstr>Conditional Expressions</vt:lpstr>
      <vt:lpstr>Conditional Expressions Example 1</vt:lpstr>
      <vt:lpstr>Conditional Expressions Example 2</vt:lpstr>
      <vt:lpstr>Check Point #22</vt:lpstr>
      <vt:lpstr>Check Point #23</vt:lpstr>
      <vt:lpstr>Check Point #24</vt:lpstr>
      <vt:lpstr>Check Point #25</vt:lpstr>
      <vt:lpstr>Check Point #26</vt:lpstr>
      <vt:lpstr>Check Point #27</vt:lpstr>
      <vt:lpstr>4.15. Operator Precedence and Associativity</vt:lpstr>
      <vt:lpstr>Operator Precedence</vt:lpstr>
      <vt:lpstr>Operator Precedence</vt:lpstr>
      <vt:lpstr>Operator Precedence</vt:lpstr>
      <vt:lpstr>Associativity</vt:lpstr>
      <vt:lpstr>Check Point #28</vt:lpstr>
      <vt:lpstr>Check Point #29</vt:lpstr>
      <vt:lpstr>Debugging</vt:lpstr>
      <vt:lpstr>Debugging</vt:lpstr>
      <vt:lpstr>Debugging</vt:lpstr>
      <vt:lpstr>Debugging</vt:lpstr>
      <vt:lpstr>Debugging</vt:lpstr>
      <vt:lpstr>Debugging By Using PyCharm</vt:lpstr>
      <vt:lpstr>End</vt:lpstr>
      <vt:lpstr>Test Questions</vt:lpstr>
      <vt:lpstr>Programming Exercises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4 Selections</dc:title>
  <dc:creator>HANI JAMAL JAMIL SULAIMANI</dc:creator>
  <cp:lastModifiedBy>Owner</cp:lastModifiedBy>
  <cp:revision>983</cp:revision>
  <dcterms:created xsi:type="dcterms:W3CDTF">2019-06-30T05:30:37Z</dcterms:created>
  <dcterms:modified xsi:type="dcterms:W3CDTF">2022-01-05T11:08:01Z</dcterms:modified>
</cp:coreProperties>
</file>