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86"/>
  </p:notesMasterIdLst>
  <p:sldIdLst>
    <p:sldId id="330" r:id="rId2"/>
    <p:sldId id="773" r:id="rId3"/>
    <p:sldId id="774" r:id="rId4"/>
    <p:sldId id="782" r:id="rId5"/>
    <p:sldId id="375" r:id="rId6"/>
    <p:sldId id="603" r:id="rId7"/>
    <p:sldId id="426" r:id="rId8"/>
    <p:sldId id="449" r:id="rId9"/>
    <p:sldId id="450" r:id="rId10"/>
    <p:sldId id="451" r:id="rId11"/>
    <p:sldId id="452" r:id="rId12"/>
    <p:sldId id="455" r:id="rId13"/>
    <p:sldId id="453" r:id="rId14"/>
    <p:sldId id="454" r:id="rId15"/>
    <p:sldId id="456" r:id="rId16"/>
    <p:sldId id="457" r:id="rId17"/>
    <p:sldId id="458" r:id="rId18"/>
    <p:sldId id="781" r:id="rId19"/>
    <p:sldId id="460" r:id="rId20"/>
    <p:sldId id="461" r:id="rId21"/>
    <p:sldId id="462" r:id="rId22"/>
    <p:sldId id="464" r:id="rId23"/>
    <p:sldId id="459" r:id="rId24"/>
    <p:sldId id="465" r:id="rId25"/>
    <p:sldId id="463" r:id="rId26"/>
    <p:sldId id="783" r:id="rId27"/>
    <p:sldId id="466" r:id="rId28"/>
    <p:sldId id="775" r:id="rId29"/>
    <p:sldId id="467" r:id="rId30"/>
    <p:sldId id="468" r:id="rId31"/>
    <p:sldId id="473" r:id="rId32"/>
    <p:sldId id="474" r:id="rId33"/>
    <p:sldId id="475" r:id="rId34"/>
    <p:sldId id="476" r:id="rId35"/>
    <p:sldId id="478" r:id="rId36"/>
    <p:sldId id="479" r:id="rId37"/>
    <p:sldId id="480" r:id="rId38"/>
    <p:sldId id="481" r:id="rId39"/>
    <p:sldId id="482" r:id="rId40"/>
    <p:sldId id="483" r:id="rId41"/>
    <p:sldId id="484" r:id="rId42"/>
    <p:sldId id="485" r:id="rId43"/>
    <p:sldId id="486" r:id="rId44"/>
    <p:sldId id="487" r:id="rId45"/>
    <p:sldId id="776" r:id="rId46"/>
    <p:sldId id="777" r:id="rId47"/>
    <p:sldId id="488" r:id="rId48"/>
    <p:sldId id="489" r:id="rId49"/>
    <p:sldId id="490" r:id="rId50"/>
    <p:sldId id="491" r:id="rId51"/>
    <p:sldId id="492" r:id="rId52"/>
    <p:sldId id="495" r:id="rId53"/>
    <p:sldId id="494" r:id="rId54"/>
    <p:sldId id="493" r:id="rId55"/>
    <p:sldId id="497" r:id="rId56"/>
    <p:sldId id="498" r:id="rId57"/>
    <p:sldId id="499" r:id="rId58"/>
    <p:sldId id="500" r:id="rId59"/>
    <p:sldId id="501" r:id="rId60"/>
    <p:sldId id="502" r:id="rId61"/>
    <p:sldId id="503" r:id="rId62"/>
    <p:sldId id="504" r:id="rId63"/>
    <p:sldId id="510" r:id="rId64"/>
    <p:sldId id="511" r:id="rId65"/>
    <p:sldId id="512" r:id="rId66"/>
    <p:sldId id="517" r:id="rId67"/>
    <p:sldId id="514" r:id="rId68"/>
    <p:sldId id="516" r:id="rId69"/>
    <p:sldId id="515" r:id="rId70"/>
    <p:sldId id="518" r:id="rId71"/>
    <p:sldId id="519" r:id="rId72"/>
    <p:sldId id="520" r:id="rId73"/>
    <p:sldId id="521" r:id="rId74"/>
    <p:sldId id="784" r:id="rId75"/>
    <p:sldId id="785" r:id="rId76"/>
    <p:sldId id="522" r:id="rId77"/>
    <p:sldId id="524" r:id="rId78"/>
    <p:sldId id="525" r:id="rId79"/>
    <p:sldId id="526" r:id="rId80"/>
    <p:sldId id="778" r:id="rId81"/>
    <p:sldId id="779" r:id="rId82"/>
    <p:sldId id="600" r:id="rId83"/>
    <p:sldId id="601" r:id="rId84"/>
    <p:sldId id="602"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eMQIiVthJh+0zzz1wi9gw==" hashData="nYDyZ0gL1ENkaZDmjSGTiE7zn/TVU4pQeT/R1kqB+fF10NiMOidawRRZnOMjEth5sApWbdsA0S1npMTp/gZ8wQ=="/>
  <p:extLst>
    <p:ext uri="{521415D9-36F7-43E2-AB2F-B90AF26B5E84}">
      <p14:sectionLst xmlns:p14="http://schemas.microsoft.com/office/powerpoint/2010/main">
        <p14:section name="Chapter 3 Objectives" id="{7BD87CA5-A61D-4103-BD56-062A2E166110}">
          <p14:sldIdLst>
            <p14:sldId id="330"/>
            <p14:sldId id="773"/>
            <p14:sldId id="774"/>
            <p14:sldId id="782"/>
            <p14:sldId id="375"/>
          </p14:sldIdLst>
        </p14:section>
        <p14:section name="3.1. Motivations" id="{C39D59C3-4F42-4E7B-960F-EBE17322F47A}">
          <p14:sldIdLst>
            <p14:sldId id="603"/>
            <p14:sldId id="426"/>
          </p14:sldIdLst>
        </p14:section>
        <p14:section name="3.2. Common Python Functions" id="{1DE1084F-4AA3-4769-BA9A-5AD633171F6C}">
          <p14:sldIdLst>
            <p14:sldId id="449"/>
            <p14:sldId id="450"/>
            <p14:sldId id="451"/>
            <p14:sldId id="452"/>
            <p14:sldId id="455"/>
            <p14:sldId id="453"/>
            <p14:sldId id="454"/>
            <p14:sldId id="456"/>
            <p14:sldId id="457"/>
            <p14:sldId id="458"/>
            <p14:sldId id="781"/>
            <p14:sldId id="460"/>
            <p14:sldId id="461"/>
            <p14:sldId id="462"/>
            <p14:sldId id="464"/>
            <p14:sldId id="459"/>
            <p14:sldId id="465"/>
            <p14:sldId id="463"/>
            <p14:sldId id="783"/>
            <p14:sldId id="466"/>
            <p14:sldId id="775"/>
          </p14:sldIdLst>
        </p14:section>
        <p14:section name="3.3. Strings and Characters" id="{9A32D4B5-71EB-49BE-AB2F-CD8B3D55804D}">
          <p14:sldIdLst>
            <p14:sldId id="467"/>
            <p14:sldId id="468"/>
            <p14:sldId id="473"/>
            <p14:sldId id="474"/>
            <p14:sldId id="475"/>
            <p14:sldId id="476"/>
            <p14:sldId id="478"/>
            <p14:sldId id="479"/>
            <p14:sldId id="480"/>
            <p14:sldId id="481"/>
            <p14:sldId id="482"/>
            <p14:sldId id="483"/>
            <p14:sldId id="484"/>
            <p14:sldId id="485"/>
            <p14:sldId id="486"/>
            <p14:sldId id="487"/>
            <p14:sldId id="776"/>
            <p14:sldId id="777"/>
          </p14:sldIdLst>
        </p14:section>
        <p14:section name="3.4. Case Study: Minimum Number of Coins" id="{9703A5B9-9898-4AD4-B2B6-615474AD8697}">
          <p14:sldIdLst>
            <p14:sldId id="488"/>
            <p14:sldId id="489"/>
            <p14:sldId id="490"/>
            <p14:sldId id="491"/>
            <p14:sldId id="492"/>
            <p14:sldId id="495"/>
            <p14:sldId id="494"/>
            <p14:sldId id="493"/>
            <p14:sldId id="497"/>
            <p14:sldId id="498"/>
            <p14:sldId id="499"/>
            <p14:sldId id="500"/>
            <p14:sldId id="501"/>
            <p14:sldId id="502"/>
            <p14:sldId id="503"/>
            <p14:sldId id="504"/>
          </p14:sldIdLst>
        </p14:section>
        <p14:section name="3.6. Formatting Numbers and Strings" id="{5A0E94E5-1089-4470-9C16-92D30FFDEFFA}">
          <p14:sldIdLst>
            <p14:sldId id="510"/>
            <p14:sldId id="511"/>
            <p14:sldId id="512"/>
            <p14:sldId id="517"/>
            <p14:sldId id="514"/>
            <p14:sldId id="516"/>
            <p14:sldId id="515"/>
            <p14:sldId id="518"/>
            <p14:sldId id="519"/>
            <p14:sldId id="520"/>
            <p14:sldId id="521"/>
            <p14:sldId id="784"/>
            <p14:sldId id="785"/>
            <p14:sldId id="522"/>
            <p14:sldId id="524"/>
            <p14:sldId id="525"/>
            <p14:sldId id="526"/>
            <p14:sldId id="778"/>
            <p14:sldId id="779"/>
          </p14:sldIdLst>
        </p14:section>
        <p14:section name="End" id="{BE2791CC-2CA3-4B45-9CFE-DFBE39309C89}">
          <p14:sldIdLst>
            <p14:sldId id="600"/>
            <p14:sldId id="601"/>
            <p14:sldId id="6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72A42F"/>
    <a:srgbClr val="D9ECFF"/>
    <a:srgbClr val="3333FF"/>
    <a:srgbClr val="F3FFE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3" autoAdjust="0"/>
    <p:restoredTop sz="92438" autoAdjust="0"/>
  </p:normalViewPr>
  <p:slideViewPr>
    <p:cSldViewPr snapToGrid="0">
      <p:cViewPr varScale="1">
        <p:scale>
          <a:sx n="88" d="100"/>
          <a:sy n="88" d="100"/>
        </p:scale>
        <p:origin x="1976" y="1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D8536-CCD6-4506-AF9C-89FA36900E7D}" type="datetimeFigureOut">
              <a:rPr lang="en-US" smtClean="0"/>
              <a:t>8/24/22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5864E-7A5F-48DE-85C4-A584977C8116}" type="slidenum">
              <a:rPr lang="en-US" smtClean="0"/>
              <a:t>‹#›</a:t>
            </a:fld>
            <a:endParaRPr lang="en-US"/>
          </a:p>
        </p:txBody>
      </p:sp>
    </p:spTree>
    <p:extLst>
      <p:ext uri="{BB962C8B-B14F-4D97-AF65-F5344CB8AC3E}">
        <p14:creationId xmlns:p14="http://schemas.microsoft.com/office/powerpoint/2010/main" val="10990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C9B6E0E-3217-4A19-A07B-3D01EE03876A}"/>
              </a:ext>
            </a:extLst>
          </p:cNvPr>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a:extLst>
              <a:ext uri="{FF2B5EF4-FFF2-40B4-BE49-F238E27FC236}">
                <a16:creationId xmlns:a16="http://schemas.microsoft.com/office/drawing/2014/main" id="{1FDB8EE8-7C53-490C-9686-35338E0B09CB}"/>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By: Ahmad Tayeb (@ahmad_tayeb)</a:t>
            </a:r>
          </a:p>
          <a:p>
            <a:r>
              <a:rPr lang="en-US" altLang="en-US" dirty="0"/>
              <a:t>https://ajtayeb.kau.edu.sa</a:t>
            </a:r>
          </a:p>
          <a:p>
            <a:endParaRPr lang="en-US" altLang="en-US" dirty="0"/>
          </a:p>
          <a:p>
            <a:r>
              <a:rPr lang="en-US" altLang="en-US" dirty="0"/>
              <a:t>Last Update: 29/8/2020</a:t>
            </a:r>
          </a:p>
          <a:p>
            <a:r>
              <a:rPr lang="en-US" altLang="en-US" dirty="0"/>
              <a:t>Version 2.5</a:t>
            </a:r>
          </a:p>
          <a:p>
            <a:endParaRPr lang="en-US" altLang="en-US" dirty="0"/>
          </a:p>
          <a:p>
            <a:r>
              <a:rPr lang="en-US" altLang="en-US" dirty="0"/>
              <a:t>Textbook:</a:t>
            </a:r>
          </a:p>
          <a:p>
            <a:r>
              <a:rPr lang="en-US" altLang="en-US" dirty="0"/>
              <a:t>Introduction to Programming Using Python, By: Y. Daniel Liang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input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"Enter six coordinates of three points separated by commas </a:t>
            </a:r>
            <a:r>
              <a:rPr lang="en-US" altLang="en-US" sz="1200" dirty="0">
                <a:solidFill>
                  <a:srgbClr val="00008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8080"/>
                </a:solidFill>
                <a:latin typeface="Courier New" panose="02070309020205020404" pitchFamily="49" charset="0"/>
                <a:cs typeface="Courier New" panose="02070309020205020404" pitchFamily="49" charset="0"/>
              </a:rPr>
              <a:t>like x1, y1, x2, y2, x3, y3: "</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24</a:t>
            </a:fld>
            <a:endParaRPr lang="en-US"/>
          </a:p>
        </p:txBody>
      </p:sp>
    </p:spTree>
    <p:extLst>
      <p:ext uri="{BB962C8B-B14F-4D97-AF65-F5344CB8AC3E}">
        <p14:creationId xmlns:p14="http://schemas.microsoft.com/office/powerpoint/2010/main" val="360996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math</a:t>
            </a:r>
          </a:p>
          <a:p>
            <a:endParaRPr lang="en-US" dirty="0"/>
          </a:p>
          <a:p>
            <a:r>
              <a:rPr lang="en-US" dirty="0"/>
              <a:t>x1, y1, x2, y2, x3, y3 = eval(input("Enter six coordinates \</a:t>
            </a:r>
          </a:p>
          <a:p>
            <a:r>
              <a:rPr lang="en-US" dirty="0"/>
              <a:t>of three points separated by commas like x1, y1, x2, y2, x3, y3: "))</a:t>
            </a:r>
          </a:p>
          <a:p>
            <a:endParaRPr lang="en-US" dirty="0"/>
          </a:p>
          <a:p>
            <a:r>
              <a:rPr lang="en-US" dirty="0"/>
              <a:t>a = </a:t>
            </a:r>
            <a:r>
              <a:rPr lang="en-US" dirty="0" err="1"/>
              <a:t>math.sqrt</a:t>
            </a:r>
            <a:r>
              <a:rPr lang="en-US" dirty="0"/>
              <a:t>(pow(x2 - x3, 2) + pow(y2 - y3, 2))</a:t>
            </a:r>
          </a:p>
          <a:p>
            <a:r>
              <a:rPr lang="en-US" dirty="0"/>
              <a:t>b = </a:t>
            </a:r>
            <a:r>
              <a:rPr lang="en-US" dirty="0" err="1"/>
              <a:t>math.sqrt</a:t>
            </a:r>
            <a:r>
              <a:rPr lang="en-US" dirty="0"/>
              <a:t>(pow(x1 - x3, 2) + pow(y1 - y3, 2))</a:t>
            </a:r>
          </a:p>
          <a:p>
            <a:r>
              <a:rPr lang="en-US" dirty="0"/>
              <a:t>c = </a:t>
            </a:r>
            <a:r>
              <a:rPr lang="en-US" dirty="0" err="1"/>
              <a:t>math.sqrt</a:t>
            </a:r>
            <a:r>
              <a:rPr lang="en-US" dirty="0"/>
              <a:t>(pow(x1 - x2, 2) + pow(y1 - y2, 2))</a:t>
            </a:r>
          </a:p>
          <a:p>
            <a:endParaRPr lang="en-US" dirty="0"/>
          </a:p>
          <a:p>
            <a:r>
              <a:rPr lang="en-US" dirty="0"/>
              <a:t># Compute angles in radians</a:t>
            </a:r>
          </a:p>
          <a:p>
            <a:r>
              <a:rPr lang="en-US" dirty="0"/>
              <a:t>A = </a:t>
            </a:r>
            <a:r>
              <a:rPr lang="en-US" dirty="0" err="1"/>
              <a:t>math.acos</a:t>
            </a:r>
            <a:r>
              <a:rPr lang="en-US" dirty="0"/>
              <a:t>((a * a - b * b - c * c) / (-2 * b * c))</a:t>
            </a:r>
          </a:p>
          <a:p>
            <a:r>
              <a:rPr lang="en-US" dirty="0"/>
              <a:t>B = </a:t>
            </a:r>
            <a:r>
              <a:rPr lang="en-US" dirty="0" err="1"/>
              <a:t>math.acos</a:t>
            </a:r>
            <a:r>
              <a:rPr lang="en-US" dirty="0"/>
              <a:t>((b * b - a * a - c * c) / (-2 * a * c))</a:t>
            </a:r>
          </a:p>
          <a:p>
            <a:r>
              <a:rPr lang="en-US" dirty="0"/>
              <a:t>C = </a:t>
            </a:r>
            <a:r>
              <a:rPr lang="en-US" dirty="0" err="1"/>
              <a:t>math.acos</a:t>
            </a:r>
            <a:r>
              <a:rPr lang="en-US" dirty="0"/>
              <a:t>((c * c - b * b - a * a) / (-2 * a * b))</a:t>
            </a:r>
          </a:p>
          <a:p>
            <a:endParaRPr lang="en-US" dirty="0"/>
          </a:p>
          <a:p>
            <a:r>
              <a:rPr lang="en-US" dirty="0"/>
              <a:t># Convert angels to degrees</a:t>
            </a:r>
          </a:p>
          <a:p>
            <a:r>
              <a:rPr lang="en-US" dirty="0"/>
              <a:t>A = </a:t>
            </a:r>
            <a:r>
              <a:rPr lang="en-US" dirty="0" err="1"/>
              <a:t>math.degrees</a:t>
            </a:r>
            <a:r>
              <a:rPr lang="en-US" dirty="0"/>
              <a:t>(A)</a:t>
            </a:r>
          </a:p>
          <a:p>
            <a:r>
              <a:rPr lang="en-US" dirty="0"/>
              <a:t>B = </a:t>
            </a:r>
            <a:r>
              <a:rPr lang="en-US" dirty="0" err="1"/>
              <a:t>math.degrees</a:t>
            </a:r>
            <a:r>
              <a:rPr lang="en-US" dirty="0"/>
              <a:t>(B)</a:t>
            </a:r>
          </a:p>
          <a:p>
            <a:r>
              <a:rPr lang="en-US" dirty="0"/>
              <a:t>C = </a:t>
            </a:r>
            <a:r>
              <a:rPr lang="en-US" dirty="0" err="1"/>
              <a:t>math.degrees</a:t>
            </a:r>
            <a:r>
              <a:rPr lang="en-US" dirty="0"/>
              <a:t>(C)</a:t>
            </a:r>
          </a:p>
          <a:p>
            <a:endParaRPr lang="en-US" dirty="0"/>
          </a:p>
          <a:p>
            <a:r>
              <a:rPr lang="en-US" dirty="0"/>
              <a:t># Get two digits after the decimal point</a:t>
            </a:r>
          </a:p>
          <a:p>
            <a:r>
              <a:rPr lang="en-US" dirty="0"/>
              <a:t>A = round(A, 2)</a:t>
            </a:r>
          </a:p>
          <a:p>
            <a:r>
              <a:rPr lang="en-US" dirty="0"/>
              <a:t>B = round(B, 2)</a:t>
            </a:r>
          </a:p>
          <a:p>
            <a:r>
              <a:rPr lang="en-US" dirty="0"/>
              <a:t>C = round(C, 2)</a:t>
            </a:r>
          </a:p>
          <a:p>
            <a:endParaRPr lang="en-US" dirty="0"/>
          </a:p>
          <a:p>
            <a:r>
              <a:rPr lang="en-US" dirty="0"/>
              <a:t># Display results</a:t>
            </a:r>
          </a:p>
          <a:p>
            <a:r>
              <a:rPr lang="en-US" dirty="0"/>
              <a:t>print("The three angles are ", A, B, C)</a:t>
            </a:r>
          </a:p>
        </p:txBody>
      </p:sp>
      <p:sp>
        <p:nvSpPr>
          <p:cNvPr id="4" name="Slide Number Placeholder 3"/>
          <p:cNvSpPr>
            <a:spLocks noGrp="1"/>
          </p:cNvSpPr>
          <p:nvPr>
            <p:ph type="sldNum" sz="quarter" idx="5"/>
          </p:nvPr>
        </p:nvSpPr>
        <p:spPr/>
        <p:txBody>
          <a:bodyPr/>
          <a:lstStyle/>
          <a:p>
            <a:fld id="{1505864E-7A5F-48DE-85C4-A584977C8116}" type="slidenum">
              <a:rPr lang="en-US" smtClean="0"/>
              <a:t>25</a:t>
            </a:fld>
            <a:endParaRPr lang="en-US"/>
          </a:p>
        </p:txBody>
      </p:sp>
    </p:spTree>
    <p:extLst>
      <p:ext uri="{BB962C8B-B14F-4D97-AF65-F5344CB8AC3E}">
        <p14:creationId xmlns:p14="http://schemas.microsoft.com/office/powerpoint/2010/main" val="362388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math</a:t>
            </a:r>
          </a:p>
          <a:p>
            <a:endParaRPr lang="en-US" dirty="0"/>
          </a:p>
          <a:p>
            <a:r>
              <a:rPr lang="en-US" dirty="0"/>
              <a:t>x1, y1, x2, y2, x3, y3 = eval(input("Enter six coordinates \</a:t>
            </a:r>
          </a:p>
          <a:p>
            <a:r>
              <a:rPr lang="en-US" dirty="0"/>
              <a:t>of three points separated by commas like x1, y1, x2, y2, x3, y3: "))</a:t>
            </a:r>
          </a:p>
          <a:p>
            <a:endParaRPr lang="en-US" dirty="0"/>
          </a:p>
          <a:p>
            <a:r>
              <a:rPr lang="en-US" dirty="0"/>
              <a:t>a = </a:t>
            </a:r>
            <a:r>
              <a:rPr lang="en-US" dirty="0" err="1"/>
              <a:t>math.sqrt</a:t>
            </a:r>
            <a:r>
              <a:rPr lang="en-US" dirty="0"/>
              <a:t>(pow(x2 - x3, 2) + pow(y2 - y3, 2))</a:t>
            </a:r>
          </a:p>
          <a:p>
            <a:r>
              <a:rPr lang="en-US" dirty="0"/>
              <a:t>b = </a:t>
            </a:r>
            <a:r>
              <a:rPr lang="en-US" dirty="0" err="1"/>
              <a:t>math.sqrt</a:t>
            </a:r>
            <a:r>
              <a:rPr lang="en-US" dirty="0"/>
              <a:t>(pow(x1 - x3, 2) + pow(y1 - y3, 2))</a:t>
            </a:r>
          </a:p>
          <a:p>
            <a:r>
              <a:rPr lang="en-US" dirty="0"/>
              <a:t>c = </a:t>
            </a:r>
            <a:r>
              <a:rPr lang="en-US" dirty="0" err="1"/>
              <a:t>math.sqrt</a:t>
            </a:r>
            <a:r>
              <a:rPr lang="en-US" dirty="0"/>
              <a:t>(pow(x1 - x2, 2) + pow(y1 - y2, 2))</a:t>
            </a:r>
          </a:p>
          <a:p>
            <a:endParaRPr lang="en-US" dirty="0"/>
          </a:p>
          <a:p>
            <a:r>
              <a:rPr lang="en-US" dirty="0"/>
              <a:t># Compute angles in radians</a:t>
            </a:r>
          </a:p>
          <a:p>
            <a:r>
              <a:rPr lang="en-US" dirty="0"/>
              <a:t>A = </a:t>
            </a:r>
            <a:r>
              <a:rPr lang="en-US" dirty="0" err="1"/>
              <a:t>math.acos</a:t>
            </a:r>
            <a:r>
              <a:rPr lang="en-US" dirty="0"/>
              <a:t>((a * a - b * b - c * c) / (-2 * b * c))</a:t>
            </a:r>
          </a:p>
          <a:p>
            <a:r>
              <a:rPr lang="en-US" dirty="0"/>
              <a:t>B = </a:t>
            </a:r>
            <a:r>
              <a:rPr lang="en-US" dirty="0" err="1"/>
              <a:t>math.acos</a:t>
            </a:r>
            <a:r>
              <a:rPr lang="en-US" dirty="0"/>
              <a:t>((b * b - a * a - c * c) / (-2 * a * c))</a:t>
            </a:r>
          </a:p>
          <a:p>
            <a:r>
              <a:rPr lang="en-US" dirty="0"/>
              <a:t>C = </a:t>
            </a:r>
            <a:r>
              <a:rPr lang="en-US" dirty="0" err="1"/>
              <a:t>math.acos</a:t>
            </a:r>
            <a:r>
              <a:rPr lang="en-US" dirty="0"/>
              <a:t>((c * c - b * b - a * a) / (-2 * a * b))</a:t>
            </a:r>
          </a:p>
          <a:p>
            <a:endParaRPr lang="en-US" dirty="0"/>
          </a:p>
          <a:p>
            <a:r>
              <a:rPr lang="en-US" dirty="0"/>
              <a:t># Convert angels to degrees</a:t>
            </a:r>
          </a:p>
          <a:p>
            <a:r>
              <a:rPr lang="en-US" dirty="0"/>
              <a:t>A = </a:t>
            </a:r>
            <a:r>
              <a:rPr lang="en-US" dirty="0" err="1"/>
              <a:t>math.degrees</a:t>
            </a:r>
            <a:r>
              <a:rPr lang="en-US" dirty="0"/>
              <a:t>(A)</a:t>
            </a:r>
          </a:p>
          <a:p>
            <a:r>
              <a:rPr lang="en-US" dirty="0"/>
              <a:t>B = </a:t>
            </a:r>
            <a:r>
              <a:rPr lang="en-US" dirty="0" err="1"/>
              <a:t>math.degrees</a:t>
            </a:r>
            <a:r>
              <a:rPr lang="en-US" dirty="0"/>
              <a:t>(B)</a:t>
            </a:r>
          </a:p>
          <a:p>
            <a:r>
              <a:rPr lang="en-US" dirty="0"/>
              <a:t>C = </a:t>
            </a:r>
            <a:r>
              <a:rPr lang="en-US" dirty="0" err="1"/>
              <a:t>math.degrees</a:t>
            </a:r>
            <a:r>
              <a:rPr lang="en-US" dirty="0"/>
              <a:t>(C)</a:t>
            </a:r>
          </a:p>
          <a:p>
            <a:endParaRPr lang="en-US" dirty="0"/>
          </a:p>
          <a:p>
            <a:r>
              <a:rPr lang="en-US" dirty="0"/>
              <a:t># Get two digits after the decimal point</a:t>
            </a:r>
          </a:p>
          <a:p>
            <a:r>
              <a:rPr lang="en-US" dirty="0"/>
              <a:t>A = round(A, 2)</a:t>
            </a:r>
          </a:p>
          <a:p>
            <a:r>
              <a:rPr lang="en-US" dirty="0"/>
              <a:t>B = round(B, 2)</a:t>
            </a:r>
          </a:p>
          <a:p>
            <a:r>
              <a:rPr lang="en-US" dirty="0"/>
              <a:t>C = round(C, 2)</a:t>
            </a:r>
          </a:p>
          <a:p>
            <a:endParaRPr lang="en-US" dirty="0"/>
          </a:p>
          <a:p>
            <a:r>
              <a:rPr lang="en-US" dirty="0"/>
              <a:t># Display results</a:t>
            </a:r>
          </a:p>
          <a:p>
            <a:r>
              <a:rPr lang="en-US" dirty="0"/>
              <a:t>print("The three angles are ", A, B, C)</a:t>
            </a:r>
          </a:p>
        </p:txBody>
      </p:sp>
      <p:sp>
        <p:nvSpPr>
          <p:cNvPr id="4" name="Slide Number Placeholder 3"/>
          <p:cNvSpPr>
            <a:spLocks noGrp="1"/>
          </p:cNvSpPr>
          <p:nvPr>
            <p:ph type="sldNum" sz="quarter" idx="5"/>
          </p:nvPr>
        </p:nvSpPr>
        <p:spPr/>
        <p:txBody>
          <a:bodyPr/>
          <a:lstStyle/>
          <a:p>
            <a:fld id="{1505864E-7A5F-48DE-85C4-A584977C8116}" type="slidenum">
              <a:rPr lang="en-US" smtClean="0"/>
              <a:t>26</a:t>
            </a:fld>
            <a:endParaRPr lang="en-US"/>
          </a:p>
        </p:txBody>
      </p:sp>
    </p:spTree>
    <p:extLst>
      <p:ext uri="{BB962C8B-B14F-4D97-AF65-F5344CB8AC3E}">
        <p14:creationId xmlns:p14="http://schemas.microsoft.com/office/powerpoint/2010/main" val="195233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Error</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input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"Enter six coordinates of three points separated by commas</a:t>
            </a:r>
            <a:endParaRPr lang="en-US" altLang="en-US" sz="1200" dirty="0">
              <a:solidFill>
                <a:srgbClr val="00008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8080"/>
                </a:solidFill>
                <a:latin typeface="Courier New" panose="02070309020205020404" pitchFamily="49" charset="0"/>
                <a:cs typeface="Courier New" panose="02070309020205020404" pitchFamily="49" charset="0"/>
              </a:rPr>
              <a:t>like x1, y1, x2, y2, x3, y3: "</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a:p>
            <a:endParaRPr lang="en-US" dirty="0"/>
          </a:p>
          <a:p>
            <a:r>
              <a:rPr lang="en-US" dirty="0"/>
              <a:t># Correct</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input("Enter six coordinates of three points separated by commas \</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like x1, y1, x2, y2, x3, y3: ")</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27</a:t>
            </a:fld>
            <a:endParaRPr lang="en-US"/>
          </a:p>
        </p:txBody>
      </p:sp>
    </p:spTree>
    <p:extLst>
      <p:ext uri="{BB962C8B-B14F-4D97-AF65-F5344CB8AC3E}">
        <p14:creationId xmlns:p14="http://schemas.microsoft.com/office/powerpoint/2010/main" val="1674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min(2, 2, 1)</a:t>
            </a:r>
          </a:p>
          <a:p>
            <a:r>
              <a:rPr lang="en-US" dirty="0"/>
              <a:t>max(2, 3, 4)</a:t>
            </a:r>
          </a:p>
          <a:p>
            <a:r>
              <a:rPr lang="en-US" dirty="0"/>
              <a:t>abs(-2.5)</a:t>
            </a:r>
          </a:p>
          <a:p>
            <a:r>
              <a:rPr lang="en-US" dirty="0" err="1"/>
              <a:t>math.ceil</a:t>
            </a:r>
            <a:r>
              <a:rPr lang="en-US" dirty="0"/>
              <a:t>(-2.5)</a:t>
            </a:r>
          </a:p>
          <a:p>
            <a:r>
              <a:rPr lang="en-US" dirty="0" err="1"/>
              <a:t>math.floor</a:t>
            </a:r>
            <a:r>
              <a:rPr lang="en-US" dirty="0"/>
              <a:t>(-2.5)</a:t>
            </a:r>
          </a:p>
          <a:p>
            <a:r>
              <a:rPr lang="en-US" dirty="0"/>
              <a:t>round(3.5)</a:t>
            </a:r>
          </a:p>
          <a:p>
            <a:r>
              <a:rPr lang="en-US" dirty="0"/>
              <a:t>round(3.4)</a:t>
            </a:r>
          </a:p>
          <a:p>
            <a:r>
              <a:rPr lang="en-US" dirty="0" err="1"/>
              <a:t>math.ceil</a:t>
            </a:r>
            <a:r>
              <a:rPr lang="en-US" dirty="0"/>
              <a:t>(2.5)</a:t>
            </a:r>
          </a:p>
          <a:p>
            <a:r>
              <a:rPr lang="en-US" dirty="0" err="1"/>
              <a:t>math.floor</a:t>
            </a:r>
            <a:r>
              <a:rPr lang="en-US" dirty="0"/>
              <a:t>(2.5)</a:t>
            </a:r>
          </a:p>
          <a:p>
            <a:r>
              <a:rPr lang="en-US" dirty="0"/>
              <a:t>round(-2.5)</a:t>
            </a:r>
          </a:p>
          <a:p>
            <a:r>
              <a:rPr lang="en-US" dirty="0"/>
              <a:t>round(-2.6)</a:t>
            </a:r>
          </a:p>
        </p:txBody>
      </p:sp>
      <p:sp>
        <p:nvSpPr>
          <p:cNvPr id="4" name="Slide Number Placeholder 3"/>
          <p:cNvSpPr>
            <a:spLocks noGrp="1"/>
          </p:cNvSpPr>
          <p:nvPr>
            <p:ph type="sldNum" sz="quarter" idx="5"/>
          </p:nvPr>
        </p:nvSpPr>
        <p:spPr/>
        <p:txBody>
          <a:bodyPr/>
          <a:lstStyle/>
          <a:p>
            <a:fld id="{1505864E-7A5F-48DE-85C4-A584977C8116}" type="slidenum">
              <a:rPr lang="en-US" smtClean="0"/>
              <a:t>28</a:t>
            </a:fld>
            <a:endParaRPr lang="en-US"/>
          </a:p>
        </p:txBody>
      </p:sp>
    </p:spTree>
    <p:extLst>
      <p:ext uri="{BB962C8B-B14F-4D97-AF65-F5344CB8AC3E}">
        <p14:creationId xmlns:p14="http://schemas.microsoft.com/office/powerpoint/2010/main" val="289205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letter = </a:t>
            </a:r>
            <a:r>
              <a:rPr lang="en-US" altLang="en-US" dirty="0">
                <a:solidFill>
                  <a:srgbClr val="008080"/>
                </a:solidFill>
                <a:latin typeface="Courier New" panose="02070309020205020404" pitchFamily="49" charset="0"/>
                <a:cs typeface="Courier New" panose="02070309020205020404" pitchFamily="49" charset="0"/>
              </a:rPr>
              <a:t>'A' </a:t>
            </a:r>
            <a:r>
              <a:rPr lang="en-US" altLang="en-US" dirty="0">
                <a:solidFill>
                  <a:srgbClr val="808080"/>
                </a:solidFill>
                <a:latin typeface="Courier New" panose="02070309020205020404" pitchFamily="49" charset="0"/>
                <a:cs typeface="Courier New" panose="02070309020205020404" pitchFamily="49" charset="0"/>
              </a:rPr>
              <a:t># Same as letter = "A"</a:t>
            </a:r>
          </a:p>
          <a:p>
            <a:pPr lvl="0" defTabSz="914400" eaLnBrk="0" fontAlgn="base" hangingPunct="0">
              <a:spcBef>
                <a:spcPct val="0"/>
              </a:spcBef>
              <a:spcAft>
                <a:spcPct val="0"/>
              </a:spcAft>
            </a:pPr>
            <a:r>
              <a:rPr lang="en-US" altLang="en-US" dirty="0" err="1">
                <a:solidFill>
                  <a:srgbClr val="000000"/>
                </a:solidFill>
                <a:latin typeface="Courier New" panose="02070309020205020404" pitchFamily="49" charset="0"/>
                <a:cs typeface="Courier New" panose="02070309020205020404" pitchFamily="49" charset="0"/>
              </a:rPr>
              <a:t>numChar</a:t>
            </a:r>
            <a:r>
              <a:rPr lang="en-US" altLang="en-US" dirty="0">
                <a:solidFill>
                  <a:srgbClr val="000000"/>
                </a:solidFill>
                <a:latin typeface="Courier New" panose="02070309020205020404" pitchFamily="49" charset="0"/>
                <a:cs typeface="Courier New" panose="02070309020205020404" pitchFamily="49" charset="0"/>
              </a:rPr>
              <a:t> = </a:t>
            </a:r>
            <a:r>
              <a:rPr lang="en-US" altLang="en-US" dirty="0">
                <a:solidFill>
                  <a:srgbClr val="008080"/>
                </a:solidFill>
                <a:latin typeface="Courier New" panose="02070309020205020404" pitchFamily="49" charset="0"/>
                <a:cs typeface="Courier New" panose="02070309020205020404" pitchFamily="49" charset="0"/>
              </a:rPr>
              <a:t>'4' </a:t>
            </a:r>
            <a:r>
              <a:rPr lang="en-US" altLang="en-US" dirty="0">
                <a:solidFill>
                  <a:srgbClr val="808080"/>
                </a:solidFill>
                <a:latin typeface="Courier New" panose="02070309020205020404" pitchFamily="49" charset="0"/>
                <a:cs typeface="Courier New" panose="02070309020205020404" pitchFamily="49" charset="0"/>
              </a:rPr>
              <a:t># Same as </a:t>
            </a:r>
            <a:r>
              <a:rPr lang="en-US" altLang="en-US" dirty="0" err="1">
                <a:solidFill>
                  <a:srgbClr val="808080"/>
                </a:solidFill>
                <a:latin typeface="Courier New" panose="02070309020205020404" pitchFamily="49" charset="0"/>
                <a:cs typeface="Courier New" panose="02070309020205020404" pitchFamily="49" charset="0"/>
              </a:rPr>
              <a:t>numChar</a:t>
            </a:r>
            <a:r>
              <a:rPr lang="en-US" altLang="en-US" dirty="0">
                <a:solidFill>
                  <a:srgbClr val="808080"/>
                </a:solidFill>
                <a:latin typeface="Courier New" panose="02070309020205020404" pitchFamily="49" charset="0"/>
                <a:cs typeface="Courier New" panose="02070309020205020404" pitchFamily="49" charset="0"/>
              </a:rPr>
              <a:t> = "4"</a:t>
            </a:r>
          </a:p>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message = </a:t>
            </a:r>
            <a:r>
              <a:rPr lang="en-US" altLang="en-US" dirty="0">
                <a:solidFill>
                  <a:srgbClr val="008080"/>
                </a:solidFill>
                <a:latin typeface="Courier New" panose="02070309020205020404" pitchFamily="49" charset="0"/>
                <a:cs typeface="Courier New" panose="02070309020205020404" pitchFamily="49" charset="0"/>
              </a:rPr>
              <a:t>"Good morning" </a:t>
            </a:r>
            <a:r>
              <a:rPr lang="en-US" altLang="en-US" dirty="0">
                <a:solidFill>
                  <a:srgbClr val="808080"/>
                </a:solidFill>
                <a:latin typeface="Courier New" panose="02070309020205020404" pitchFamily="49" charset="0"/>
                <a:cs typeface="Courier New" panose="02070309020205020404" pitchFamily="49" charset="0"/>
              </a:rPr>
              <a:t># Same as message = 'Good morning'</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31</a:t>
            </a:fld>
            <a:endParaRPr lang="en-US"/>
          </a:p>
        </p:txBody>
      </p:sp>
    </p:spTree>
    <p:extLst>
      <p:ext uri="{BB962C8B-B14F-4D97-AF65-F5344CB8AC3E}">
        <p14:creationId xmlns:p14="http://schemas.microsoft.com/office/powerpoint/2010/main" val="156373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"He said, "</a:t>
            </a:r>
            <a:r>
              <a:rPr lang="en-US" altLang="en-US" dirty="0">
                <a:solidFill>
                  <a:srgbClr val="000000"/>
                </a:solidFill>
                <a:latin typeface="Courier New" panose="02070309020205020404" pitchFamily="49" charset="0"/>
                <a:cs typeface="Courier New" panose="02070309020205020404" pitchFamily="49" charset="0"/>
              </a:rPr>
              <a:t>John</a:t>
            </a:r>
            <a:r>
              <a:rPr lang="en-US" altLang="en-US" dirty="0">
                <a:solidFill>
                  <a:srgbClr val="008080"/>
                </a:solidFill>
                <a:latin typeface="Courier New" panose="02070309020205020404" pitchFamily="49" charset="0"/>
                <a:cs typeface="Courier New" panose="02070309020205020404" pitchFamily="49" charset="0"/>
              </a:rPr>
              <a:t>'s program is easy to read"")</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33</a:t>
            </a:fld>
            <a:endParaRPr lang="en-US"/>
          </a:p>
        </p:txBody>
      </p:sp>
    </p:spTree>
    <p:extLst>
      <p:ext uri="{BB962C8B-B14F-4D97-AF65-F5344CB8AC3E}">
        <p14:creationId xmlns:p14="http://schemas.microsoft.com/office/powerpoint/2010/main" val="355385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print("He said, \"John's program is easy to read\"")</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35</a:t>
            </a:fld>
            <a:endParaRPr lang="en-US"/>
          </a:p>
        </p:txBody>
      </p:sp>
    </p:spTree>
    <p:extLst>
      <p:ext uri="{BB962C8B-B14F-4D97-AF65-F5344CB8AC3E}">
        <p14:creationId xmlns:p14="http://schemas.microsoft.com/office/powerpoint/2010/main" val="3839612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print("ABC\</a:t>
            </a:r>
            <a:r>
              <a:rPr lang="en-US" dirty="0" err="1"/>
              <a:t>nDEF</a:t>
            </a:r>
            <a:r>
              <a:rPr lang="en-US" dirty="0"/>
              <a:t>")</a:t>
            </a:r>
          </a:p>
          <a:p>
            <a:r>
              <a:rPr lang="en-US" dirty="0"/>
              <a:t>print("ABC\</a:t>
            </a:r>
            <a:r>
              <a:rPr lang="en-US" dirty="0" err="1"/>
              <a:t>tDEF</a:t>
            </a:r>
            <a:r>
              <a:rPr lang="en-US" dirty="0"/>
              <a:t>")</a:t>
            </a:r>
          </a:p>
          <a:p>
            <a:r>
              <a:rPr lang="en-US" dirty="0"/>
              <a:t>print("ABC\</a:t>
            </a:r>
            <a:r>
              <a:rPr lang="en-US" dirty="0" err="1"/>
              <a:t>rDEF</a:t>
            </a:r>
            <a:r>
              <a:rPr lang="en-US" dirty="0"/>
              <a:t>")</a:t>
            </a:r>
          </a:p>
          <a:p>
            <a:r>
              <a:rPr lang="en-US" dirty="0"/>
              <a:t>print("ABC\</a:t>
            </a:r>
            <a:r>
              <a:rPr lang="en-US" dirty="0" err="1"/>
              <a:t>bDEF</a:t>
            </a:r>
            <a:r>
              <a:rPr lang="en-US" dirty="0"/>
              <a:t>")</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36</a:t>
            </a:fld>
            <a:endParaRPr lang="en-US"/>
          </a:p>
        </p:txBody>
      </p:sp>
    </p:spTree>
    <p:extLst>
      <p:ext uri="{BB962C8B-B14F-4D97-AF65-F5344CB8AC3E}">
        <p14:creationId xmlns:p14="http://schemas.microsoft.com/office/powerpoint/2010/main" val="4017966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print("He said \"OK\"")</a:t>
            </a:r>
          </a:p>
          <a:p>
            <a:r>
              <a:rPr lang="en-US" dirty="0"/>
              <a:t>print('He said \'OK\'')</a:t>
            </a:r>
          </a:p>
          <a:p>
            <a:r>
              <a:rPr lang="en-US" dirty="0"/>
              <a:t>print("ABC\\DEF")</a:t>
            </a:r>
          </a:p>
          <a:p>
            <a:r>
              <a:rPr lang="en-US" dirty="0"/>
              <a:t>print("ABC\</a:t>
            </a:r>
            <a:r>
              <a:rPr lang="en-US" dirty="0" err="1"/>
              <a:t>fDEF</a:t>
            </a:r>
            <a:r>
              <a:rPr lang="en-US" dirty="0"/>
              <a:t>")</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37</a:t>
            </a:fld>
            <a:endParaRPr lang="en-US"/>
          </a:p>
        </p:txBody>
      </p:sp>
    </p:spTree>
    <p:extLst>
      <p:ext uri="{BB962C8B-B14F-4D97-AF65-F5344CB8AC3E}">
        <p14:creationId xmlns:p14="http://schemas.microsoft.com/office/powerpoint/2010/main" val="166940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8</a:t>
            </a:fld>
            <a:endParaRPr lang="en-US"/>
          </a:p>
        </p:txBody>
      </p:sp>
    </p:spTree>
    <p:extLst>
      <p:ext uri="{BB962C8B-B14F-4D97-AF65-F5344CB8AC3E}">
        <p14:creationId xmlns:p14="http://schemas.microsoft.com/office/powerpoint/2010/main" val="2538104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a:t>
            </a:r>
            <a:r>
              <a:rPr lang="en-US" dirty="0" err="1"/>
              <a:t>nnn</a:t>
            </a:r>
            <a:r>
              <a:rPr lang="en-US" dirty="0"/>
              <a:t>\</a:t>
            </a:r>
            <a:r>
              <a:rPr lang="en-US" dirty="0" err="1"/>
              <a:t>nnnn</a:t>
            </a:r>
            <a:r>
              <a:rPr lang="en-US" dirty="0"/>
              <a:t>\n\</a:t>
            </a:r>
            <a:r>
              <a:rPr lang="en-US" dirty="0" err="1"/>
              <a:t>tnnn</a:t>
            </a:r>
            <a:r>
              <a:rPr lang="en-US" dirty="0"/>
              <a:t>\</a:t>
            </a:r>
            <a:r>
              <a:rPr lang="en-US" dirty="0" err="1"/>
              <a:t>tt</a:t>
            </a:r>
            <a:r>
              <a:rPr lang="en-US" dirty="0"/>
              <a:t>\</a:t>
            </a:r>
            <a:r>
              <a:rPr lang="en-US" dirty="0" err="1"/>
              <a:t>nn</a:t>
            </a:r>
            <a:r>
              <a:rPr lang="en-US" dirty="0"/>
              <a:t>\r *\</a:t>
            </a:r>
            <a:r>
              <a:rPr lang="en-US" dirty="0" err="1"/>
              <a:t>nTest</a:t>
            </a:r>
            <a:r>
              <a:rPr lang="en-US" dirty="0"/>
              <a:t>\b\b\b\</a:t>
            </a:r>
            <a:r>
              <a:rPr lang="en-US" dirty="0" err="1"/>
              <a:t>bAhmad</a:t>
            </a:r>
            <a:r>
              <a:rPr lang="en-US" dirty="0"/>
              <a:t>")</a:t>
            </a:r>
          </a:p>
          <a:p>
            <a:endParaRPr lang="en-US" dirty="0"/>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808080"/>
                </a:solidFill>
                <a:latin typeface="Courier New" panose="02070309020205020404" pitchFamily="49" charset="0"/>
                <a:cs typeface="Courier New" panose="02070309020205020404" pitchFamily="49" charset="0"/>
              </a:rPr>
              <a:t># Empty String</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"Line 2"</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\b\b\b</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"Line 4"</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38</a:t>
            </a:fld>
            <a:endParaRPr lang="en-US"/>
          </a:p>
        </p:txBody>
      </p:sp>
    </p:spTree>
    <p:extLst>
      <p:ext uri="{BB962C8B-B14F-4D97-AF65-F5344CB8AC3E}">
        <p14:creationId xmlns:p14="http://schemas.microsoft.com/office/powerpoint/2010/main" val="3067635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print(item, end = "</a:t>
            </a:r>
            <a:r>
              <a:rPr lang="en-US" dirty="0" err="1"/>
              <a:t>anyEndingString</a:t>
            </a:r>
            <a:r>
              <a:rPr lang="en-US" dirty="0"/>
              <a:t>")</a:t>
            </a:r>
          </a:p>
          <a:p>
            <a:endParaRPr lang="en-US" dirty="0"/>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"AAA"</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660099"/>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"BBB"</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660099"/>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"CCC"</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660099"/>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"DDD"</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660099"/>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39</a:t>
            </a:fld>
            <a:endParaRPr lang="en-US"/>
          </a:p>
        </p:txBody>
      </p:sp>
    </p:spTree>
    <p:extLst>
      <p:ext uri="{BB962C8B-B14F-4D97-AF65-F5344CB8AC3E}">
        <p14:creationId xmlns:p14="http://schemas.microsoft.com/office/powerpoint/2010/main" val="317038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math</a:t>
            </a:r>
          </a:p>
          <a:p>
            <a:r>
              <a:rPr lang="en-US" dirty="0"/>
              <a:t>radius = 3</a:t>
            </a:r>
          </a:p>
          <a:p>
            <a:r>
              <a:rPr lang="en-US" dirty="0"/>
              <a:t>print("The area is", radius * radius * </a:t>
            </a:r>
            <a:r>
              <a:rPr lang="en-US" dirty="0" err="1"/>
              <a:t>math.pi</a:t>
            </a:r>
            <a:r>
              <a:rPr lang="en-US" dirty="0"/>
              <a:t>, end = ' ')</a:t>
            </a:r>
          </a:p>
          <a:p>
            <a:r>
              <a:rPr lang="en-US" dirty="0"/>
              <a:t>print("and the perimeter is", 2 * radius)</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40</a:t>
            </a:fld>
            <a:endParaRPr lang="en-US"/>
          </a:p>
        </p:txBody>
      </p:sp>
    </p:spTree>
    <p:extLst>
      <p:ext uri="{BB962C8B-B14F-4D97-AF65-F5344CB8AC3E}">
        <p14:creationId xmlns:p14="http://schemas.microsoft.com/office/powerpoint/2010/main" val="315727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 str(3.4) # Convert a float to string</a:t>
            </a:r>
          </a:p>
          <a:p>
            <a:r>
              <a:rPr lang="en-US" dirty="0"/>
              <a:t>s</a:t>
            </a:r>
          </a:p>
          <a:p>
            <a:endParaRPr lang="en-US" dirty="0"/>
          </a:p>
          <a:p>
            <a:r>
              <a:rPr lang="en-US" dirty="0"/>
              <a:t>s = str(3) # Convert an integer to string</a:t>
            </a:r>
          </a:p>
          <a:p>
            <a:r>
              <a:rPr lang="en-US" dirty="0"/>
              <a:t>s</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41</a:t>
            </a:fld>
            <a:endParaRPr lang="en-US"/>
          </a:p>
        </p:txBody>
      </p:sp>
    </p:spTree>
    <p:extLst>
      <p:ext uri="{BB962C8B-B14F-4D97-AF65-F5344CB8AC3E}">
        <p14:creationId xmlns:p14="http://schemas.microsoft.com/office/powerpoint/2010/main" val="243810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 "Welcome " + "to " + "Python"</a:t>
            </a:r>
          </a:p>
          <a:p>
            <a:r>
              <a:rPr lang="en-US" dirty="0"/>
              <a:t>message</a:t>
            </a:r>
          </a:p>
          <a:p>
            <a:endParaRPr lang="en-US" dirty="0"/>
          </a:p>
          <a:p>
            <a:r>
              <a:rPr lang="en-US" dirty="0" err="1"/>
              <a:t>chapterNo</a:t>
            </a:r>
            <a:r>
              <a:rPr lang="en-US" dirty="0"/>
              <a:t> = 3</a:t>
            </a:r>
          </a:p>
          <a:p>
            <a:r>
              <a:rPr lang="en-US" dirty="0"/>
              <a:t>s = "Chapter " + str(</a:t>
            </a:r>
            <a:r>
              <a:rPr lang="en-US" dirty="0" err="1"/>
              <a:t>chapterNo</a:t>
            </a:r>
            <a:r>
              <a:rPr lang="en-US" dirty="0"/>
              <a:t>)</a:t>
            </a:r>
          </a:p>
          <a:p>
            <a:r>
              <a:rPr lang="en-US" dirty="0"/>
              <a:t>s</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42</a:t>
            </a:fld>
            <a:endParaRPr lang="en-US"/>
          </a:p>
        </p:txBody>
      </p:sp>
    </p:spTree>
    <p:extLst>
      <p:ext uri="{BB962C8B-B14F-4D97-AF65-F5344CB8AC3E}">
        <p14:creationId xmlns:p14="http://schemas.microsoft.com/office/powerpoint/2010/main" val="2485889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 "Welcome to Python"</a:t>
            </a:r>
          </a:p>
          <a:p>
            <a:r>
              <a:rPr lang="en-US" dirty="0"/>
              <a:t>message</a:t>
            </a:r>
          </a:p>
          <a:p>
            <a:endParaRPr lang="en-US" dirty="0"/>
          </a:p>
          <a:p>
            <a:r>
              <a:rPr lang="en-US" dirty="0"/>
              <a:t>message += " and Python is fun"</a:t>
            </a:r>
          </a:p>
          <a:p>
            <a:r>
              <a:rPr lang="en-US" dirty="0"/>
              <a:t>message</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43</a:t>
            </a:fld>
            <a:endParaRPr lang="en-US"/>
          </a:p>
        </p:txBody>
      </p:sp>
    </p:spTree>
    <p:extLst>
      <p:ext uri="{BB962C8B-B14F-4D97-AF65-F5344CB8AC3E}">
        <p14:creationId xmlns:p14="http://schemas.microsoft.com/office/powerpoint/2010/main" val="584158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s1 = input("Enter a string: ")</a:t>
            </a:r>
          </a:p>
          <a:p>
            <a:r>
              <a:rPr lang="en-US" dirty="0"/>
              <a:t>s2 = input("Enter a string: ")</a:t>
            </a:r>
          </a:p>
          <a:p>
            <a:r>
              <a:rPr lang="en-US" dirty="0"/>
              <a:t>s3 = input("Enter a string: ")</a:t>
            </a:r>
          </a:p>
          <a:p>
            <a:r>
              <a:rPr lang="en-US" dirty="0"/>
              <a:t>print("s1 is " + s1)</a:t>
            </a:r>
          </a:p>
          <a:p>
            <a:r>
              <a:rPr lang="en-US" dirty="0"/>
              <a:t>print("s2 is " + s2)</a:t>
            </a:r>
          </a:p>
          <a:p>
            <a:r>
              <a:rPr lang="en-US" dirty="0"/>
              <a:t>print("s3 is " + s3)</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44</a:t>
            </a:fld>
            <a:endParaRPr lang="en-US"/>
          </a:p>
        </p:txBody>
      </p:sp>
    </p:spTree>
    <p:extLst>
      <p:ext uri="{BB962C8B-B14F-4D97-AF65-F5344CB8AC3E}">
        <p14:creationId xmlns:p14="http://schemas.microsoft.com/office/powerpoint/2010/main" val="2971696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"Line 1"</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"Line 2"</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"Line 3"</a:t>
            </a:r>
            <a:r>
              <a:rPr lang="en-US" altLang="en-US" sz="1200" dirty="0">
                <a:solidFill>
                  <a:srgbClr val="000000"/>
                </a:solidFill>
                <a:latin typeface="Courier New" panose="02070309020205020404" pitchFamily="49" charset="0"/>
                <a:cs typeface="Courier New" panose="02070309020205020404" pitchFamily="49" charset="0"/>
              </a:rPr>
              <a:t>)</a:t>
            </a:r>
          </a:p>
          <a:p>
            <a:endParaRPr lang="en-US" dirty="0"/>
          </a:p>
          <a:p>
            <a:r>
              <a:rPr lang="en-US" dirty="0"/>
              <a:t>print("Line 1" + "\n" + "Line 2" + "\n" + "Line 3")</a:t>
            </a:r>
          </a:p>
          <a:p>
            <a:r>
              <a:rPr lang="en-US" dirty="0"/>
              <a:t>print("Line 1\n" + "Line 2\n" + "Line 3")</a:t>
            </a:r>
          </a:p>
          <a:p>
            <a:r>
              <a:rPr lang="en-US" dirty="0"/>
              <a:t>print("Line 1\</a:t>
            </a:r>
            <a:r>
              <a:rPr lang="en-US" dirty="0" err="1"/>
              <a:t>nLine</a:t>
            </a:r>
            <a:r>
              <a:rPr lang="en-US" dirty="0"/>
              <a:t> 2\</a:t>
            </a:r>
            <a:r>
              <a:rPr lang="en-US" dirty="0" err="1"/>
              <a:t>nLine</a:t>
            </a:r>
            <a:r>
              <a:rPr lang="en-US" dirty="0"/>
              <a:t> 3")</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45</a:t>
            </a:fld>
            <a:endParaRPr lang="en-US"/>
          </a:p>
        </p:txBody>
      </p:sp>
    </p:spTree>
    <p:extLst>
      <p:ext uri="{BB962C8B-B14F-4D97-AF65-F5344CB8AC3E}">
        <p14:creationId xmlns:p14="http://schemas.microsoft.com/office/powerpoint/2010/main" val="3616023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 = 2 + 3</a:t>
            </a:r>
          </a:p>
          <a:p>
            <a:r>
              <a:rPr lang="en-US" dirty="0"/>
              <a:t>print(sum)</a:t>
            </a:r>
          </a:p>
          <a:p>
            <a:r>
              <a:rPr lang="en-US" dirty="0"/>
              <a:t>s = '2' + '3'</a:t>
            </a:r>
          </a:p>
          <a:p>
            <a:r>
              <a:rPr lang="en-US" dirty="0"/>
              <a:t>print(s)</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46</a:t>
            </a:fld>
            <a:endParaRPr lang="en-US"/>
          </a:p>
        </p:txBody>
      </p:sp>
    </p:spTree>
    <p:extLst>
      <p:ext uri="{BB962C8B-B14F-4D97-AF65-F5344CB8AC3E}">
        <p14:creationId xmlns:p14="http://schemas.microsoft.com/office/powerpoint/2010/main" val="1819851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Receive the amount </a:t>
            </a:r>
          </a:p>
          <a:p>
            <a:r>
              <a:rPr lang="en-US" dirty="0"/>
              <a:t>amount = eval(input("Enter an amount in double, e.g., 11.56: "))</a:t>
            </a:r>
          </a:p>
          <a:p>
            <a:endParaRPr lang="en-US" dirty="0"/>
          </a:p>
          <a:p>
            <a:r>
              <a:rPr lang="en-US" dirty="0"/>
              <a:t># Convert the amount to cents</a:t>
            </a:r>
          </a:p>
          <a:p>
            <a:r>
              <a:rPr lang="en-US" dirty="0" err="1"/>
              <a:t>remainingAmount</a:t>
            </a:r>
            <a:r>
              <a:rPr lang="en-US" dirty="0"/>
              <a:t> = int(amount * 100)</a:t>
            </a:r>
          </a:p>
          <a:p>
            <a:endParaRPr lang="en-US" dirty="0"/>
          </a:p>
          <a:p>
            <a:r>
              <a:rPr lang="en-US" dirty="0"/>
              <a:t># Find the number of one dollars</a:t>
            </a:r>
          </a:p>
          <a:p>
            <a:r>
              <a:rPr lang="en-US" dirty="0" err="1"/>
              <a:t>numberOfOneDollars</a:t>
            </a:r>
            <a:r>
              <a:rPr lang="en-US" dirty="0"/>
              <a:t> = </a:t>
            </a:r>
            <a:r>
              <a:rPr lang="en-US" dirty="0" err="1"/>
              <a:t>remainingAmount</a:t>
            </a:r>
            <a:r>
              <a:rPr lang="en-US" dirty="0"/>
              <a:t> // 100</a:t>
            </a:r>
          </a:p>
          <a:p>
            <a:r>
              <a:rPr lang="en-US" dirty="0" err="1"/>
              <a:t>remainingAmount</a:t>
            </a:r>
            <a:r>
              <a:rPr lang="en-US" dirty="0"/>
              <a:t> = </a:t>
            </a:r>
            <a:r>
              <a:rPr lang="en-US" dirty="0" err="1"/>
              <a:t>remainingAmount</a:t>
            </a:r>
            <a:r>
              <a:rPr lang="en-US" dirty="0"/>
              <a:t> % 100</a:t>
            </a:r>
          </a:p>
          <a:p>
            <a:endParaRPr lang="en-US" dirty="0"/>
          </a:p>
          <a:p>
            <a:r>
              <a:rPr lang="en-US" dirty="0"/>
              <a:t># Find the number of quarters in the remaining amount</a:t>
            </a:r>
          </a:p>
          <a:p>
            <a:r>
              <a:rPr lang="en-US" dirty="0" err="1"/>
              <a:t>numberOfQuarters</a:t>
            </a:r>
            <a:r>
              <a:rPr lang="en-US" dirty="0"/>
              <a:t> = </a:t>
            </a:r>
            <a:r>
              <a:rPr lang="en-US" dirty="0" err="1"/>
              <a:t>remainingAmount</a:t>
            </a:r>
            <a:r>
              <a:rPr lang="en-US" dirty="0"/>
              <a:t> // 25</a:t>
            </a:r>
          </a:p>
          <a:p>
            <a:r>
              <a:rPr lang="en-US" dirty="0" err="1"/>
              <a:t>remainingAmount</a:t>
            </a:r>
            <a:r>
              <a:rPr lang="en-US" dirty="0"/>
              <a:t> = </a:t>
            </a:r>
            <a:r>
              <a:rPr lang="en-US" dirty="0" err="1"/>
              <a:t>remainingAmount</a:t>
            </a:r>
            <a:r>
              <a:rPr lang="en-US" dirty="0"/>
              <a:t> % 25</a:t>
            </a:r>
          </a:p>
          <a:p>
            <a:endParaRPr lang="en-US" dirty="0"/>
          </a:p>
          <a:p>
            <a:r>
              <a:rPr lang="en-US" dirty="0"/>
              <a:t># Find the number of dimes in the remaining amount</a:t>
            </a:r>
          </a:p>
          <a:p>
            <a:r>
              <a:rPr lang="en-US" dirty="0" err="1"/>
              <a:t>numberOfDimes</a:t>
            </a:r>
            <a:r>
              <a:rPr lang="en-US" dirty="0"/>
              <a:t> = </a:t>
            </a:r>
            <a:r>
              <a:rPr lang="en-US" dirty="0" err="1"/>
              <a:t>remainingAmount</a:t>
            </a:r>
            <a:r>
              <a:rPr lang="en-US" dirty="0"/>
              <a:t> // 10</a:t>
            </a:r>
          </a:p>
          <a:p>
            <a:r>
              <a:rPr lang="en-US" dirty="0" err="1"/>
              <a:t>remainingAmount</a:t>
            </a:r>
            <a:r>
              <a:rPr lang="en-US" dirty="0"/>
              <a:t> = </a:t>
            </a:r>
            <a:r>
              <a:rPr lang="en-US" dirty="0" err="1"/>
              <a:t>remainingAmount</a:t>
            </a:r>
            <a:r>
              <a:rPr lang="en-US" dirty="0"/>
              <a:t> % 10</a:t>
            </a:r>
          </a:p>
          <a:p>
            <a:endParaRPr lang="en-US" dirty="0"/>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Find the number of nickels in the remaining amount</a:t>
            </a:r>
          </a:p>
          <a:p>
            <a:pPr lvl="0" defTabSz="914400" eaLnBrk="0" fontAlgn="base" hangingPunct="0">
              <a:spcBef>
                <a:spcPct val="0"/>
              </a:spcBef>
              <a:spcAft>
                <a:spcPct val="0"/>
              </a:spcAft>
            </a:pPr>
            <a:r>
              <a:rPr lang="en-US" altLang="en-US" sz="1200" dirty="0" err="1">
                <a:solidFill>
                  <a:srgbClr val="000000"/>
                </a:solidFill>
                <a:latin typeface="Courier New" panose="02070309020205020404" pitchFamily="49" charset="0"/>
                <a:cs typeface="Courier New" panose="02070309020205020404" pitchFamily="49" charset="0"/>
              </a:rPr>
              <a:t>numberOfNickels</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err="1">
                <a:solidFill>
                  <a:srgbClr val="000000"/>
                </a:solidFill>
                <a:latin typeface="Courier New" panose="02070309020205020404" pitchFamily="49" charset="0"/>
                <a:cs typeface="Courier New" panose="02070309020205020404" pitchFamily="49" charset="0"/>
              </a:rPr>
              <a:t>remainingAmount</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a:solidFill>
                  <a:srgbClr val="0000FF"/>
                </a:solidFill>
                <a:latin typeface="Courier New" panose="02070309020205020404" pitchFamily="49" charset="0"/>
                <a:cs typeface="Courier New" panose="02070309020205020404" pitchFamily="49" charset="0"/>
              </a:rPr>
              <a:t>5</a:t>
            </a: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err="1">
                <a:solidFill>
                  <a:srgbClr val="000000"/>
                </a:solidFill>
                <a:latin typeface="Courier New" panose="02070309020205020404" pitchFamily="49" charset="0"/>
                <a:cs typeface="Courier New" panose="02070309020205020404" pitchFamily="49" charset="0"/>
              </a:rPr>
              <a:t>remainingAmount</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err="1">
                <a:solidFill>
                  <a:srgbClr val="000000"/>
                </a:solidFill>
                <a:latin typeface="Courier New" panose="02070309020205020404" pitchFamily="49" charset="0"/>
                <a:cs typeface="Courier New" panose="02070309020205020404" pitchFamily="49" charset="0"/>
              </a:rPr>
              <a:t>remainingAmount</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a:solidFill>
                  <a:srgbClr val="0000FF"/>
                </a:solidFill>
                <a:latin typeface="Courier New" panose="02070309020205020404" pitchFamily="49" charset="0"/>
                <a:cs typeface="Courier New" panose="02070309020205020404" pitchFamily="49" charset="0"/>
              </a:rPr>
              <a:t>5</a:t>
            </a:r>
          </a:p>
          <a:p>
            <a:pPr lvl="0" defTabSz="914400" eaLnBrk="0" fontAlgn="base" hangingPunct="0">
              <a:spcBef>
                <a:spcPct val="0"/>
              </a:spcBef>
              <a:spcAft>
                <a:spcPct val="0"/>
              </a:spcAft>
            </a:pPr>
            <a:endParaRPr lang="en-US" altLang="en-US" sz="1200" dirty="0">
              <a:solidFill>
                <a:srgbClr val="0000FF"/>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Find the number of pennies in the remaining amount</a:t>
            </a:r>
          </a:p>
          <a:p>
            <a:pPr lvl="0" defTabSz="914400" eaLnBrk="0" fontAlgn="base" hangingPunct="0">
              <a:spcBef>
                <a:spcPct val="0"/>
              </a:spcBef>
              <a:spcAft>
                <a:spcPct val="0"/>
              </a:spcAft>
            </a:pPr>
            <a:r>
              <a:rPr lang="en-US" altLang="en-US" sz="1200" dirty="0" err="1">
                <a:solidFill>
                  <a:srgbClr val="000000"/>
                </a:solidFill>
                <a:latin typeface="Courier New" panose="02070309020205020404" pitchFamily="49" charset="0"/>
                <a:cs typeface="Courier New" panose="02070309020205020404" pitchFamily="49" charset="0"/>
              </a:rPr>
              <a:t>numberOfPennies</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err="1">
                <a:solidFill>
                  <a:srgbClr val="000000"/>
                </a:solidFill>
                <a:latin typeface="Courier New" panose="02070309020205020404" pitchFamily="49" charset="0"/>
                <a:cs typeface="Courier New" panose="02070309020205020404" pitchFamily="49" charset="0"/>
              </a:rPr>
              <a:t>remainingAmount</a:t>
            </a: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Display results</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"Your amount"</a:t>
            </a:r>
            <a:r>
              <a:rPr lang="en-US" altLang="en-US" sz="1200" dirty="0">
                <a:solidFill>
                  <a:srgbClr val="000000"/>
                </a:solidFill>
                <a:latin typeface="Courier New" panose="02070309020205020404" pitchFamily="49" charset="0"/>
                <a:cs typeface="Courier New" panose="02070309020205020404" pitchFamily="49" charset="0"/>
              </a:rPr>
              <a:t>, amount, </a:t>
            </a:r>
            <a:r>
              <a:rPr lang="en-US" altLang="en-US" sz="1200" dirty="0">
                <a:solidFill>
                  <a:srgbClr val="008080"/>
                </a:solidFill>
                <a:latin typeface="Courier New" panose="02070309020205020404" pitchFamily="49" charset="0"/>
                <a:cs typeface="Courier New" panose="02070309020205020404" pitchFamily="49" charset="0"/>
              </a:rPr>
              <a:t>"consists of</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numberOfOneDollars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"dollars</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numberOfQuarters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"quarters</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numberOfDimes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"dimes</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numberOfNickels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"nickels</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numberOfPennies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"pennies"</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505864E-7A5F-48DE-85C4-A584977C8116}" type="slidenum">
              <a:rPr lang="en-US" smtClean="0"/>
              <a:t>57</a:t>
            </a:fld>
            <a:endParaRPr lang="en-US"/>
          </a:p>
        </p:txBody>
      </p:sp>
    </p:spTree>
    <p:extLst>
      <p:ext uri="{BB962C8B-B14F-4D97-AF65-F5344CB8AC3E}">
        <p14:creationId xmlns:p14="http://schemas.microsoft.com/office/powerpoint/2010/main" val="131217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abs(-3) # Returns the absolute value</a:t>
            </a:r>
          </a:p>
          <a:p>
            <a:endParaRPr lang="en-US" dirty="0"/>
          </a:p>
          <a:p>
            <a:r>
              <a:rPr lang="en-US" dirty="0"/>
              <a:t>abs(-3.5) # Returns the absolute value</a:t>
            </a:r>
          </a:p>
          <a:p>
            <a:endParaRPr lang="en-US" dirty="0"/>
          </a:p>
          <a:p>
            <a:r>
              <a:rPr lang="en-US" dirty="0"/>
              <a:t>max(2, 3, 4, 6) # Returns the maximum number</a:t>
            </a:r>
          </a:p>
          <a:p>
            <a:endParaRPr lang="en-US" dirty="0"/>
          </a:p>
          <a:p>
            <a:r>
              <a:rPr lang="en-US" dirty="0"/>
              <a:t>min(2, 3, 4) # Returns the minimum number</a:t>
            </a:r>
          </a:p>
          <a:p>
            <a:endParaRPr lang="en-US" dirty="0"/>
          </a:p>
          <a:p>
            <a:r>
              <a:rPr lang="en-US" dirty="0"/>
              <a:t>pow(2, 3) # Same as 2 ** 3</a:t>
            </a:r>
          </a:p>
          <a:p>
            <a:endParaRPr lang="en-US" dirty="0"/>
          </a:p>
          <a:p>
            <a:r>
              <a:rPr lang="en-US" dirty="0"/>
              <a:t>pow(2.5, 3.5) # Same as 2.5 ** 3.5</a:t>
            </a:r>
          </a:p>
          <a:p>
            <a:endParaRPr lang="en-US" dirty="0"/>
          </a:p>
          <a:p>
            <a:r>
              <a:rPr lang="en-US" dirty="0"/>
              <a:t>round(3.51) # Rounds to its nearest integer</a:t>
            </a:r>
          </a:p>
          <a:p>
            <a:endParaRPr lang="en-US" dirty="0"/>
          </a:p>
          <a:p>
            <a:r>
              <a:rPr lang="en-US" dirty="0"/>
              <a:t>round(3.4) # Rounds to its nearest integer</a:t>
            </a:r>
          </a:p>
          <a:p>
            <a:endParaRPr lang="en-US" dirty="0"/>
          </a:p>
          <a:p>
            <a:r>
              <a:rPr lang="en-US" dirty="0"/>
              <a:t>round(3.1456, 3) # Rounds to 3 digits after the decimal point</a:t>
            </a:r>
          </a:p>
        </p:txBody>
      </p:sp>
      <p:sp>
        <p:nvSpPr>
          <p:cNvPr id="4" name="Slide Number Placeholder 3"/>
          <p:cNvSpPr>
            <a:spLocks noGrp="1"/>
          </p:cNvSpPr>
          <p:nvPr>
            <p:ph type="sldNum" sz="quarter" idx="5"/>
          </p:nvPr>
        </p:nvSpPr>
        <p:spPr/>
        <p:txBody>
          <a:bodyPr/>
          <a:lstStyle/>
          <a:p>
            <a:fld id="{1505864E-7A5F-48DE-85C4-A584977C8116}" type="slidenum">
              <a:rPr lang="en-US" smtClean="0"/>
              <a:t>11</a:t>
            </a:fld>
            <a:endParaRPr lang="en-US"/>
          </a:p>
        </p:txBody>
      </p:sp>
    </p:spTree>
    <p:extLst>
      <p:ext uri="{BB962C8B-B14F-4D97-AF65-F5344CB8AC3E}">
        <p14:creationId xmlns:p14="http://schemas.microsoft.com/office/powerpoint/2010/main" val="169794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Receive the amount </a:t>
            </a:r>
          </a:p>
          <a:p>
            <a:r>
              <a:rPr lang="en-US" dirty="0"/>
              <a:t>amount = eval(input("Enter an amount in double, e.g., 11.56: "))</a:t>
            </a:r>
          </a:p>
          <a:p>
            <a:endParaRPr lang="en-US" dirty="0"/>
          </a:p>
          <a:p>
            <a:r>
              <a:rPr lang="en-US" dirty="0"/>
              <a:t># Convert the amount to cents</a:t>
            </a:r>
          </a:p>
          <a:p>
            <a:r>
              <a:rPr lang="en-US" dirty="0" err="1"/>
              <a:t>remainingAmount</a:t>
            </a:r>
            <a:r>
              <a:rPr lang="en-US" dirty="0"/>
              <a:t> = int(amount * 100)</a:t>
            </a:r>
          </a:p>
          <a:p>
            <a:endParaRPr lang="en-US" dirty="0"/>
          </a:p>
          <a:p>
            <a:r>
              <a:rPr lang="en-US" dirty="0"/>
              <a:t># Find the number of one dollars</a:t>
            </a:r>
          </a:p>
          <a:p>
            <a:r>
              <a:rPr lang="en-US" dirty="0" err="1"/>
              <a:t>numberOfOneDollars</a:t>
            </a:r>
            <a:r>
              <a:rPr lang="en-US" dirty="0"/>
              <a:t> = </a:t>
            </a:r>
            <a:r>
              <a:rPr lang="en-US" dirty="0" err="1"/>
              <a:t>remainingAmount</a:t>
            </a:r>
            <a:r>
              <a:rPr lang="en-US" dirty="0"/>
              <a:t> // 100</a:t>
            </a:r>
          </a:p>
          <a:p>
            <a:r>
              <a:rPr lang="en-US" dirty="0" err="1"/>
              <a:t>remainingAmount</a:t>
            </a:r>
            <a:r>
              <a:rPr lang="en-US" dirty="0"/>
              <a:t> = </a:t>
            </a:r>
            <a:r>
              <a:rPr lang="en-US" dirty="0" err="1"/>
              <a:t>remainingAmount</a:t>
            </a:r>
            <a:r>
              <a:rPr lang="en-US" dirty="0"/>
              <a:t> % 100</a:t>
            </a:r>
          </a:p>
          <a:p>
            <a:endParaRPr lang="en-US" dirty="0"/>
          </a:p>
          <a:p>
            <a:r>
              <a:rPr lang="en-US" dirty="0"/>
              <a:t># Find the number of quarters in the remaining amount</a:t>
            </a:r>
          </a:p>
          <a:p>
            <a:r>
              <a:rPr lang="en-US" dirty="0" err="1"/>
              <a:t>numberOfQuarters</a:t>
            </a:r>
            <a:r>
              <a:rPr lang="en-US" dirty="0"/>
              <a:t> = </a:t>
            </a:r>
            <a:r>
              <a:rPr lang="en-US" dirty="0" err="1"/>
              <a:t>remainingAmount</a:t>
            </a:r>
            <a:r>
              <a:rPr lang="en-US" dirty="0"/>
              <a:t> // 25</a:t>
            </a:r>
          </a:p>
          <a:p>
            <a:r>
              <a:rPr lang="en-US" dirty="0" err="1"/>
              <a:t>remainingAmount</a:t>
            </a:r>
            <a:r>
              <a:rPr lang="en-US" dirty="0"/>
              <a:t> = </a:t>
            </a:r>
            <a:r>
              <a:rPr lang="en-US" dirty="0" err="1"/>
              <a:t>remainingAmount</a:t>
            </a:r>
            <a:r>
              <a:rPr lang="en-US" dirty="0"/>
              <a:t> % 25</a:t>
            </a:r>
          </a:p>
          <a:p>
            <a:endParaRPr lang="en-US" dirty="0"/>
          </a:p>
          <a:p>
            <a:r>
              <a:rPr lang="en-US" dirty="0"/>
              <a:t># Find the number of dimes in the remaining amount</a:t>
            </a:r>
          </a:p>
          <a:p>
            <a:r>
              <a:rPr lang="en-US" dirty="0" err="1"/>
              <a:t>numberOfDimes</a:t>
            </a:r>
            <a:r>
              <a:rPr lang="en-US" dirty="0"/>
              <a:t> = </a:t>
            </a:r>
            <a:r>
              <a:rPr lang="en-US" dirty="0" err="1"/>
              <a:t>remainingAmount</a:t>
            </a:r>
            <a:r>
              <a:rPr lang="en-US" dirty="0"/>
              <a:t> // 10</a:t>
            </a:r>
          </a:p>
          <a:p>
            <a:r>
              <a:rPr lang="en-US" dirty="0" err="1"/>
              <a:t>remainingAmount</a:t>
            </a:r>
            <a:r>
              <a:rPr lang="en-US" dirty="0"/>
              <a:t> = </a:t>
            </a:r>
            <a:r>
              <a:rPr lang="en-US" dirty="0" err="1"/>
              <a:t>remainingAmount</a:t>
            </a:r>
            <a:r>
              <a:rPr lang="en-US" dirty="0"/>
              <a:t> % 10</a:t>
            </a:r>
          </a:p>
          <a:p>
            <a:endParaRPr lang="en-US" dirty="0"/>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Find the number of nickels in the remaining amount</a:t>
            </a:r>
          </a:p>
          <a:p>
            <a:pPr lvl="0" defTabSz="914400" eaLnBrk="0" fontAlgn="base" hangingPunct="0">
              <a:spcBef>
                <a:spcPct val="0"/>
              </a:spcBef>
              <a:spcAft>
                <a:spcPct val="0"/>
              </a:spcAft>
            </a:pPr>
            <a:r>
              <a:rPr lang="en-US" altLang="en-US" sz="1200" dirty="0" err="1">
                <a:solidFill>
                  <a:srgbClr val="000000"/>
                </a:solidFill>
                <a:latin typeface="Courier New" panose="02070309020205020404" pitchFamily="49" charset="0"/>
                <a:cs typeface="Courier New" panose="02070309020205020404" pitchFamily="49" charset="0"/>
              </a:rPr>
              <a:t>numberOfNickels</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err="1">
                <a:solidFill>
                  <a:srgbClr val="000000"/>
                </a:solidFill>
                <a:latin typeface="Courier New" panose="02070309020205020404" pitchFamily="49" charset="0"/>
                <a:cs typeface="Courier New" panose="02070309020205020404" pitchFamily="49" charset="0"/>
              </a:rPr>
              <a:t>remainingAmount</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a:solidFill>
                  <a:srgbClr val="0000FF"/>
                </a:solidFill>
                <a:latin typeface="Courier New" panose="02070309020205020404" pitchFamily="49" charset="0"/>
                <a:cs typeface="Courier New" panose="02070309020205020404" pitchFamily="49" charset="0"/>
              </a:rPr>
              <a:t>5</a:t>
            </a: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err="1">
                <a:solidFill>
                  <a:srgbClr val="000000"/>
                </a:solidFill>
                <a:latin typeface="Courier New" panose="02070309020205020404" pitchFamily="49" charset="0"/>
                <a:cs typeface="Courier New" panose="02070309020205020404" pitchFamily="49" charset="0"/>
              </a:rPr>
              <a:t>remainingAmount</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err="1">
                <a:solidFill>
                  <a:srgbClr val="000000"/>
                </a:solidFill>
                <a:latin typeface="Courier New" panose="02070309020205020404" pitchFamily="49" charset="0"/>
                <a:cs typeface="Courier New" panose="02070309020205020404" pitchFamily="49" charset="0"/>
              </a:rPr>
              <a:t>remainingAmount</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a:solidFill>
                  <a:srgbClr val="0000FF"/>
                </a:solidFill>
                <a:latin typeface="Courier New" panose="02070309020205020404" pitchFamily="49" charset="0"/>
                <a:cs typeface="Courier New" panose="02070309020205020404" pitchFamily="49" charset="0"/>
              </a:rPr>
              <a:t>5</a:t>
            </a:r>
          </a:p>
          <a:p>
            <a:pPr lvl="0" defTabSz="914400" eaLnBrk="0" fontAlgn="base" hangingPunct="0">
              <a:spcBef>
                <a:spcPct val="0"/>
              </a:spcBef>
              <a:spcAft>
                <a:spcPct val="0"/>
              </a:spcAft>
            </a:pPr>
            <a:endParaRPr lang="en-US" altLang="en-US" sz="1200" dirty="0">
              <a:solidFill>
                <a:srgbClr val="0000FF"/>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Find the number of pennies in the remaining amount</a:t>
            </a:r>
          </a:p>
          <a:p>
            <a:pPr lvl="0" defTabSz="914400" eaLnBrk="0" fontAlgn="base" hangingPunct="0">
              <a:spcBef>
                <a:spcPct val="0"/>
              </a:spcBef>
              <a:spcAft>
                <a:spcPct val="0"/>
              </a:spcAft>
            </a:pPr>
            <a:r>
              <a:rPr lang="en-US" altLang="en-US" sz="1200" dirty="0" err="1">
                <a:solidFill>
                  <a:srgbClr val="000000"/>
                </a:solidFill>
                <a:latin typeface="Courier New" panose="02070309020205020404" pitchFamily="49" charset="0"/>
                <a:cs typeface="Courier New" panose="02070309020205020404" pitchFamily="49" charset="0"/>
              </a:rPr>
              <a:t>numberOfPennies</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err="1">
                <a:solidFill>
                  <a:srgbClr val="000000"/>
                </a:solidFill>
                <a:latin typeface="Courier New" panose="02070309020205020404" pitchFamily="49" charset="0"/>
                <a:cs typeface="Courier New" panose="02070309020205020404" pitchFamily="49" charset="0"/>
              </a:rPr>
              <a:t>remainingAmount</a:t>
            </a: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Display results</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"Your amount"</a:t>
            </a:r>
            <a:r>
              <a:rPr lang="en-US" altLang="en-US" sz="1200" dirty="0">
                <a:solidFill>
                  <a:srgbClr val="000000"/>
                </a:solidFill>
                <a:latin typeface="Courier New" panose="02070309020205020404" pitchFamily="49" charset="0"/>
                <a:cs typeface="Courier New" panose="02070309020205020404" pitchFamily="49" charset="0"/>
              </a:rPr>
              <a:t>, amount, </a:t>
            </a:r>
            <a:r>
              <a:rPr lang="en-US" altLang="en-US" sz="1200" dirty="0">
                <a:solidFill>
                  <a:srgbClr val="008080"/>
                </a:solidFill>
                <a:latin typeface="Courier New" panose="02070309020205020404" pitchFamily="49" charset="0"/>
                <a:cs typeface="Courier New" panose="02070309020205020404" pitchFamily="49" charset="0"/>
              </a:rPr>
              <a:t>"consists of</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numberOfOneDollars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"dollars</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numberOfQuarters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"quarters</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numberOfDimes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"dimes</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numberOfNickels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"nickels</a:t>
            </a:r>
            <a:r>
              <a:rPr lang="en-US" altLang="en-US" sz="1200" dirty="0">
                <a:solidFill>
                  <a:srgbClr val="000080"/>
                </a:solidFill>
                <a:latin typeface="Courier New" panose="02070309020205020404" pitchFamily="49" charset="0"/>
                <a:cs typeface="Courier New" panose="02070309020205020404" pitchFamily="49" charset="0"/>
              </a:rPr>
              <a:t>\n</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err="1">
                <a:solidFill>
                  <a:srgbClr val="000000"/>
                </a:solidFill>
                <a:latin typeface="Courier New" panose="02070309020205020404" pitchFamily="49" charset="0"/>
                <a:cs typeface="Courier New" panose="02070309020205020404" pitchFamily="49" charset="0"/>
              </a:rPr>
              <a:t>numberOfPennies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"pennies"</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505864E-7A5F-48DE-85C4-A584977C8116}" type="slidenum">
              <a:rPr lang="en-US" smtClean="0"/>
              <a:t>58</a:t>
            </a:fld>
            <a:endParaRPr lang="en-US"/>
          </a:p>
        </p:txBody>
      </p:sp>
    </p:spTree>
    <p:extLst>
      <p:ext uri="{BB962C8B-B14F-4D97-AF65-F5344CB8AC3E}">
        <p14:creationId xmlns:p14="http://schemas.microsoft.com/office/powerpoint/2010/main" val="1241040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 16.404674</a:t>
            </a:r>
          </a:p>
          <a:p>
            <a:r>
              <a:rPr lang="en-US" dirty="0"/>
              <a:t>x = int(x * 100) / 100 # x =&gt; 1640 / 100 = 16.4</a:t>
            </a:r>
          </a:p>
          <a:p>
            <a:r>
              <a:rPr lang="en-US" dirty="0"/>
              <a:t>print("x is", x) # output: x is 16.4</a:t>
            </a:r>
          </a:p>
          <a:p>
            <a:r>
              <a:rPr lang="en-US" dirty="0"/>
              <a:t># Or we can use the round(num, digit) function</a:t>
            </a:r>
          </a:p>
          <a:p>
            <a:r>
              <a:rPr lang="en-US" dirty="0"/>
              <a:t>print("x is", round(x, 2)) # output: x is 16.4</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64</a:t>
            </a:fld>
            <a:endParaRPr lang="en-US"/>
          </a:p>
        </p:txBody>
      </p:sp>
    </p:spTree>
    <p:extLst>
      <p:ext uri="{BB962C8B-B14F-4D97-AF65-F5344CB8AC3E}">
        <p14:creationId xmlns:p14="http://schemas.microsoft.com/office/powerpoint/2010/main" val="1228761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 16.404674</a:t>
            </a:r>
          </a:p>
          <a:p>
            <a:r>
              <a:rPr lang="en-US" dirty="0"/>
              <a:t>print("x is", format(x, ".2f")) # print: x is  16.40</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65</a:t>
            </a:fld>
            <a:endParaRPr lang="en-US"/>
          </a:p>
        </p:txBody>
      </p:sp>
    </p:spTree>
    <p:extLst>
      <p:ext uri="{BB962C8B-B14F-4D97-AF65-F5344CB8AC3E}">
        <p14:creationId xmlns:p14="http://schemas.microsoft.com/office/powerpoint/2010/main" val="1244647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print(format(57.467657, "10.2f"))</a:t>
            </a:r>
          </a:p>
          <a:p>
            <a:r>
              <a:rPr lang="en-US" dirty="0"/>
              <a:t>print(format(12345678.923, "10.2f"))</a:t>
            </a:r>
          </a:p>
          <a:p>
            <a:r>
              <a:rPr lang="en-US" dirty="0"/>
              <a:t>print(format(57.4, "10.2f"))</a:t>
            </a:r>
          </a:p>
          <a:p>
            <a:r>
              <a:rPr lang="en-US" dirty="0"/>
              <a:t>print(format(57, "10.2f"))</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66</a:t>
            </a:fld>
            <a:endParaRPr lang="en-US"/>
          </a:p>
        </p:txBody>
      </p:sp>
    </p:spTree>
    <p:extLst>
      <p:ext uri="{BB962C8B-B14F-4D97-AF65-F5344CB8AC3E}">
        <p14:creationId xmlns:p14="http://schemas.microsoft.com/office/powerpoint/2010/main" val="3494912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print(format(57.467657, "10.2f"))</a:t>
            </a:r>
          </a:p>
          <a:p>
            <a:r>
              <a:rPr lang="en-US" dirty="0"/>
              <a:t>print(format(57.467657, ".2f"))</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68</a:t>
            </a:fld>
            <a:endParaRPr lang="en-US"/>
          </a:p>
        </p:txBody>
      </p:sp>
    </p:spTree>
    <p:extLst>
      <p:ext uri="{BB962C8B-B14F-4D97-AF65-F5344CB8AC3E}">
        <p14:creationId xmlns:p14="http://schemas.microsoft.com/office/powerpoint/2010/main" val="1191697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print(format(0.53457, "10.2%"))</a:t>
            </a:r>
          </a:p>
          <a:p>
            <a:r>
              <a:rPr lang="en-US" dirty="0"/>
              <a:t>print(format(0.0033923, "10.2%"))</a:t>
            </a:r>
          </a:p>
          <a:p>
            <a:r>
              <a:rPr lang="en-US" dirty="0"/>
              <a:t>print(format(7.4, "10.2%"))</a:t>
            </a:r>
          </a:p>
          <a:p>
            <a:r>
              <a:rPr lang="en-US" dirty="0"/>
              <a:t>print(format(57, "10.2%"))</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69</a:t>
            </a:fld>
            <a:endParaRPr lang="en-US"/>
          </a:p>
        </p:txBody>
      </p:sp>
    </p:spTree>
    <p:extLst>
      <p:ext uri="{BB962C8B-B14F-4D97-AF65-F5344CB8AC3E}">
        <p14:creationId xmlns:p14="http://schemas.microsoft.com/office/powerpoint/2010/main" val="2824994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print(format(57.467657, "10.2f"))</a:t>
            </a:r>
          </a:p>
          <a:p>
            <a:r>
              <a:rPr lang="en-US" dirty="0"/>
              <a:t>print(format(57.467657, "&lt;10.2f"))</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70</a:t>
            </a:fld>
            <a:endParaRPr lang="en-US"/>
          </a:p>
        </p:txBody>
      </p:sp>
    </p:spTree>
    <p:extLst>
      <p:ext uri="{BB962C8B-B14F-4D97-AF65-F5344CB8AC3E}">
        <p14:creationId xmlns:p14="http://schemas.microsoft.com/office/powerpoint/2010/main" val="3697821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print(format(59832, "10d"))</a:t>
            </a:r>
          </a:p>
          <a:p>
            <a:r>
              <a:rPr lang="en-US" dirty="0"/>
              <a:t>print(format(59832, "&lt;10d"))</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71</a:t>
            </a:fld>
            <a:endParaRPr lang="en-US"/>
          </a:p>
        </p:txBody>
      </p:sp>
    </p:spTree>
    <p:extLst>
      <p:ext uri="{BB962C8B-B14F-4D97-AF65-F5344CB8AC3E}">
        <p14:creationId xmlns:p14="http://schemas.microsoft.com/office/powerpoint/2010/main" val="4263445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print(format("Welcome to Python", "20s"))</a:t>
            </a:r>
          </a:p>
          <a:p>
            <a:r>
              <a:rPr lang="en-US" dirty="0"/>
              <a:t>print(format("Welcome to Python", "&lt;20s"))</a:t>
            </a:r>
          </a:p>
          <a:p>
            <a:r>
              <a:rPr lang="en-US" dirty="0"/>
              <a:t>print(format("Welcome to Python", "&gt;20s"))</a:t>
            </a:r>
          </a:p>
          <a:p>
            <a:r>
              <a:rPr lang="en-US" dirty="0"/>
              <a:t>print(format("Welcome to Python and Java", "&gt;20s"))</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72</a:t>
            </a:fld>
            <a:endParaRPr lang="en-US"/>
          </a:p>
        </p:txBody>
      </p:sp>
    </p:spTree>
    <p:extLst>
      <p:ext uri="{BB962C8B-B14F-4D97-AF65-F5344CB8AC3E}">
        <p14:creationId xmlns:p14="http://schemas.microsoft.com/office/powerpoint/2010/main" val="3482163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math</a:t>
            </a:r>
          </a:p>
          <a:p>
            <a:endParaRPr lang="en-US" dirty="0"/>
          </a:p>
          <a:p>
            <a:r>
              <a:rPr lang="en-US" dirty="0"/>
              <a:t># The header of the table</a:t>
            </a:r>
          </a:p>
          <a:p>
            <a:r>
              <a:rPr lang="en-US" dirty="0"/>
              <a:t>print("---------------------------------")</a:t>
            </a:r>
          </a:p>
          <a:p>
            <a:r>
              <a:rPr lang="en-US" dirty="0"/>
              <a:t>print(format("x", "&gt;5s") + '|', format("x^2", "12s"), format("√x", "10s"))</a:t>
            </a:r>
          </a:p>
          <a:p>
            <a:r>
              <a:rPr lang="en-US" dirty="0"/>
              <a:t>print("---------------------------------")</a:t>
            </a:r>
          </a:p>
          <a:p>
            <a:endParaRPr lang="en-US" dirty="0"/>
          </a:p>
          <a:p>
            <a:r>
              <a:rPr lang="en-US" dirty="0"/>
              <a:t>print(format(5, "&gt;5d") + '|', format(5 ** 2, "&lt;12.2f"), format(</a:t>
            </a:r>
            <a:r>
              <a:rPr lang="en-US" dirty="0" err="1"/>
              <a:t>math.sqrt</a:t>
            </a:r>
            <a:r>
              <a:rPr lang="en-US" dirty="0"/>
              <a:t>(5), "&lt;10.2f"))</a:t>
            </a:r>
          </a:p>
          <a:p>
            <a:r>
              <a:rPr lang="en-US" dirty="0"/>
              <a:t>print(format(500, "&gt;5d") + '|', format(500 ** 2, "&lt;12.2f"), format(</a:t>
            </a:r>
            <a:r>
              <a:rPr lang="en-US" dirty="0" err="1"/>
              <a:t>math.sqrt</a:t>
            </a:r>
            <a:r>
              <a:rPr lang="en-US" dirty="0"/>
              <a:t>(500), "&lt;10.2f"))</a:t>
            </a:r>
          </a:p>
          <a:p>
            <a:r>
              <a:rPr lang="en-US" dirty="0"/>
              <a:t>print(format(20, "&gt;5d") + '|', format(20 ** 2, "&lt;12.2f"), format(</a:t>
            </a:r>
            <a:r>
              <a:rPr lang="en-US" dirty="0" err="1"/>
              <a:t>math.sqrt</a:t>
            </a:r>
            <a:r>
              <a:rPr lang="en-US" dirty="0"/>
              <a:t>(20), "&lt;10.2f"))</a:t>
            </a:r>
          </a:p>
          <a:p>
            <a:r>
              <a:rPr lang="en-US" dirty="0"/>
              <a:t>print(format(3000, "&gt;5d") + '|', format(3000 ** 2, "&lt;12.2f"), format(</a:t>
            </a:r>
            <a:r>
              <a:rPr lang="en-US" dirty="0" err="1"/>
              <a:t>math.sqrt</a:t>
            </a:r>
            <a:r>
              <a:rPr lang="en-US" dirty="0"/>
              <a:t>(3000), "&lt;10.2f"))</a:t>
            </a:r>
          </a:p>
          <a:p>
            <a:endParaRPr lang="en-US" dirty="0"/>
          </a:p>
          <a:p>
            <a:r>
              <a:rPr lang="en-US" dirty="0"/>
              <a:t># The footer of the table</a:t>
            </a:r>
          </a:p>
          <a:p>
            <a:r>
              <a:rPr lang="en-US" dirty="0"/>
              <a:t>print("---------------------------------")</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77</a:t>
            </a:fld>
            <a:endParaRPr lang="en-US"/>
          </a:p>
        </p:txBody>
      </p:sp>
    </p:spTree>
    <p:extLst>
      <p:ext uri="{BB962C8B-B14F-4D97-AF65-F5344CB8AC3E}">
        <p14:creationId xmlns:p14="http://schemas.microsoft.com/office/powerpoint/2010/main" val="100844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math</a:t>
            </a:r>
          </a:p>
          <a:p>
            <a:r>
              <a:rPr lang="en-US" dirty="0" err="1"/>
              <a:t>math.pi</a:t>
            </a:r>
            <a:r>
              <a:rPr lang="en-US" dirty="0"/>
              <a:t>  # pi is a </a:t>
            </a:r>
            <a:r>
              <a:rPr lang="en-US"/>
              <a:t>constant </a:t>
            </a:r>
          </a:p>
          <a:p>
            <a:endParaRPr lang="en-US"/>
          </a:p>
          <a:p>
            <a:r>
              <a:rPr lang="en-US"/>
              <a:t>math</a:t>
            </a:r>
            <a:r>
              <a:rPr lang="en-US" dirty="0" err="1"/>
              <a:t>.cos</a:t>
            </a:r>
            <a:r>
              <a:rPr lang="en-US" dirty="0"/>
              <a:t>(5.89)  # cos is a function</a:t>
            </a:r>
          </a:p>
          <a:p>
            <a:endParaRPr lang="en-US" dirty="0"/>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13</a:t>
            </a:fld>
            <a:endParaRPr lang="en-US"/>
          </a:p>
        </p:txBody>
      </p:sp>
    </p:spTree>
    <p:extLst>
      <p:ext uri="{BB962C8B-B14F-4D97-AF65-F5344CB8AC3E}">
        <p14:creationId xmlns:p14="http://schemas.microsoft.com/office/powerpoint/2010/main" val="3684247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import </a:t>
            </a:r>
            <a:r>
              <a:rPr lang="en-US" altLang="en-US" sz="1200" dirty="0">
                <a:solidFill>
                  <a:srgbClr val="000000"/>
                </a:solidFill>
                <a:latin typeface="Courier New" panose="02070309020205020404" pitchFamily="49" charset="0"/>
                <a:cs typeface="Courier New" panose="02070309020205020404" pitchFamily="49" charset="0"/>
              </a:rPr>
              <a:t>math</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SEPARATOR = </a:t>
            </a:r>
            <a:r>
              <a:rPr lang="en-US" altLang="en-US" sz="1200" dirty="0">
                <a:solidFill>
                  <a:srgbClr val="008080"/>
                </a:solidFill>
                <a:latin typeface="Courier New" panose="02070309020205020404" pitchFamily="49" charset="0"/>
                <a:cs typeface="Courier New" panose="02070309020205020404" pitchFamily="49" charset="0"/>
              </a:rPr>
              <a:t>'|' </a:t>
            </a:r>
            <a:r>
              <a:rPr lang="en-US" altLang="en-US" sz="1200" dirty="0">
                <a:solidFill>
                  <a:srgbClr val="808080"/>
                </a:solidFill>
                <a:latin typeface="Courier New" panose="02070309020205020404" pitchFamily="49" charset="0"/>
                <a:cs typeface="Courier New" panose="02070309020205020404" pitchFamily="49" charset="0"/>
              </a:rPr>
              <a:t># a constant to represent the separator between the first and second columns</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FORMAT_1 = </a:t>
            </a:r>
            <a:r>
              <a:rPr lang="en-US" altLang="en-US" sz="1200" dirty="0">
                <a:solidFill>
                  <a:srgbClr val="008080"/>
                </a:solidFill>
                <a:latin typeface="Courier New" panose="02070309020205020404" pitchFamily="49" charset="0"/>
                <a:cs typeface="Courier New" panose="02070309020205020404" pitchFamily="49" charset="0"/>
              </a:rPr>
              <a:t>"&gt;5d" </a:t>
            </a:r>
            <a:r>
              <a:rPr lang="en-US" altLang="en-US" sz="1200" dirty="0">
                <a:solidFill>
                  <a:srgbClr val="808080"/>
                </a:solidFill>
                <a:latin typeface="Courier New" panose="02070309020205020404" pitchFamily="49" charset="0"/>
                <a:cs typeface="Courier New" panose="02070309020205020404" pitchFamily="49" charset="0"/>
              </a:rPr>
              <a:t># a constant to represent the Specifier for the first column format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FORMAT_2 = </a:t>
            </a:r>
            <a:r>
              <a:rPr lang="en-US" altLang="en-US" sz="1200" dirty="0">
                <a:solidFill>
                  <a:srgbClr val="008080"/>
                </a:solidFill>
                <a:latin typeface="Courier New" panose="02070309020205020404" pitchFamily="49" charset="0"/>
                <a:cs typeface="Courier New" panose="02070309020205020404" pitchFamily="49" charset="0"/>
              </a:rPr>
              <a:t>"&lt;12.2f" </a:t>
            </a:r>
            <a:r>
              <a:rPr lang="en-US" altLang="en-US" sz="1200" dirty="0">
                <a:solidFill>
                  <a:srgbClr val="808080"/>
                </a:solidFill>
                <a:latin typeface="Courier New" panose="02070309020205020404" pitchFamily="49" charset="0"/>
                <a:cs typeface="Courier New" panose="02070309020205020404" pitchFamily="49" charset="0"/>
              </a:rPr>
              <a:t># a constant to represent the Specifier for the second column format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FORMAT_3 = </a:t>
            </a:r>
            <a:r>
              <a:rPr lang="en-US" altLang="en-US" sz="1200" dirty="0">
                <a:solidFill>
                  <a:srgbClr val="008080"/>
                </a:solidFill>
                <a:latin typeface="Courier New" panose="02070309020205020404" pitchFamily="49" charset="0"/>
                <a:cs typeface="Courier New" panose="02070309020205020404" pitchFamily="49" charset="0"/>
              </a:rPr>
              <a:t>"&lt;10.2f" </a:t>
            </a:r>
            <a:r>
              <a:rPr lang="en-US" altLang="en-US" sz="1200" dirty="0">
                <a:solidFill>
                  <a:srgbClr val="808080"/>
                </a:solidFill>
                <a:latin typeface="Courier New" panose="02070309020205020404" pitchFamily="49" charset="0"/>
                <a:cs typeface="Courier New" panose="02070309020205020404" pitchFamily="49" charset="0"/>
              </a:rPr>
              <a:t># a constant to represent the Specifier for the first third format</a:t>
            </a:r>
          </a:p>
          <a:p>
            <a:pPr lvl="0" defTabSz="914400" eaLnBrk="0" fontAlgn="base" hangingPunct="0">
              <a:spcBef>
                <a:spcPct val="0"/>
              </a:spcBef>
              <a:spcAft>
                <a:spcPct val="0"/>
              </a:spcAft>
            </a:pPr>
            <a:endParaRPr lang="en-US" altLang="en-US" sz="1200" dirty="0">
              <a:solidFill>
                <a:srgbClr val="80808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The header of the table</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"x"</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"&gt;5s"</a:t>
            </a:r>
            <a:r>
              <a:rPr lang="en-US" altLang="en-US" sz="1200" dirty="0">
                <a:solidFill>
                  <a:srgbClr val="000000"/>
                </a:solidFill>
                <a:latin typeface="Courier New" panose="02070309020205020404" pitchFamily="49" charset="0"/>
                <a:cs typeface="Courier New" panose="02070309020205020404" pitchFamily="49" charset="0"/>
              </a:rPr>
              <a:t>) + SEPARATOR,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"x^2"</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"12s"</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"√x"</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"10s"</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x = </a:t>
            </a:r>
            <a:r>
              <a:rPr lang="en-US" altLang="en-US" sz="1200" dirty="0">
                <a:solidFill>
                  <a:srgbClr val="0000FF"/>
                </a:solidFill>
                <a:latin typeface="Courier New" panose="02070309020205020404" pitchFamily="49" charset="0"/>
                <a:cs typeface="Courier New" panose="02070309020205020404" pitchFamily="49" charset="0"/>
              </a:rPr>
              <a:t>5 </a:t>
            </a:r>
            <a:r>
              <a:rPr lang="en-US" altLang="en-US" sz="1200" dirty="0">
                <a:solidFill>
                  <a:srgbClr val="808080"/>
                </a:solidFill>
                <a:latin typeface="Courier New" panose="02070309020205020404" pitchFamily="49" charset="0"/>
                <a:cs typeface="Courier New" panose="02070309020205020404" pitchFamily="49" charset="0"/>
              </a:rPr>
              <a:t># this variable stores the value of x that will be included with the next calculations</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(x, FORMAT_1) + SEPARATOR,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(x **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 FORMAT_2),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err="1">
                <a:solidFill>
                  <a:srgbClr val="000000"/>
                </a:solidFill>
                <a:latin typeface="Courier New" panose="02070309020205020404" pitchFamily="49" charset="0"/>
                <a:cs typeface="Courier New" panose="02070309020205020404" pitchFamily="49" charset="0"/>
              </a:rPr>
              <a:t>math.sqrt</a:t>
            </a:r>
            <a:r>
              <a:rPr lang="en-US" altLang="en-US" sz="1200" dirty="0">
                <a:solidFill>
                  <a:srgbClr val="000000"/>
                </a:solidFill>
                <a:latin typeface="Courier New" panose="02070309020205020404" pitchFamily="49" charset="0"/>
                <a:cs typeface="Courier New" panose="02070309020205020404" pitchFamily="49" charset="0"/>
              </a:rPr>
              <a:t>(x), FORMAT_3))</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x = </a:t>
            </a:r>
            <a:r>
              <a:rPr lang="en-US" altLang="en-US" sz="1200" dirty="0">
                <a:solidFill>
                  <a:srgbClr val="0000FF"/>
                </a:solidFill>
                <a:latin typeface="Courier New" panose="02070309020205020404" pitchFamily="49" charset="0"/>
                <a:cs typeface="Courier New" panose="02070309020205020404" pitchFamily="49" charset="0"/>
              </a:rPr>
              <a:t>500 </a:t>
            </a:r>
            <a:r>
              <a:rPr lang="en-US" altLang="en-US" sz="1200" dirty="0">
                <a:solidFill>
                  <a:srgbClr val="808080"/>
                </a:solidFill>
                <a:latin typeface="Courier New" panose="02070309020205020404" pitchFamily="49" charset="0"/>
                <a:cs typeface="Courier New" panose="02070309020205020404" pitchFamily="49" charset="0"/>
              </a:rPr>
              <a:t># change the value, so we don't need to change the previous statement to apply the change</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(x, FORMAT_1) + SEPARATOR,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(x **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 FORMAT_2),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err="1">
                <a:solidFill>
                  <a:srgbClr val="000000"/>
                </a:solidFill>
                <a:latin typeface="Courier New" panose="02070309020205020404" pitchFamily="49" charset="0"/>
                <a:cs typeface="Courier New" panose="02070309020205020404" pitchFamily="49" charset="0"/>
              </a:rPr>
              <a:t>math.sqrt</a:t>
            </a:r>
            <a:r>
              <a:rPr lang="en-US" altLang="en-US" sz="1200" dirty="0">
                <a:solidFill>
                  <a:srgbClr val="000000"/>
                </a:solidFill>
                <a:latin typeface="Courier New" panose="02070309020205020404" pitchFamily="49" charset="0"/>
                <a:cs typeface="Courier New" panose="02070309020205020404" pitchFamily="49" charset="0"/>
              </a:rPr>
              <a:t>(x), FORMAT_3))</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x = </a:t>
            </a:r>
            <a:r>
              <a:rPr lang="en-US" altLang="en-US" sz="1200" dirty="0">
                <a:solidFill>
                  <a:srgbClr val="0000FF"/>
                </a:solidFill>
                <a:latin typeface="Courier New" panose="02070309020205020404" pitchFamily="49" charset="0"/>
                <a:cs typeface="Courier New" panose="02070309020205020404" pitchFamily="49" charset="0"/>
              </a:rPr>
              <a:t>20 </a:t>
            </a:r>
            <a:r>
              <a:rPr lang="en-US" altLang="en-US" sz="1200" dirty="0">
                <a:solidFill>
                  <a:srgbClr val="808080"/>
                </a:solidFill>
                <a:latin typeface="Courier New" panose="02070309020205020404" pitchFamily="49" charset="0"/>
                <a:cs typeface="Courier New" panose="02070309020205020404" pitchFamily="49" charset="0"/>
              </a:rPr>
              <a:t># change the value, so we don't need to change the previous statement to apply the change</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(x, FORMAT_1) + SEPARATOR,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(x **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 FORMAT_2),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err="1">
                <a:solidFill>
                  <a:srgbClr val="000000"/>
                </a:solidFill>
                <a:latin typeface="Courier New" panose="02070309020205020404" pitchFamily="49" charset="0"/>
                <a:cs typeface="Courier New" panose="02070309020205020404" pitchFamily="49" charset="0"/>
              </a:rPr>
              <a:t>math.sqrt</a:t>
            </a:r>
            <a:r>
              <a:rPr lang="en-US" altLang="en-US" sz="1200" dirty="0">
                <a:solidFill>
                  <a:srgbClr val="000000"/>
                </a:solidFill>
                <a:latin typeface="Courier New" panose="02070309020205020404" pitchFamily="49" charset="0"/>
                <a:cs typeface="Courier New" panose="02070309020205020404" pitchFamily="49" charset="0"/>
              </a:rPr>
              <a:t>(x), FORMAT_3))</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x = </a:t>
            </a:r>
            <a:r>
              <a:rPr lang="en-US" altLang="en-US" sz="1200" dirty="0">
                <a:solidFill>
                  <a:srgbClr val="0000FF"/>
                </a:solidFill>
                <a:latin typeface="Courier New" panose="02070309020205020404" pitchFamily="49" charset="0"/>
                <a:cs typeface="Courier New" panose="02070309020205020404" pitchFamily="49" charset="0"/>
              </a:rPr>
              <a:t>3000 </a:t>
            </a:r>
            <a:r>
              <a:rPr lang="en-US" altLang="en-US" sz="1200" dirty="0">
                <a:solidFill>
                  <a:srgbClr val="808080"/>
                </a:solidFill>
                <a:latin typeface="Courier New" panose="02070309020205020404" pitchFamily="49" charset="0"/>
                <a:cs typeface="Courier New" panose="02070309020205020404" pitchFamily="49" charset="0"/>
              </a:rPr>
              <a:t># change the value, so we don't need to change the previous statement to apply the change</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(x, FORMAT_1) + SEPARATOR,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(x **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 FORMAT_2), </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err="1">
                <a:solidFill>
                  <a:srgbClr val="000000"/>
                </a:solidFill>
                <a:latin typeface="Courier New" panose="02070309020205020404" pitchFamily="49" charset="0"/>
                <a:cs typeface="Courier New" panose="02070309020205020404" pitchFamily="49" charset="0"/>
              </a:rPr>
              <a:t>math.sqrt</a:t>
            </a:r>
            <a:r>
              <a:rPr lang="en-US" altLang="en-US" sz="1200" dirty="0">
                <a:solidFill>
                  <a:srgbClr val="000000"/>
                </a:solidFill>
                <a:latin typeface="Courier New" panose="02070309020205020404" pitchFamily="49" charset="0"/>
                <a:cs typeface="Courier New" panose="02070309020205020404" pitchFamily="49" charset="0"/>
              </a:rPr>
              <a:t>(x), FORMAT_3))</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The footer of the table</a:t>
            </a: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78</a:t>
            </a:fld>
            <a:endParaRPr lang="en-US"/>
          </a:p>
        </p:txBody>
      </p:sp>
    </p:spTree>
    <p:extLst>
      <p:ext uri="{BB962C8B-B14F-4D97-AF65-F5344CB8AC3E}">
        <p14:creationId xmlns:p14="http://schemas.microsoft.com/office/powerpoint/2010/main" val="1444122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print(format(57.467657, "9.3f"))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FF"/>
                </a:solidFill>
                <a:latin typeface="Courier New" panose="02070309020205020404" pitchFamily="49" charset="0"/>
                <a:cs typeface="Courier New" panose="02070309020205020404" pitchFamily="49" charset="0"/>
              </a:rPr>
              <a:t>12345678.923</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"9.1f"</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FF"/>
                </a:solidFill>
                <a:latin typeface="Courier New" panose="02070309020205020404" pitchFamily="49" charset="0"/>
                <a:cs typeface="Courier New" panose="02070309020205020404" pitchFamily="49" charset="0"/>
              </a:rPr>
              <a:t>57.4</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".2f"</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FF"/>
                </a:solidFill>
                <a:latin typeface="Courier New" panose="02070309020205020404" pitchFamily="49" charset="0"/>
                <a:cs typeface="Courier New" panose="02070309020205020404" pitchFamily="49" charset="0"/>
              </a:rPr>
              <a:t>57.4</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"10.2f"</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80</a:t>
            </a:fld>
            <a:endParaRPr lang="en-US"/>
          </a:p>
        </p:txBody>
      </p:sp>
    </p:spTree>
    <p:extLst>
      <p:ext uri="{BB962C8B-B14F-4D97-AF65-F5344CB8AC3E}">
        <p14:creationId xmlns:p14="http://schemas.microsoft.com/office/powerpoint/2010/main" val="3958093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"Programming is fun"</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"25s"</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format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"Programming is fun"</a:t>
            </a:r>
            <a:r>
              <a:rPr lang="en-US" altLang="en-US" sz="1200" dirty="0">
                <a:solidFill>
                  <a:srgbClr val="000000"/>
                </a:solidFill>
                <a:latin typeface="Courier New" panose="02070309020205020404" pitchFamily="49" charset="0"/>
                <a:cs typeface="Courier New" panose="02070309020205020404" pitchFamily="49" charset="0"/>
              </a:rPr>
              <a:t>, </a:t>
            </a:r>
            <a:r>
              <a:rPr lang="en-US" altLang="en-US" sz="1200" dirty="0">
                <a:solidFill>
                  <a:srgbClr val="008080"/>
                </a:solidFill>
                <a:latin typeface="Courier New" panose="02070309020205020404" pitchFamily="49" charset="0"/>
                <a:cs typeface="Courier New" panose="02070309020205020404" pitchFamily="49" charset="0"/>
              </a:rPr>
              <a:t>“&lt;25s"</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solidFill>
                  <a:srgbClr val="000080"/>
                </a:solidFill>
                <a:latin typeface="Courier New" panose="02070309020205020404" pitchFamily="49" charset="0"/>
                <a:cs typeface="Courier New" panose="02070309020205020404" pitchFamily="49" charset="0"/>
              </a:rPr>
              <a:t>print</a:t>
            </a:r>
            <a:r>
              <a:rPr lang="en-US" altLang="en-US" sz="1200">
                <a:solidFill>
                  <a:srgbClr val="000000"/>
                </a:solidFill>
                <a:latin typeface="Courier New" panose="02070309020205020404" pitchFamily="49" charset="0"/>
                <a:cs typeface="Courier New" panose="02070309020205020404" pitchFamily="49" charset="0"/>
              </a:rPr>
              <a:t>(</a:t>
            </a:r>
            <a:r>
              <a:rPr lang="en-US" altLang="en-US" sz="1200">
                <a:solidFill>
                  <a:srgbClr val="000080"/>
                </a:solidFill>
                <a:latin typeface="Courier New" panose="02070309020205020404" pitchFamily="49" charset="0"/>
                <a:cs typeface="Courier New" panose="02070309020205020404" pitchFamily="49" charset="0"/>
              </a:rPr>
              <a:t>format</a:t>
            </a:r>
            <a:r>
              <a:rPr lang="en-US" altLang="en-US" sz="1200">
                <a:solidFill>
                  <a:srgbClr val="000000"/>
                </a:solidFill>
                <a:latin typeface="Courier New" panose="02070309020205020404" pitchFamily="49" charset="0"/>
                <a:cs typeface="Courier New" panose="02070309020205020404" pitchFamily="49" charset="0"/>
              </a:rPr>
              <a:t>(</a:t>
            </a:r>
            <a:r>
              <a:rPr lang="en-US" altLang="en-US" sz="1200">
                <a:solidFill>
                  <a:srgbClr val="008080"/>
                </a:solidFill>
                <a:latin typeface="Courier New" panose="02070309020205020404" pitchFamily="49" charset="0"/>
                <a:cs typeface="Courier New" panose="02070309020205020404" pitchFamily="49" charset="0"/>
              </a:rPr>
              <a:t>"Programming is fun"</a:t>
            </a:r>
            <a:r>
              <a:rPr lang="en-US" altLang="en-US" sz="1200">
                <a:solidFill>
                  <a:srgbClr val="000000"/>
                </a:solidFill>
                <a:latin typeface="Courier New" panose="02070309020205020404" pitchFamily="49" charset="0"/>
                <a:cs typeface="Courier New" panose="02070309020205020404" pitchFamily="49" charset="0"/>
              </a:rPr>
              <a:t>, </a:t>
            </a:r>
            <a:r>
              <a:rPr lang="en-US" altLang="en-US" sz="1200">
                <a:solidFill>
                  <a:srgbClr val="008080"/>
                </a:solidFill>
                <a:latin typeface="Courier New" panose="02070309020205020404" pitchFamily="49" charset="0"/>
                <a:cs typeface="Courier New" panose="02070309020205020404" pitchFamily="49" charset="0"/>
              </a:rPr>
              <a:t>“&gt;25s"</a:t>
            </a:r>
            <a:r>
              <a:rPr lang="en-US" altLang="en-US" sz="1200">
                <a:solidFill>
                  <a:srgbClr val="000000"/>
                </a:solidFill>
                <a:latin typeface="Courier New" panose="02070309020205020404" pitchFamily="49" charset="0"/>
                <a:cs typeface="Courier New" panose="02070309020205020404" pitchFamily="49" charset="0"/>
              </a:rPr>
              <a:t>))</a:t>
            </a:r>
            <a:endParaRPr lang="en-US" altLang="en-US" sz="120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81</a:t>
            </a:fld>
            <a:endParaRPr lang="en-US"/>
          </a:p>
        </p:txBody>
      </p:sp>
    </p:spTree>
    <p:extLst>
      <p:ext uri="{BB962C8B-B14F-4D97-AF65-F5344CB8AC3E}">
        <p14:creationId xmlns:p14="http://schemas.microsoft.com/office/powerpoint/2010/main" val="69337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import math # import Math module to use the math functions</a:t>
            </a:r>
          </a:p>
          <a:p>
            <a:pPr lvl="0" defTabSz="914400" eaLnBrk="0" fontAlgn="base" hangingPunct="0">
              <a:spcBef>
                <a:spcPct val="0"/>
              </a:spcBef>
              <a:spcAft>
                <a:spcPct val="0"/>
              </a:spcAft>
            </a:pPr>
            <a:endParaRPr lang="en-US" altLang="en-US" dirty="0">
              <a:solidFill>
                <a:srgbClr val="00008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 Test algebraic functions</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print("exp(1.0) =", </a:t>
            </a:r>
            <a:r>
              <a:rPr lang="en-US" altLang="en-US" dirty="0" err="1">
                <a:solidFill>
                  <a:srgbClr val="000080"/>
                </a:solidFill>
                <a:latin typeface="Courier New" panose="02070309020205020404" pitchFamily="49" charset="0"/>
                <a:cs typeface="Courier New" panose="02070309020205020404" pitchFamily="49" charset="0"/>
              </a:rPr>
              <a:t>math.exp</a:t>
            </a:r>
            <a:r>
              <a:rPr lang="en-US" altLang="en-US" dirty="0">
                <a:solidFill>
                  <a:srgbClr val="000080"/>
                </a:solidFill>
                <a:latin typeface="Courier New" panose="02070309020205020404" pitchFamily="49" charset="0"/>
                <a:cs typeface="Courier New" panose="02070309020205020404" pitchFamily="49" charset="0"/>
              </a:rPr>
              <a:t>(1))</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print("log(3.78) =", math.log(</a:t>
            </a:r>
            <a:r>
              <a:rPr lang="en-US" altLang="en-US" dirty="0" err="1">
                <a:solidFill>
                  <a:srgbClr val="000080"/>
                </a:solidFill>
                <a:latin typeface="Courier New" panose="02070309020205020404" pitchFamily="49" charset="0"/>
                <a:cs typeface="Courier New" panose="02070309020205020404" pitchFamily="49" charset="0"/>
              </a:rPr>
              <a:t>math.e</a:t>
            </a:r>
            <a:r>
              <a:rPr lang="en-US" altLang="en-US" dirty="0">
                <a:solidFill>
                  <a:srgbClr val="00008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print("log10(10, 10) =", math.log(10, 10))</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print("sqrt(4.0) =", </a:t>
            </a:r>
            <a:r>
              <a:rPr lang="en-US" altLang="en-US" dirty="0" err="1">
                <a:solidFill>
                  <a:srgbClr val="000080"/>
                </a:solidFill>
                <a:latin typeface="Courier New" panose="02070309020205020404" pitchFamily="49" charset="0"/>
                <a:cs typeface="Courier New" panose="02070309020205020404" pitchFamily="49" charset="0"/>
              </a:rPr>
              <a:t>math.sqrt</a:t>
            </a:r>
            <a:r>
              <a:rPr lang="en-US" altLang="en-US" dirty="0">
                <a:solidFill>
                  <a:srgbClr val="000080"/>
                </a:solidFill>
                <a:latin typeface="Courier New" panose="02070309020205020404" pitchFamily="49" charset="0"/>
                <a:cs typeface="Courier New" panose="02070309020205020404" pitchFamily="49" charset="0"/>
              </a:rPr>
              <a:t>(4.0))</a:t>
            </a:r>
          </a:p>
          <a:p>
            <a:pPr lvl="0" defTabSz="914400" eaLnBrk="0" fontAlgn="base" hangingPunct="0">
              <a:spcBef>
                <a:spcPct val="0"/>
              </a:spcBef>
              <a:spcAft>
                <a:spcPct val="0"/>
              </a:spcAft>
            </a:pPr>
            <a:endParaRPr lang="en-US" altLang="en-US" dirty="0">
              <a:solidFill>
                <a:srgbClr val="00008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 Test trigonometric functions</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print("sin(PI / 2) =", </a:t>
            </a:r>
            <a:r>
              <a:rPr lang="en-US" altLang="en-US" dirty="0" err="1">
                <a:solidFill>
                  <a:srgbClr val="000080"/>
                </a:solidFill>
                <a:latin typeface="Courier New" panose="02070309020205020404" pitchFamily="49" charset="0"/>
                <a:cs typeface="Courier New" panose="02070309020205020404" pitchFamily="49" charset="0"/>
              </a:rPr>
              <a:t>math.sin</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math.pi</a:t>
            </a:r>
            <a:r>
              <a:rPr lang="en-US" altLang="en-US" dirty="0">
                <a:solidFill>
                  <a:srgbClr val="000080"/>
                </a:solidFill>
                <a:latin typeface="Courier New" panose="02070309020205020404" pitchFamily="49" charset="0"/>
                <a:cs typeface="Courier New" panose="02070309020205020404" pitchFamily="49" charset="0"/>
              </a:rPr>
              <a:t> / 2))</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print("cos(PI / 2) =", </a:t>
            </a:r>
            <a:r>
              <a:rPr lang="en-US" altLang="en-US" dirty="0" err="1">
                <a:solidFill>
                  <a:srgbClr val="000080"/>
                </a:solidFill>
                <a:latin typeface="Courier New" panose="02070309020205020404" pitchFamily="49" charset="0"/>
                <a:cs typeface="Courier New" panose="02070309020205020404" pitchFamily="49" charset="0"/>
              </a:rPr>
              <a:t>math.cos</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math.pi</a:t>
            </a:r>
            <a:r>
              <a:rPr lang="en-US" altLang="en-US" dirty="0">
                <a:solidFill>
                  <a:srgbClr val="000080"/>
                </a:solidFill>
                <a:latin typeface="Courier New" panose="02070309020205020404" pitchFamily="49" charset="0"/>
                <a:cs typeface="Courier New" panose="02070309020205020404" pitchFamily="49" charset="0"/>
              </a:rPr>
              <a:t> / 2))</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print("tan(PI / 2) =", </a:t>
            </a:r>
            <a:r>
              <a:rPr lang="en-US" altLang="en-US" dirty="0" err="1">
                <a:solidFill>
                  <a:srgbClr val="000080"/>
                </a:solidFill>
                <a:latin typeface="Courier New" panose="02070309020205020404" pitchFamily="49" charset="0"/>
                <a:cs typeface="Courier New" panose="02070309020205020404" pitchFamily="49" charset="0"/>
              </a:rPr>
              <a:t>math.tan</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math.pi</a:t>
            </a:r>
            <a:r>
              <a:rPr lang="en-US" altLang="en-US" dirty="0">
                <a:solidFill>
                  <a:srgbClr val="000080"/>
                </a:solidFill>
                <a:latin typeface="Courier New" panose="02070309020205020404" pitchFamily="49" charset="0"/>
                <a:cs typeface="Courier New" panose="02070309020205020404" pitchFamily="49" charset="0"/>
              </a:rPr>
              <a:t> / 2))</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print("degrees(1.57) =", </a:t>
            </a:r>
            <a:r>
              <a:rPr lang="en-US" altLang="en-US" dirty="0" err="1">
                <a:solidFill>
                  <a:srgbClr val="000080"/>
                </a:solidFill>
                <a:latin typeface="Courier New" panose="02070309020205020404" pitchFamily="49" charset="0"/>
                <a:cs typeface="Courier New" panose="02070309020205020404" pitchFamily="49" charset="0"/>
              </a:rPr>
              <a:t>math.degrees</a:t>
            </a:r>
            <a:r>
              <a:rPr lang="en-US" altLang="en-US" dirty="0">
                <a:solidFill>
                  <a:srgbClr val="000080"/>
                </a:solidFill>
                <a:latin typeface="Courier New" panose="02070309020205020404" pitchFamily="49" charset="0"/>
                <a:cs typeface="Courier New" panose="02070309020205020404" pitchFamily="49" charset="0"/>
              </a:rPr>
              <a:t>(1.57))</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print("radians(90) =", </a:t>
            </a:r>
            <a:r>
              <a:rPr lang="en-US" altLang="en-US" dirty="0" err="1">
                <a:solidFill>
                  <a:srgbClr val="000080"/>
                </a:solidFill>
                <a:latin typeface="Courier New" panose="02070309020205020404" pitchFamily="49" charset="0"/>
                <a:cs typeface="Courier New" panose="02070309020205020404" pitchFamily="49" charset="0"/>
              </a:rPr>
              <a:t>math.radians</a:t>
            </a:r>
            <a:r>
              <a:rPr lang="en-US" altLang="en-US" dirty="0">
                <a:solidFill>
                  <a:srgbClr val="000080"/>
                </a:solidFill>
                <a:latin typeface="Courier New" panose="02070309020205020404" pitchFamily="49" charset="0"/>
                <a:cs typeface="Courier New" panose="02070309020205020404" pitchFamily="49" charset="0"/>
              </a:rPr>
              <a:t>(90))</a:t>
            </a:r>
          </a:p>
        </p:txBody>
      </p:sp>
      <p:sp>
        <p:nvSpPr>
          <p:cNvPr id="4" name="Slide Number Placeholder 3"/>
          <p:cNvSpPr>
            <a:spLocks noGrp="1"/>
          </p:cNvSpPr>
          <p:nvPr>
            <p:ph type="sldNum" sz="quarter" idx="5"/>
          </p:nvPr>
        </p:nvSpPr>
        <p:spPr/>
        <p:txBody>
          <a:bodyPr/>
          <a:lstStyle/>
          <a:p>
            <a:fld id="{1505864E-7A5F-48DE-85C4-A584977C8116}" type="slidenum">
              <a:rPr lang="en-US" smtClean="0"/>
              <a:t>15</a:t>
            </a:fld>
            <a:endParaRPr lang="en-US"/>
          </a:p>
        </p:txBody>
      </p:sp>
    </p:spTree>
    <p:extLst>
      <p:ext uri="{BB962C8B-B14F-4D97-AF65-F5344CB8AC3E}">
        <p14:creationId xmlns:p14="http://schemas.microsoft.com/office/powerpoint/2010/main" val="686648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19</a:t>
            </a:fld>
            <a:endParaRPr lang="en-US"/>
          </a:p>
        </p:txBody>
      </p:sp>
    </p:spTree>
    <p:extLst>
      <p:ext uri="{BB962C8B-B14F-4D97-AF65-F5344CB8AC3E}">
        <p14:creationId xmlns:p14="http://schemas.microsoft.com/office/powerpoint/2010/main" val="241784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math</a:t>
            </a:r>
          </a:p>
          <a:p>
            <a:r>
              <a:rPr lang="en-US" dirty="0" err="1"/>
              <a:t>math.sqrt</a:t>
            </a:r>
            <a:r>
              <a:rPr lang="en-US" dirty="0"/>
              <a:t>(50)</a:t>
            </a:r>
          </a:p>
          <a:p>
            <a:endParaRPr lang="en-US" dirty="0"/>
          </a:p>
          <a:p>
            <a:r>
              <a:rPr lang="en-US" dirty="0"/>
              <a:t>50 ** 0.5</a:t>
            </a:r>
          </a:p>
          <a:p>
            <a:endParaRPr lang="en-US" dirty="0"/>
          </a:p>
          <a:p>
            <a:r>
              <a:rPr lang="en-US" dirty="0"/>
              <a:t>pow(2, 6)</a:t>
            </a:r>
          </a:p>
          <a:p>
            <a:endParaRPr lang="en-US" dirty="0"/>
          </a:p>
          <a:p>
            <a:r>
              <a:rPr lang="en-US" dirty="0"/>
              <a:t>2 ** 6</a:t>
            </a:r>
          </a:p>
        </p:txBody>
      </p:sp>
      <p:sp>
        <p:nvSpPr>
          <p:cNvPr id="4" name="Slide Number Placeholder 3"/>
          <p:cNvSpPr>
            <a:spLocks noGrp="1"/>
          </p:cNvSpPr>
          <p:nvPr>
            <p:ph type="sldNum" sz="quarter" idx="5"/>
          </p:nvPr>
        </p:nvSpPr>
        <p:spPr/>
        <p:txBody>
          <a:bodyPr/>
          <a:lstStyle/>
          <a:p>
            <a:fld id="{1505864E-7A5F-48DE-85C4-A584977C8116}" type="slidenum">
              <a:rPr lang="en-US" smtClean="0"/>
              <a:t>21</a:t>
            </a:fld>
            <a:endParaRPr lang="en-US"/>
          </a:p>
        </p:txBody>
      </p:sp>
    </p:spTree>
    <p:extLst>
      <p:ext uri="{BB962C8B-B14F-4D97-AF65-F5344CB8AC3E}">
        <p14:creationId xmlns:p14="http://schemas.microsoft.com/office/powerpoint/2010/main" val="374709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math</a:t>
            </a:r>
          </a:p>
          <a:p>
            <a:r>
              <a:rPr lang="en-US" dirty="0" err="1"/>
              <a:t>math.acos</a:t>
            </a:r>
            <a:r>
              <a:rPr lang="en-US" dirty="0"/>
              <a:t>(0.5)</a:t>
            </a:r>
          </a:p>
          <a:p>
            <a:endParaRPr lang="en-US" dirty="0"/>
          </a:p>
          <a:p>
            <a:r>
              <a:rPr lang="en-US" dirty="0" err="1"/>
              <a:t>math.degrees</a:t>
            </a:r>
            <a:r>
              <a:rPr lang="en-US" dirty="0"/>
              <a:t>(1.0471975511965979)</a:t>
            </a:r>
          </a:p>
          <a:p>
            <a:endParaRPr lang="en-US" dirty="0"/>
          </a:p>
          <a:p>
            <a:r>
              <a:rPr lang="en-US" dirty="0" err="1"/>
              <a:t>math.radians</a:t>
            </a:r>
            <a:r>
              <a:rPr lang="en-US" dirty="0"/>
              <a:t>(60)</a:t>
            </a:r>
          </a:p>
          <a:p>
            <a:endParaRPr lang="en-US" dirty="0"/>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22</a:t>
            </a:fld>
            <a:endParaRPr lang="en-US"/>
          </a:p>
        </p:txBody>
      </p:sp>
    </p:spTree>
    <p:extLst>
      <p:ext uri="{BB962C8B-B14F-4D97-AF65-F5344CB8AC3E}">
        <p14:creationId xmlns:p14="http://schemas.microsoft.com/office/powerpoint/2010/main" val="5170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math</a:t>
            </a:r>
          </a:p>
          <a:p>
            <a:endParaRPr lang="en-US" dirty="0"/>
          </a:p>
          <a:p>
            <a:r>
              <a:rPr lang="en-US" dirty="0"/>
              <a:t>x1, y1, x2, y2, x3, y3 = eval(input("Enter three points: "))</a:t>
            </a:r>
          </a:p>
          <a:p>
            <a:endParaRPr lang="en-US" dirty="0"/>
          </a:p>
          <a:p>
            <a:r>
              <a:rPr lang="en-US" dirty="0"/>
              <a:t>a = </a:t>
            </a:r>
            <a:r>
              <a:rPr lang="en-US" dirty="0" err="1"/>
              <a:t>math.sqrt</a:t>
            </a:r>
            <a:r>
              <a:rPr lang="en-US" dirty="0"/>
              <a:t>((x2 - x3) * (x2 - x3) + (y2 - y3) * (y2 - y3))</a:t>
            </a:r>
          </a:p>
          <a:p>
            <a:r>
              <a:rPr lang="en-US" dirty="0"/>
              <a:t>b = </a:t>
            </a:r>
            <a:r>
              <a:rPr lang="en-US" dirty="0" err="1"/>
              <a:t>math.sqrt</a:t>
            </a:r>
            <a:r>
              <a:rPr lang="en-US" dirty="0"/>
              <a:t>((x1 - x3) * (x1 - x3) + (y1 - y3) * (y1 - y3))</a:t>
            </a:r>
          </a:p>
          <a:p>
            <a:r>
              <a:rPr lang="en-US" dirty="0"/>
              <a:t>c = </a:t>
            </a:r>
            <a:r>
              <a:rPr lang="en-US" dirty="0" err="1"/>
              <a:t>math.sqrt</a:t>
            </a:r>
            <a:r>
              <a:rPr lang="en-US" dirty="0"/>
              <a:t>((x1 - x2) * (x1 - x2) + (y1 - y2) * (y1 - y2))</a:t>
            </a:r>
          </a:p>
          <a:p>
            <a:endParaRPr lang="en-US" dirty="0"/>
          </a:p>
          <a:p>
            <a:r>
              <a:rPr lang="en-US" dirty="0"/>
              <a:t>A = </a:t>
            </a:r>
            <a:r>
              <a:rPr lang="en-US" dirty="0" err="1"/>
              <a:t>math.degrees</a:t>
            </a:r>
            <a:r>
              <a:rPr lang="en-US" dirty="0"/>
              <a:t>(</a:t>
            </a:r>
            <a:r>
              <a:rPr lang="en-US" dirty="0" err="1"/>
              <a:t>math.acos</a:t>
            </a:r>
            <a:r>
              <a:rPr lang="en-US" dirty="0"/>
              <a:t>((a * a - b * b - c * c) / (-2 * b * c)))</a:t>
            </a:r>
          </a:p>
          <a:p>
            <a:r>
              <a:rPr lang="en-US" dirty="0"/>
              <a:t>B = </a:t>
            </a:r>
            <a:r>
              <a:rPr lang="en-US" dirty="0" err="1"/>
              <a:t>math.degrees</a:t>
            </a:r>
            <a:r>
              <a:rPr lang="en-US" dirty="0"/>
              <a:t>(</a:t>
            </a:r>
            <a:r>
              <a:rPr lang="en-US" dirty="0" err="1"/>
              <a:t>math.acos</a:t>
            </a:r>
            <a:r>
              <a:rPr lang="en-US" dirty="0"/>
              <a:t>((b * b - a * a - c * c) / (-2 * a * c)))</a:t>
            </a:r>
          </a:p>
          <a:p>
            <a:r>
              <a:rPr lang="en-US" dirty="0"/>
              <a:t>C = </a:t>
            </a:r>
            <a:r>
              <a:rPr lang="en-US" dirty="0" err="1"/>
              <a:t>math.degrees</a:t>
            </a:r>
            <a:r>
              <a:rPr lang="en-US" dirty="0"/>
              <a:t>(</a:t>
            </a:r>
            <a:r>
              <a:rPr lang="en-US" dirty="0" err="1"/>
              <a:t>math.acos</a:t>
            </a:r>
            <a:r>
              <a:rPr lang="en-US" dirty="0"/>
              <a:t>((c * c - b * b - a * a) / (-2 * a * b)))</a:t>
            </a:r>
          </a:p>
          <a:p>
            <a:endParaRPr lang="en-US" dirty="0"/>
          </a:p>
          <a:p>
            <a:r>
              <a:rPr lang="en-US" dirty="0"/>
              <a:t>print("The three angles are ", round(A * 100) / 100.0,</a:t>
            </a:r>
          </a:p>
          <a:p>
            <a:r>
              <a:rPr lang="en-US" dirty="0"/>
              <a:t>      round(B * 100) / 100.0, round(C * 100) / 100.0)</a:t>
            </a:r>
          </a:p>
          <a:p>
            <a:endParaRPr lang="en-US" dirty="0"/>
          </a:p>
        </p:txBody>
      </p:sp>
      <p:sp>
        <p:nvSpPr>
          <p:cNvPr id="4" name="Slide Number Placeholder 3"/>
          <p:cNvSpPr>
            <a:spLocks noGrp="1"/>
          </p:cNvSpPr>
          <p:nvPr>
            <p:ph type="sldNum" sz="quarter" idx="5"/>
          </p:nvPr>
        </p:nvSpPr>
        <p:spPr/>
        <p:txBody>
          <a:bodyPr/>
          <a:lstStyle/>
          <a:p>
            <a:fld id="{1505864E-7A5F-48DE-85C4-A584977C8116}" type="slidenum">
              <a:rPr lang="en-US" smtClean="0"/>
              <a:t>23</a:t>
            </a:fld>
            <a:endParaRPr lang="en-US"/>
          </a:p>
        </p:txBody>
      </p:sp>
    </p:spTree>
    <p:extLst>
      <p:ext uri="{BB962C8B-B14F-4D97-AF65-F5344CB8AC3E}">
        <p14:creationId xmlns:p14="http://schemas.microsoft.com/office/powerpoint/2010/main" val="2028077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346474-3DAD-418F-99CD-1D8A693FCBCF}"/>
              </a:ext>
            </a:extLst>
          </p:cNvPr>
          <p:cNvSpPr/>
          <p:nvPr/>
        </p:nvSpPr>
        <p:spPr>
          <a:xfrm>
            <a:off x="0" y="6646272"/>
            <a:ext cx="9144001" cy="220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8C8A424-8329-4235-B957-FAF1845AACE8}"/>
              </a:ext>
            </a:extLst>
          </p:cNvPr>
          <p:cNvSpPr/>
          <p:nvPr/>
        </p:nvSpPr>
        <p:spPr>
          <a:xfrm>
            <a:off x="0" y="6604458"/>
            <a:ext cx="9144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81740" y="3183624"/>
            <a:ext cx="8380520" cy="1922733"/>
          </a:xfrm>
        </p:spPr>
        <p:txBody>
          <a:bodyPr anchor="b">
            <a:normAutofit/>
          </a:bodyPr>
          <a:lstStyle>
            <a:lvl1pPr algn="l">
              <a:lnSpc>
                <a:spcPct val="85000"/>
              </a:lnSpc>
              <a:defRPr sz="48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81740" y="5236867"/>
            <a:ext cx="8380520"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ltLang="en-US" dirty="0"/>
              <a:t>CPIT 110 (Problem-Solving and Programming)</a:t>
            </a:r>
          </a:p>
        </p:txBody>
      </p:sp>
      <p:sp>
        <p:nvSpPr>
          <p:cNvPr id="4" name="Date Placeholder 3"/>
          <p:cNvSpPr>
            <a:spLocks noGrp="1"/>
          </p:cNvSpPr>
          <p:nvPr>
            <p:ph type="dt" sz="half" idx="10"/>
          </p:nvPr>
        </p:nvSpPr>
        <p:spPr>
          <a:xfrm>
            <a:off x="822961" y="6646272"/>
            <a:ext cx="1854203" cy="187517"/>
          </a:xfrm>
        </p:spPr>
        <p:txBody>
          <a:bodyPr/>
          <a:lstStyle/>
          <a:p>
            <a:fld id="{FAADCB9C-CFED-4DC3-A348-39BE41197247}" type="datetime1">
              <a:rPr lang="en-US" smtClean="0"/>
              <a:t>8/24/22</a:t>
            </a:fld>
            <a:endParaRPr lang="en-US"/>
          </a:p>
        </p:txBody>
      </p:sp>
      <p:sp>
        <p:nvSpPr>
          <p:cNvPr id="5" name="Footer Placeholder 4"/>
          <p:cNvSpPr>
            <a:spLocks noGrp="1"/>
          </p:cNvSpPr>
          <p:nvPr>
            <p:ph type="ftr" sz="quarter" idx="11"/>
          </p:nvPr>
        </p:nvSpPr>
        <p:spPr>
          <a:xfrm>
            <a:off x="2764639" y="6646272"/>
            <a:ext cx="3617103" cy="187517"/>
          </a:xfrm>
        </p:spPr>
        <p:txBody>
          <a:bodyPr/>
          <a:lstStyle>
            <a:lvl1pPr>
              <a:defRPr cap="none"/>
            </a:lvl1pPr>
          </a:lstStyle>
          <a:p>
            <a:endParaRPr lang="en-US"/>
          </a:p>
        </p:txBody>
      </p:sp>
      <p:sp>
        <p:nvSpPr>
          <p:cNvPr id="6" name="Slide Number Placeholder 5"/>
          <p:cNvSpPr>
            <a:spLocks noGrp="1"/>
          </p:cNvSpPr>
          <p:nvPr>
            <p:ph type="sldNum" sz="quarter" idx="12"/>
          </p:nvPr>
        </p:nvSpPr>
        <p:spPr>
          <a:xfrm>
            <a:off x="7425344" y="6646272"/>
            <a:ext cx="984019" cy="187517"/>
          </a:xfrm>
        </p:spPr>
        <p:txBody>
          <a:bodyPr/>
          <a:lstStyle>
            <a:lvl1pPr>
              <a:defRPr b="1">
                <a:solidFill>
                  <a:schemeClr val="bg1"/>
                </a:solidFill>
              </a:defRPr>
            </a:lvl1pPr>
          </a:lstStyle>
          <a:p>
            <a:fld id="{F3E9C4B0-9109-4B6A-816F-B8FB191BD566}" type="slidenum">
              <a:rPr lang="en-US" smtClean="0"/>
              <a:t>‹#›</a:t>
            </a:fld>
            <a:endParaRPr lang="en-US"/>
          </a:p>
        </p:txBody>
      </p:sp>
      <p:cxnSp>
        <p:nvCxnSpPr>
          <p:cNvPr id="9" name="Straight Connector 8"/>
          <p:cNvCxnSpPr>
            <a:cxnSpLocks/>
          </p:cNvCxnSpPr>
          <p:nvPr/>
        </p:nvCxnSpPr>
        <p:spPr>
          <a:xfrm flipV="1">
            <a:off x="381740" y="5106357"/>
            <a:ext cx="8380520" cy="18289"/>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6" name="Picture 15">
            <a:extLst>
              <a:ext uri="{FF2B5EF4-FFF2-40B4-BE49-F238E27FC236}">
                <a16:creationId xmlns:a16="http://schemas.microsoft.com/office/drawing/2014/main" id="{042FE38F-A080-4F8C-A2EE-EF4B731E7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35" y="195071"/>
            <a:ext cx="8495930" cy="2113363"/>
          </a:xfrm>
          <a:prstGeom prst="rect">
            <a:avLst/>
          </a:prstGeom>
        </p:spPr>
      </p:pic>
      <p:cxnSp>
        <p:nvCxnSpPr>
          <p:cNvPr id="20" name="Straight Connector 19">
            <a:extLst>
              <a:ext uri="{FF2B5EF4-FFF2-40B4-BE49-F238E27FC236}">
                <a16:creationId xmlns:a16="http://schemas.microsoft.com/office/drawing/2014/main" id="{D0CDCBD9-F8BE-4F0E-9C52-E2B0F5FB019A}"/>
              </a:ext>
            </a:extLst>
          </p:cNvPr>
          <p:cNvCxnSpPr>
            <a:cxnSpLocks/>
          </p:cNvCxnSpPr>
          <p:nvPr/>
        </p:nvCxnSpPr>
        <p:spPr>
          <a:xfrm flipH="1" flipV="1">
            <a:off x="35512" y="2"/>
            <a:ext cx="3809" cy="6857997"/>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11AE1EE2-4846-41F9-AC6B-D9834B0B3586}"/>
              </a:ext>
            </a:extLst>
          </p:cNvPr>
          <p:cNvCxnSpPr>
            <a:cxnSpLocks/>
          </p:cNvCxnSpPr>
          <p:nvPr/>
        </p:nvCxnSpPr>
        <p:spPr>
          <a:xfrm flipV="1">
            <a:off x="9104678" y="1"/>
            <a:ext cx="0" cy="6857999"/>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6F479CEC-A510-4FBA-B849-4EE03495CA48}"/>
              </a:ext>
            </a:extLst>
          </p:cNvPr>
          <p:cNvCxnSpPr>
            <a:cxnSpLocks/>
          </p:cNvCxnSpPr>
          <p:nvPr/>
        </p:nvCxnSpPr>
        <p:spPr>
          <a:xfrm>
            <a:off x="0" y="28438"/>
            <a:ext cx="9141790" cy="9301"/>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524573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DDB0E8B-4532-4E5B-8579-36C54779CFC0}"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
        <p:nvSpPr>
          <p:cNvPr id="7" name="Text Placeholder 2">
            <a:extLst>
              <a:ext uri="{FF2B5EF4-FFF2-40B4-BE49-F238E27FC236}">
                <a16:creationId xmlns:a16="http://schemas.microsoft.com/office/drawing/2014/main" id="{4B906D8A-B7C9-46FF-BD54-732332428F5A}"/>
              </a:ext>
            </a:extLst>
          </p:cNvPr>
          <p:cNvSpPr>
            <a:spLocks noGrp="1"/>
          </p:cNvSpPr>
          <p:nvPr>
            <p:ph idx="1"/>
          </p:nvPr>
        </p:nvSpPr>
        <p:spPr>
          <a:xfrm>
            <a:off x="146305" y="1441107"/>
            <a:ext cx="8851392" cy="5130263"/>
          </a:xfrm>
          <a:prstGeom prst="rect">
            <a:avLst/>
          </a:prstGeom>
        </p:spPr>
        <p:txBody>
          <a:bodyPr vert="horz" lIns="0" tIns="45720" rIns="0" bIns="45720" rtlCol="0">
            <a:normAutofit/>
          </a:bodyPr>
          <a:lstStyle>
            <a:lvl1pPr>
              <a:defRPr sz="2600"/>
            </a:lvl1pPr>
            <a:lvl3pPr marL="731520" indent="-274320">
              <a:buFont typeface="Wingdings" panose="05000000000000000000" pitchFamily="2" charset="2"/>
              <a:buChar char="§"/>
              <a:defRPr sz="2000"/>
            </a:lvl3pPr>
            <a:lvl4pPr marL="914400" indent="-274320">
              <a:buFont typeface="Wingdings" panose="05000000000000000000" pitchFamily="2" charset="2"/>
              <a:buChar char="§"/>
              <a:defRPr sz="2000"/>
            </a:lvl4pPr>
            <a:lvl5pPr marL="1097280" indent="-27432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0358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115826"/>
            <a:ext cx="8851392" cy="638262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88BC72-D45B-42E8-B32C-FD1DDC845960}"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spTree>
    <p:extLst>
      <p:ext uri="{BB962C8B-B14F-4D97-AF65-F5344CB8AC3E}">
        <p14:creationId xmlns:p14="http://schemas.microsoft.com/office/powerpoint/2010/main" val="22494709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_Title and_Conten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685800"/>
            <a:ext cx="8851392" cy="1752600"/>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2FA7E2-8D50-4AC2-9D8B-D1D0975A3A19}"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sp>
        <p:nvSpPr>
          <p:cNvPr id="10" name="Text Placeholder 2">
            <a:extLst>
              <a:ext uri="{FF2B5EF4-FFF2-40B4-BE49-F238E27FC236}">
                <a16:creationId xmlns:a16="http://schemas.microsoft.com/office/drawing/2014/main" id="{6187854B-FEC4-4BF8-A3DE-39B0F5014508}"/>
              </a:ext>
            </a:extLst>
          </p:cNvPr>
          <p:cNvSpPr>
            <a:spLocks noGrp="1"/>
          </p:cNvSpPr>
          <p:nvPr>
            <p:ph idx="1"/>
          </p:nvPr>
        </p:nvSpPr>
        <p:spPr>
          <a:xfrm>
            <a:off x="146305" y="2438400"/>
            <a:ext cx="8851392" cy="4132970"/>
          </a:xfrm>
          <a:prstGeom prst="rect">
            <a:avLst/>
          </a:prstGeom>
        </p:spPr>
        <p:txBody>
          <a:bodyPr vert="horz" lIns="0" tIns="45720" rIns="0" bIns="45720" rtlCol="0">
            <a:normAutofit/>
          </a:bodyPr>
          <a:lstStyle>
            <a:lvl1pPr marL="365760" indent="-274320" algn="l">
              <a:buClr>
                <a:schemeClr val="accent1"/>
              </a:buClr>
              <a:buFont typeface="Wingdings" panose="05000000000000000000" pitchFamily="2" charset="2"/>
              <a:buChar char="§"/>
              <a:defRPr sz="3200">
                <a:solidFill>
                  <a:schemeClr val="tx2"/>
                </a:solidFill>
                <a:latin typeface="+mj-lt"/>
              </a:defRPr>
            </a:lvl1pPr>
            <a:lvl2pPr marL="548640" indent="-274320" algn="l">
              <a:buClr>
                <a:schemeClr val="accent1"/>
              </a:buClr>
              <a:buFont typeface="Wingdings" panose="05000000000000000000" pitchFamily="2" charset="2"/>
              <a:buChar char="§"/>
              <a:defRPr sz="2800">
                <a:solidFill>
                  <a:schemeClr val="tx2"/>
                </a:solidFill>
                <a:latin typeface="+mj-lt"/>
              </a:defRPr>
            </a:lvl2pPr>
            <a:lvl3pPr marL="731520" indent="-274320" algn="l">
              <a:buClr>
                <a:schemeClr val="accent1"/>
              </a:buClr>
              <a:buFont typeface="Wingdings" panose="05000000000000000000" pitchFamily="2" charset="2"/>
              <a:buChar char="§"/>
              <a:defRPr sz="2000">
                <a:solidFill>
                  <a:schemeClr val="tx2"/>
                </a:solidFill>
                <a:latin typeface="+mj-lt"/>
              </a:defRPr>
            </a:lvl3pPr>
            <a:lvl4pPr marL="914400" indent="-274320" algn="l">
              <a:buClr>
                <a:schemeClr val="accent1"/>
              </a:buClr>
              <a:buFont typeface="Wingdings" panose="05000000000000000000" pitchFamily="2" charset="2"/>
              <a:buChar char="§"/>
              <a:defRPr sz="2000">
                <a:solidFill>
                  <a:schemeClr val="tx2"/>
                </a:solidFill>
                <a:latin typeface="+mj-lt"/>
              </a:defRPr>
            </a:lvl4pPr>
            <a:lvl5pPr marL="1097280" indent="-274320" algn="l">
              <a:buClr>
                <a:schemeClr val="accent1"/>
              </a:buClr>
              <a:buFont typeface="Wingdings" panose="05000000000000000000" pitchFamily="2" charset="2"/>
              <a:buChar char="§"/>
              <a:defRPr sz="20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35797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CC4-04CD-478D-B501-96DC56D4FA94}"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26220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883DE1-C0EA-4928-A69D-FA2F6B7D1D58}" type="datetime1">
              <a:rPr lang="en-US" smtClean="0"/>
              <a:t>8/24/22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9C4B0-9109-4B6A-816F-B8FB191BD566}" type="slidenum">
              <a:rPr lang="en-US" smtClean="0"/>
              <a:t>‹#›</a:t>
            </a:fld>
            <a:endParaRPr lang="en-US"/>
          </a:p>
        </p:txBody>
      </p:sp>
    </p:spTree>
    <p:extLst>
      <p:ext uri="{BB962C8B-B14F-4D97-AF65-F5344CB8AC3E}">
        <p14:creationId xmlns:p14="http://schemas.microsoft.com/office/powerpoint/2010/main" val="35257157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00B505-E5D5-4AC4-B341-421E736C4BC6}" type="datetime1">
              <a:rPr lang="en-US" smtClean="0"/>
              <a:t>8/24/22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9C4B0-9109-4B6A-816F-B8FB191BD566}" type="slidenum">
              <a:rPr lang="en-US" smtClean="0"/>
              <a:t>‹#›</a:t>
            </a:fld>
            <a:endParaRPr lang="en-US"/>
          </a:p>
        </p:txBody>
      </p:sp>
    </p:spTree>
    <p:extLst>
      <p:ext uri="{BB962C8B-B14F-4D97-AF65-F5344CB8AC3E}">
        <p14:creationId xmlns:p14="http://schemas.microsoft.com/office/powerpoint/2010/main" val="257817805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8F149-E679-4006-BCD3-BCA6B5EF30F8}"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spTree>
    <p:extLst>
      <p:ext uri="{BB962C8B-B14F-4D97-AF65-F5344CB8AC3E}">
        <p14:creationId xmlns:p14="http://schemas.microsoft.com/office/powerpoint/2010/main" val="237574497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0A556F-461B-4BF0-AB95-14266FB59A6A}" type="datetime1">
              <a:rPr lang="en-US" smtClean="0"/>
              <a:t>8/24/22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3E9C4B0-9109-4B6A-816F-B8FB191BD566}" type="slidenum">
              <a:rPr lang="en-US" smtClean="0"/>
              <a:t>‹#›</a:t>
            </a:fld>
            <a:endParaRPr lang="en-US"/>
          </a:p>
        </p:txBody>
      </p:sp>
    </p:spTree>
    <p:extLst>
      <p:ext uri="{BB962C8B-B14F-4D97-AF65-F5344CB8AC3E}">
        <p14:creationId xmlns:p14="http://schemas.microsoft.com/office/powerpoint/2010/main" val="143784892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957A710-C462-4B43-AC9B-8B3F93ACCDBD}" type="datetime1">
              <a:rPr lang="en-US" smtClean="0"/>
              <a:t>8/24/22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E9C4B0-9109-4B6A-816F-B8FB191BD566}" type="slidenum">
              <a:rPr lang="en-US" smtClean="0"/>
              <a:t>‹#›</a:t>
            </a:fld>
            <a:endParaRPr lang="en-US"/>
          </a:p>
        </p:txBody>
      </p:sp>
    </p:spTree>
    <p:extLst>
      <p:ext uri="{BB962C8B-B14F-4D97-AF65-F5344CB8AC3E}">
        <p14:creationId xmlns:p14="http://schemas.microsoft.com/office/powerpoint/2010/main" val="19518956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81D7F-B3C9-40E4-8AF7-554C2A35F12F}" type="datetime1">
              <a:rPr lang="en-US" smtClean="0"/>
              <a:t>8/24/22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9C4B0-9109-4B6A-816F-B8FB191BD566}" type="slidenum">
              <a:rPr lang="en-US" smtClean="0"/>
              <a:t>‹#›</a:t>
            </a:fld>
            <a:endParaRPr lang="en-US"/>
          </a:p>
        </p:txBody>
      </p:sp>
    </p:spTree>
    <p:extLst>
      <p:ext uri="{BB962C8B-B14F-4D97-AF65-F5344CB8AC3E}">
        <p14:creationId xmlns:p14="http://schemas.microsoft.com/office/powerpoint/2010/main" val="23432339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2D00368-06AF-4181-B635-8B8AAD2CE2AD}"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
        <p:nvSpPr>
          <p:cNvPr id="7" name="Text Placeholder 2">
            <a:extLst>
              <a:ext uri="{FF2B5EF4-FFF2-40B4-BE49-F238E27FC236}">
                <a16:creationId xmlns:a16="http://schemas.microsoft.com/office/drawing/2014/main" id="{4B906D8A-B7C9-46FF-BD54-732332428F5A}"/>
              </a:ext>
            </a:extLst>
          </p:cNvPr>
          <p:cNvSpPr>
            <a:spLocks noGrp="1"/>
          </p:cNvSpPr>
          <p:nvPr>
            <p:ph idx="1"/>
          </p:nvPr>
        </p:nvSpPr>
        <p:spPr>
          <a:xfrm>
            <a:off x="146305" y="1441107"/>
            <a:ext cx="8851392" cy="5130263"/>
          </a:xfrm>
          <a:prstGeom prst="rect">
            <a:avLst/>
          </a:prstGeom>
        </p:spPr>
        <p:txBody>
          <a:bodyPr vert="horz" lIns="0" tIns="45720" rIns="0" bIns="45720" rtlCol="0">
            <a:normAutofit/>
          </a:bodyPr>
          <a:lstStyle>
            <a:lvl1pPr>
              <a:defRPr sz="2600"/>
            </a:lvl1pPr>
            <a:lvl3pPr marL="731520" indent="-274320">
              <a:buFont typeface="Wingdings" panose="05000000000000000000" pitchFamily="2" charset="2"/>
              <a:buChar char="§"/>
              <a:defRPr sz="2000"/>
            </a:lvl3pPr>
            <a:lvl4pPr marL="914400" indent="-274320">
              <a:buFont typeface="Wingdings" panose="05000000000000000000" pitchFamily="2" charset="2"/>
              <a:buChar char="§"/>
              <a:defRPr sz="2000"/>
            </a:lvl4pPr>
            <a:lvl5pPr marL="1097280" indent="-27432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11628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F0C7E-693F-4623-9702-30B86E95B13C}"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Tree>
    <p:extLst>
      <p:ext uri="{BB962C8B-B14F-4D97-AF65-F5344CB8AC3E}">
        <p14:creationId xmlns:p14="http://schemas.microsoft.com/office/powerpoint/2010/main" val="338016636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5C91A-F64B-45E8-BD65-4409FB4DA3E6}"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Tree>
    <p:extLst>
      <p:ext uri="{BB962C8B-B14F-4D97-AF65-F5344CB8AC3E}">
        <p14:creationId xmlns:p14="http://schemas.microsoft.com/office/powerpoint/2010/main" val="308297671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115826"/>
            <a:ext cx="8851392" cy="638262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94CFE0-7A0D-4AEE-A209-E1E0FE19E3B5}"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spTree>
    <p:extLst>
      <p:ext uri="{BB962C8B-B14F-4D97-AF65-F5344CB8AC3E}">
        <p14:creationId xmlns:p14="http://schemas.microsoft.com/office/powerpoint/2010/main" val="183565190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685800"/>
            <a:ext cx="8851392" cy="1752600"/>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1A172C-D290-4EA5-A193-C689F376A5C9}"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pic>
        <p:nvPicPr>
          <p:cNvPr id="8" name="Picture 7">
            <a:extLst>
              <a:ext uri="{FF2B5EF4-FFF2-40B4-BE49-F238E27FC236}">
                <a16:creationId xmlns:a16="http://schemas.microsoft.com/office/drawing/2014/main" id="{D4EDCBC7-11CC-42C8-9373-3147D84861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84647" y="-152400"/>
            <a:ext cx="1059353" cy="1059353"/>
          </a:xfrm>
          <a:prstGeom prst="rect">
            <a:avLst/>
          </a:prstGeom>
        </p:spPr>
      </p:pic>
      <p:sp>
        <p:nvSpPr>
          <p:cNvPr id="10" name="Text Placeholder 2">
            <a:extLst>
              <a:ext uri="{FF2B5EF4-FFF2-40B4-BE49-F238E27FC236}">
                <a16:creationId xmlns:a16="http://schemas.microsoft.com/office/drawing/2014/main" id="{6187854B-FEC4-4BF8-A3DE-39B0F5014508}"/>
              </a:ext>
            </a:extLst>
          </p:cNvPr>
          <p:cNvSpPr>
            <a:spLocks noGrp="1"/>
          </p:cNvSpPr>
          <p:nvPr>
            <p:ph idx="1"/>
          </p:nvPr>
        </p:nvSpPr>
        <p:spPr>
          <a:xfrm>
            <a:off x="146305" y="2438400"/>
            <a:ext cx="8851392" cy="4132970"/>
          </a:xfrm>
          <a:prstGeom prst="rect">
            <a:avLst/>
          </a:prstGeom>
        </p:spPr>
        <p:txBody>
          <a:bodyPr vert="horz" lIns="0" tIns="45720" rIns="0" bIns="45720" rtlCol="0">
            <a:normAutofit/>
          </a:bodyPr>
          <a:lstStyle>
            <a:lvl1pPr marL="365760" indent="-274320" algn="l">
              <a:buClr>
                <a:schemeClr val="accent2"/>
              </a:buClr>
              <a:buFont typeface="Wingdings" panose="05000000000000000000" pitchFamily="2" charset="2"/>
              <a:buChar char="§"/>
              <a:defRPr sz="3200">
                <a:solidFill>
                  <a:schemeClr val="tx2"/>
                </a:solidFill>
                <a:latin typeface="+mj-lt"/>
              </a:defRPr>
            </a:lvl1pPr>
            <a:lvl2pPr marL="548640" indent="-274320" algn="l">
              <a:buClr>
                <a:schemeClr val="accent2"/>
              </a:buClr>
              <a:buFont typeface="Wingdings" panose="05000000000000000000" pitchFamily="2" charset="2"/>
              <a:buChar char="§"/>
              <a:defRPr sz="2800">
                <a:solidFill>
                  <a:schemeClr val="tx2"/>
                </a:solidFill>
                <a:latin typeface="+mj-lt"/>
              </a:defRPr>
            </a:lvl2pPr>
            <a:lvl3pPr marL="731520" indent="-274320" algn="l">
              <a:buClr>
                <a:schemeClr val="accent2"/>
              </a:buClr>
              <a:buFont typeface="Wingdings" panose="05000000000000000000" pitchFamily="2" charset="2"/>
              <a:buChar char="§"/>
              <a:defRPr sz="2000">
                <a:solidFill>
                  <a:schemeClr val="tx2"/>
                </a:solidFill>
                <a:latin typeface="+mj-lt"/>
              </a:defRPr>
            </a:lvl3pPr>
            <a:lvl4pPr marL="914400" indent="-274320" algn="l">
              <a:buClr>
                <a:schemeClr val="accent2"/>
              </a:buClr>
              <a:buFont typeface="Wingdings" panose="05000000000000000000" pitchFamily="2" charset="2"/>
              <a:buChar char="§"/>
              <a:defRPr sz="2000">
                <a:solidFill>
                  <a:schemeClr val="tx2"/>
                </a:solidFill>
                <a:latin typeface="+mj-lt"/>
              </a:defRPr>
            </a:lvl4pPr>
            <a:lvl5pPr marL="1097280" indent="-274320" algn="l">
              <a:buClr>
                <a:schemeClr val="accent2"/>
              </a:buClr>
              <a:buFont typeface="Wingdings" panose="05000000000000000000" pitchFamily="2" charset="2"/>
              <a:buChar char="§"/>
              <a:defRPr sz="2000">
                <a:solidFill>
                  <a:schemeClr val="tx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23645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9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115826"/>
            <a:ext cx="8851392" cy="638262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041E3C-ECA1-424A-B086-7D253B57B853}"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pic>
        <p:nvPicPr>
          <p:cNvPr id="6" name="Picture 5">
            <a:extLst>
              <a:ext uri="{FF2B5EF4-FFF2-40B4-BE49-F238E27FC236}">
                <a16:creationId xmlns:a16="http://schemas.microsoft.com/office/drawing/2014/main" id="{E83D2542-5A33-4E2C-863D-145C356406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84647" y="-152400"/>
            <a:ext cx="1059353" cy="1059353"/>
          </a:xfrm>
          <a:prstGeom prst="rect">
            <a:avLst/>
          </a:prstGeom>
        </p:spPr>
      </p:pic>
    </p:spTree>
    <p:extLst>
      <p:ext uri="{BB962C8B-B14F-4D97-AF65-F5344CB8AC3E}">
        <p14:creationId xmlns:p14="http://schemas.microsoft.com/office/powerpoint/2010/main" val="184130320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685800"/>
            <a:ext cx="8851392" cy="1752600"/>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8F7C69-69DA-4222-8360-6D6C71DC5D52}"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pic>
        <p:nvPicPr>
          <p:cNvPr id="8" name="Picture 7">
            <a:extLst>
              <a:ext uri="{FF2B5EF4-FFF2-40B4-BE49-F238E27FC236}">
                <a16:creationId xmlns:a16="http://schemas.microsoft.com/office/drawing/2014/main" id="{D4EDCBC7-11CC-42C8-9373-3147D84861D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075030" y="0"/>
            <a:ext cx="1059353" cy="1059353"/>
          </a:xfrm>
          <a:prstGeom prst="rect">
            <a:avLst/>
          </a:prstGeom>
        </p:spPr>
      </p:pic>
      <p:sp>
        <p:nvSpPr>
          <p:cNvPr id="10" name="Text Placeholder 2">
            <a:extLst>
              <a:ext uri="{FF2B5EF4-FFF2-40B4-BE49-F238E27FC236}">
                <a16:creationId xmlns:a16="http://schemas.microsoft.com/office/drawing/2014/main" id="{29EAA3A6-8930-4E04-BD7A-70348C3D39E6}"/>
              </a:ext>
            </a:extLst>
          </p:cNvPr>
          <p:cNvSpPr>
            <a:spLocks noGrp="1"/>
          </p:cNvSpPr>
          <p:nvPr>
            <p:ph idx="1"/>
          </p:nvPr>
        </p:nvSpPr>
        <p:spPr>
          <a:xfrm>
            <a:off x="146305" y="2438400"/>
            <a:ext cx="8851392" cy="4132970"/>
          </a:xfrm>
          <a:prstGeom prst="rect">
            <a:avLst/>
          </a:prstGeom>
        </p:spPr>
        <p:txBody>
          <a:bodyPr vert="horz" lIns="0" tIns="45720" rIns="0" bIns="45720" rtlCol="0">
            <a:normAutofit/>
          </a:bodyPr>
          <a:lstStyle>
            <a:lvl1pPr marL="365760" indent="-274320">
              <a:buClr>
                <a:schemeClr val="accent2">
                  <a:lumMod val="75000"/>
                </a:schemeClr>
              </a:buClr>
              <a:buFont typeface="Wingdings" panose="05000000000000000000" pitchFamily="2" charset="2"/>
              <a:buChar char="v"/>
              <a:defRPr>
                <a:solidFill>
                  <a:schemeClr val="tx2"/>
                </a:solidFill>
              </a:defRPr>
            </a:lvl1pPr>
            <a:lvl2pPr marL="548640" indent="-274320">
              <a:buClr>
                <a:schemeClr val="accent2">
                  <a:lumMod val="75000"/>
                </a:schemeClr>
              </a:buClr>
              <a:buFont typeface="Wingdings" panose="05000000000000000000" pitchFamily="2" charset="2"/>
              <a:buChar char="v"/>
              <a:defRPr>
                <a:solidFill>
                  <a:schemeClr val="tx2"/>
                </a:solidFill>
              </a:defRPr>
            </a:lvl2pPr>
            <a:lvl3pPr marL="731520" indent="-274320">
              <a:buClr>
                <a:schemeClr val="accent2">
                  <a:lumMod val="75000"/>
                </a:schemeClr>
              </a:buClr>
              <a:buFont typeface="Wingdings" panose="05000000000000000000" pitchFamily="2" charset="2"/>
              <a:buChar char="v"/>
              <a:defRPr>
                <a:solidFill>
                  <a:schemeClr val="tx2"/>
                </a:solidFill>
              </a:defRPr>
            </a:lvl3pPr>
            <a:lvl4pPr marL="914400" indent="-274320">
              <a:buClr>
                <a:schemeClr val="accent2">
                  <a:lumMod val="75000"/>
                </a:schemeClr>
              </a:buClr>
              <a:buFont typeface="Wingdings" panose="05000000000000000000" pitchFamily="2" charset="2"/>
              <a:buChar char="v"/>
              <a:defRPr>
                <a:solidFill>
                  <a:schemeClr val="tx2"/>
                </a:solidFill>
              </a:defRPr>
            </a:lvl4pPr>
            <a:lvl5pPr marL="1097280" indent="-274320">
              <a:buClr>
                <a:schemeClr val="accent2">
                  <a:lumMod val="75000"/>
                </a:schemeClr>
              </a:buClr>
              <a:buFont typeface="Wingdings" panose="05000000000000000000" pitchFamily="2" charset="2"/>
              <a:buChar char="v"/>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963716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115826"/>
            <a:ext cx="8851392" cy="638262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037586-1EFB-44A8-8362-BC07A56FF546}"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pic>
        <p:nvPicPr>
          <p:cNvPr id="6" name="Picture 5">
            <a:extLst>
              <a:ext uri="{FF2B5EF4-FFF2-40B4-BE49-F238E27FC236}">
                <a16:creationId xmlns:a16="http://schemas.microsoft.com/office/drawing/2014/main" id="{92FE125C-DA19-42DA-8C07-FA8039F5119E}"/>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075030" y="0"/>
            <a:ext cx="1059353" cy="1059353"/>
          </a:xfrm>
          <a:prstGeom prst="rect">
            <a:avLst/>
          </a:prstGeom>
        </p:spPr>
      </p:pic>
    </p:spTree>
    <p:extLst>
      <p:ext uri="{BB962C8B-B14F-4D97-AF65-F5344CB8AC3E}">
        <p14:creationId xmlns:p14="http://schemas.microsoft.com/office/powerpoint/2010/main" val="79857539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685800"/>
            <a:ext cx="8851392" cy="1752600"/>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2DE1CF-CF49-4BF5-A1D9-6123163134E7}"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pic>
        <p:nvPicPr>
          <p:cNvPr id="8" name="Picture 7">
            <a:extLst>
              <a:ext uri="{FF2B5EF4-FFF2-40B4-BE49-F238E27FC236}">
                <a16:creationId xmlns:a16="http://schemas.microsoft.com/office/drawing/2014/main" id="{D4EDCBC7-11CC-42C8-9373-3147D84861D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075030" y="0"/>
            <a:ext cx="1059353" cy="1059353"/>
          </a:xfrm>
          <a:prstGeom prst="rect">
            <a:avLst/>
          </a:prstGeom>
        </p:spPr>
      </p:pic>
      <p:sp>
        <p:nvSpPr>
          <p:cNvPr id="10" name="Text Placeholder 2">
            <a:extLst>
              <a:ext uri="{FF2B5EF4-FFF2-40B4-BE49-F238E27FC236}">
                <a16:creationId xmlns:a16="http://schemas.microsoft.com/office/drawing/2014/main" id="{98729288-CC54-4647-B966-CF553EF13B92}"/>
              </a:ext>
            </a:extLst>
          </p:cNvPr>
          <p:cNvSpPr>
            <a:spLocks noGrp="1"/>
          </p:cNvSpPr>
          <p:nvPr>
            <p:ph idx="1"/>
          </p:nvPr>
        </p:nvSpPr>
        <p:spPr>
          <a:xfrm>
            <a:off x="146305" y="2438400"/>
            <a:ext cx="8851392" cy="4132970"/>
          </a:xfrm>
          <a:prstGeom prst="rect">
            <a:avLst/>
          </a:prstGeom>
        </p:spPr>
        <p:txBody>
          <a:bodyPr vert="horz" lIns="0" tIns="45720" rIns="0" bIns="45720" rtlCol="0">
            <a:normAutofit/>
          </a:bodyPr>
          <a:lstStyle>
            <a:lvl1pPr marL="365760" indent="-274320">
              <a:buClr>
                <a:schemeClr val="accent2">
                  <a:lumMod val="75000"/>
                </a:schemeClr>
              </a:buClr>
              <a:buFont typeface="Wingdings" panose="05000000000000000000" pitchFamily="2" charset="2"/>
              <a:buChar char="v"/>
              <a:defRPr>
                <a:solidFill>
                  <a:schemeClr val="tx2"/>
                </a:solidFill>
              </a:defRPr>
            </a:lvl1pPr>
            <a:lvl2pPr marL="548640" indent="-274320">
              <a:buClr>
                <a:schemeClr val="accent2">
                  <a:lumMod val="75000"/>
                </a:schemeClr>
              </a:buClr>
              <a:buFont typeface="Wingdings" panose="05000000000000000000" pitchFamily="2" charset="2"/>
              <a:buChar char="v"/>
              <a:defRPr>
                <a:solidFill>
                  <a:schemeClr val="tx2"/>
                </a:solidFill>
              </a:defRPr>
            </a:lvl2pPr>
            <a:lvl3pPr marL="731520" indent="-274320">
              <a:buClr>
                <a:schemeClr val="accent2">
                  <a:lumMod val="75000"/>
                </a:schemeClr>
              </a:buClr>
              <a:buFont typeface="Wingdings" panose="05000000000000000000" pitchFamily="2" charset="2"/>
              <a:buChar char="v"/>
              <a:defRPr>
                <a:solidFill>
                  <a:schemeClr val="tx2"/>
                </a:solidFill>
              </a:defRPr>
            </a:lvl3pPr>
            <a:lvl4pPr marL="914400" indent="-274320">
              <a:buClr>
                <a:schemeClr val="accent2">
                  <a:lumMod val="75000"/>
                </a:schemeClr>
              </a:buClr>
              <a:buFont typeface="Wingdings" panose="05000000000000000000" pitchFamily="2" charset="2"/>
              <a:buChar char="v"/>
              <a:defRPr>
                <a:solidFill>
                  <a:schemeClr val="tx2"/>
                </a:solidFill>
              </a:defRPr>
            </a:lvl4pPr>
            <a:lvl5pPr marL="1097280" indent="-274320">
              <a:buClr>
                <a:schemeClr val="accent2">
                  <a:lumMod val="75000"/>
                </a:schemeClr>
              </a:buClr>
              <a:buFont typeface="Wingdings" panose="05000000000000000000" pitchFamily="2" charset="2"/>
              <a:buChar char="v"/>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369692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7_Title Only">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304" y="115826"/>
            <a:ext cx="8851392" cy="638262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469118-38E5-4465-BAB5-577E73B4EBD7}" type="datetime1">
              <a:rPr lang="en-US" smtClean="0"/>
              <a:t>8/24/22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9C4B0-9109-4B6A-816F-B8FB191BD566}" type="slidenum">
              <a:rPr lang="en-US" smtClean="0"/>
              <a:t>‹#›</a:t>
            </a:fld>
            <a:endParaRPr lang="en-US"/>
          </a:p>
        </p:txBody>
      </p:sp>
      <p:pic>
        <p:nvPicPr>
          <p:cNvPr id="6" name="Picture 5">
            <a:extLst>
              <a:ext uri="{FF2B5EF4-FFF2-40B4-BE49-F238E27FC236}">
                <a16:creationId xmlns:a16="http://schemas.microsoft.com/office/drawing/2014/main" id="{39FF6332-602A-4C2A-BD1E-7565ECDF5B6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075030" y="0"/>
            <a:ext cx="1059353" cy="1059353"/>
          </a:xfrm>
          <a:prstGeom prst="rect">
            <a:avLst/>
          </a:prstGeom>
        </p:spPr>
      </p:pic>
    </p:spTree>
    <p:extLst>
      <p:ext uri="{BB962C8B-B14F-4D97-AF65-F5344CB8AC3E}">
        <p14:creationId xmlns:p14="http://schemas.microsoft.com/office/powerpoint/2010/main" val="13430150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eckPoint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7ABF226-9C35-4988-9F27-0092ACCE0AEF}"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
        <p:nvSpPr>
          <p:cNvPr id="7" name="Text Placeholder 2">
            <a:extLst>
              <a:ext uri="{FF2B5EF4-FFF2-40B4-BE49-F238E27FC236}">
                <a16:creationId xmlns:a16="http://schemas.microsoft.com/office/drawing/2014/main" id="{4B906D8A-B7C9-46FF-BD54-732332428F5A}"/>
              </a:ext>
            </a:extLst>
          </p:cNvPr>
          <p:cNvSpPr>
            <a:spLocks noGrp="1"/>
          </p:cNvSpPr>
          <p:nvPr>
            <p:ph idx="1"/>
          </p:nvPr>
        </p:nvSpPr>
        <p:spPr>
          <a:xfrm>
            <a:off x="146305" y="1441107"/>
            <a:ext cx="8851392" cy="5130263"/>
          </a:xfrm>
          <a:prstGeom prst="rect">
            <a:avLst/>
          </a:prstGeom>
        </p:spPr>
        <p:txBody>
          <a:bodyPr vert="horz" lIns="0" tIns="45720" rIns="0" bIns="45720" rtlCol="0">
            <a:normAutofit/>
          </a:bodyPr>
          <a:lstStyle>
            <a:lvl1pPr>
              <a:defRPr sz="2600"/>
            </a:lvl1pPr>
            <a:lvl3pPr marL="731520" indent="-274320">
              <a:buFont typeface="Wingdings" panose="05000000000000000000" pitchFamily="2" charset="2"/>
              <a:buChar char="§"/>
              <a:defRPr sz="2000"/>
            </a:lvl3pPr>
            <a:lvl4pPr marL="914400" indent="-274320">
              <a:buFont typeface="Wingdings" panose="05000000000000000000" pitchFamily="2" charset="2"/>
              <a:buChar char="§"/>
              <a:defRPr sz="2000"/>
            </a:lvl4pPr>
            <a:lvl5pPr marL="1097280" indent="-27432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92E1459-023C-4CE0-AEEC-5450F8A52B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304" y="120906"/>
            <a:ext cx="742067" cy="742067"/>
          </a:xfrm>
          <a:prstGeom prst="rect">
            <a:avLst/>
          </a:prstGeom>
        </p:spPr>
      </p:pic>
    </p:spTree>
    <p:extLst>
      <p:ext uri="{BB962C8B-B14F-4D97-AF65-F5344CB8AC3E}">
        <p14:creationId xmlns:p14="http://schemas.microsoft.com/office/powerpoint/2010/main" val="31640683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t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23D91F6-66A5-4CA7-8090-E4DEE97BC92C}"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
        <p:nvSpPr>
          <p:cNvPr id="7" name="Text Placeholder 2">
            <a:extLst>
              <a:ext uri="{FF2B5EF4-FFF2-40B4-BE49-F238E27FC236}">
                <a16:creationId xmlns:a16="http://schemas.microsoft.com/office/drawing/2014/main" id="{4B906D8A-B7C9-46FF-BD54-732332428F5A}"/>
              </a:ext>
            </a:extLst>
          </p:cNvPr>
          <p:cNvSpPr>
            <a:spLocks noGrp="1"/>
          </p:cNvSpPr>
          <p:nvPr>
            <p:ph idx="1"/>
          </p:nvPr>
        </p:nvSpPr>
        <p:spPr>
          <a:xfrm>
            <a:off x="146305" y="1441107"/>
            <a:ext cx="8851392" cy="5130263"/>
          </a:xfrm>
          <a:prstGeom prst="rect">
            <a:avLst/>
          </a:prstGeom>
        </p:spPr>
        <p:txBody>
          <a:bodyPr vert="horz" lIns="0" tIns="45720" rIns="0" bIns="45720" rtlCol="0">
            <a:normAutofit/>
          </a:bodyPr>
          <a:lstStyle>
            <a:lvl1pPr>
              <a:defRPr sz="2600"/>
            </a:lvl1pPr>
            <a:lvl3pPr marL="731520" indent="-274320">
              <a:buFont typeface="Wingdings" panose="05000000000000000000" pitchFamily="2" charset="2"/>
              <a:buChar char="§"/>
              <a:defRPr sz="2000"/>
            </a:lvl3pPr>
            <a:lvl4pPr marL="914400" indent="-274320">
              <a:buFont typeface="Wingdings" panose="05000000000000000000" pitchFamily="2" charset="2"/>
              <a:buChar char="§"/>
              <a:defRPr sz="2000"/>
            </a:lvl4pPr>
            <a:lvl5pPr marL="1097280" indent="-27432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EF95A7A2-86C3-43C2-8CD6-7FC034388191}"/>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146304" y="120906"/>
            <a:ext cx="742067" cy="742067"/>
          </a:xfrm>
          <a:prstGeom prst="rect">
            <a:avLst/>
          </a:prstGeom>
        </p:spPr>
      </p:pic>
    </p:spTree>
    <p:extLst>
      <p:ext uri="{BB962C8B-B14F-4D97-AF65-F5344CB8AC3E}">
        <p14:creationId xmlns:p14="http://schemas.microsoft.com/office/powerpoint/2010/main" val="28901691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aution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8FDF8E1-1D24-4224-BC60-5AA357DBAC5C}"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
        <p:nvSpPr>
          <p:cNvPr id="7" name="Text Placeholder 2">
            <a:extLst>
              <a:ext uri="{FF2B5EF4-FFF2-40B4-BE49-F238E27FC236}">
                <a16:creationId xmlns:a16="http://schemas.microsoft.com/office/drawing/2014/main" id="{4B906D8A-B7C9-46FF-BD54-732332428F5A}"/>
              </a:ext>
            </a:extLst>
          </p:cNvPr>
          <p:cNvSpPr>
            <a:spLocks noGrp="1"/>
          </p:cNvSpPr>
          <p:nvPr>
            <p:ph idx="1"/>
          </p:nvPr>
        </p:nvSpPr>
        <p:spPr>
          <a:xfrm>
            <a:off x="146305" y="1441107"/>
            <a:ext cx="8851392" cy="5130263"/>
          </a:xfrm>
          <a:prstGeom prst="rect">
            <a:avLst/>
          </a:prstGeom>
        </p:spPr>
        <p:txBody>
          <a:bodyPr vert="horz" lIns="0" tIns="45720" rIns="0" bIns="45720" rtlCol="0">
            <a:normAutofit/>
          </a:bodyPr>
          <a:lstStyle>
            <a:lvl1pPr>
              <a:defRPr sz="2600"/>
            </a:lvl1pPr>
            <a:lvl3pPr marL="731520" indent="-274320">
              <a:buFont typeface="Wingdings" panose="05000000000000000000" pitchFamily="2" charset="2"/>
              <a:buChar char="§"/>
              <a:defRPr sz="2000"/>
            </a:lvl3pPr>
            <a:lvl4pPr marL="914400" indent="-274320">
              <a:buFont typeface="Wingdings" panose="05000000000000000000" pitchFamily="2" charset="2"/>
              <a:buChar char="§"/>
              <a:defRPr sz="2000"/>
            </a:lvl4pPr>
            <a:lvl5pPr marL="1097280" indent="-27432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DB262E2-A031-4834-9A35-A9D00514752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146304" y="120906"/>
            <a:ext cx="742067" cy="742067"/>
          </a:xfrm>
          <a:prstGeom prst="rect">
            <a:avLst/>
          </a:prstGeom>
        </p:spPr>
      </p:pic>
    </p:spTree>
    <p:extLst>
      <p:ext uri="{BB962C8B-B14F-4D97-AF65-F5344CB8AC3E}">
        <p14:creationId xmlns:p14="http://schemas.microsoft.com/office/powerpoint/2010/main" val="2021972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emember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F820E20-9732-4CAA-90CA-A55F62D89FA9}"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
        <p:nvSpPr>
          <p:cNvPr id="7" name="Text Placeholder 2">
            <a:extLst>
              <a:ext uri="{FF2B5EF4-FFF2-40B4-BE49-F238E27FC236}">
                <a16:creationId xmlns:a16="http://schemas.microsoft.com/office/drawing/2014/main" id="{4B906D8A-B7C9-46FF-BD54-732332428F5A}"/>
              </a:ext>
            </a:extLst>
          </p:cNvPr>
          <p:cNvSpPr>
            <a:spLocks noGrp="1"/>
          </p:cNvSpPr>
          <p:nvPr>
            <p:ph idx="1"/>
          </p:nvPr>
        </p:nvSpPr>
        <p:spPr>
          <a:xfrm>
            <a:off x="146305" y="1441107"/>
            <a:ext cx="8851392" cy="5130263"/>
          </a:xfrm>
          <a:prstGeom prst="rect">
            <a:avLst/>
          </a:prstGeom>
        </p:spPr>
        <p:txBody>
          <a:bodyPr vert="horz" lIns="0" tIns="45720" rIns="0" bIns="45720" rtlCol="0">
            <a:normAutofit/>
          </a:bodyPr>
          <a:lstStyle>
            <a:lvl1pPr>
              <a:defRPr sz="2600"/>
            </a:lvl1pPr>
            <a:lvl3pPr marL="731520" indent="-274320">
              <a:buFont typeface="Wingdings" panose="05000000000000000000" pitchFamily="2" charset="2"/>
              <a:buChar char="§"/>
              <a:defRPr sz="2000"/>
            </a:lvl3pPr>
            <a:lvl4pPr marL="914400" indent="-274320">
              <a:buFont typeface="Wingdings" panose="05000000000000000000" pitchFamily="2" charset="2"/>
              <a:buChar char="§"/>
              <a:defRPr sz="2000"/>
            </a:lvl4pPr>
            <a:lvl5pPr marL="1097280" indent="-27432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DB262E2-A031-4834-9A35-A9D00514752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146304" y="120906"/>
            <a:ext cx="742067" cy="742067"/>
          </a:xfrm>
          <a:prstGeom prst="rect">
            <a:avLst/>
          </a:prstGeom>
        </p:spPr>
      </p:pic>
    </p:spTree>
    <p:extLst>
      <p:ext uri="{BB962C8B-B14F-4D97-AF65-F5344CB8AC3E}">
        <p14:creationId xmlns:p14="http://schemas.microsoft.com/office/powerpoint/2010/main" val="20266106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portant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8BA0186-63E2-481C-98C4-8EB0E75BBA5F}"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
        <p:nvSpPr>
          <p:cNvPr id="7" name="Text Placeholder 2">
            <a:extLst>
              <a:ext uri="{FF2B5EF4-FFF2-40B4-BE49-F238E27FC236}">
                <a16:creationId xmlns:a16="http://schemas.microsoft.com/office/drawing/2014/main" id="{4B906D8A-B7C9-46FF-BD54-732332428F5A}"/>
              </a:ext>
            </a:extLst>
          </p:cNvPr>
          <p:cNvSpPr>
            <a:spLocks noGrp="1"/>
          </p:cNvSpPr>
          <p:nvPr>
            <p:ph idx="1"/>
          </p:nvPr>
        </p:nvSpPr>
        <p:spPr>
          <a:xfrm>
            <a:off x="146305" y="1441107"/>
            <a:ext cx="8851392" cy="5130263"/>
          </a:xfrm>
          <a:prstGeom prst="rect">
            <a:avLst/>
          </a:prstGeom>
        </p:spPr>
        <p:txBody>
          <a:bodyPr vert="horz" lIns="0" tIns="45720" rIns="0" bIns="45720" rtlCol="0">
            <a:normAutofit/>
          </a:bodyPr>
          <a:lstStyle>
            <a:lvl1pPr>
              <a:defRPr sz="2600"/>
            </a:lvl1pPr>
            <a:lvl3pPr marL="731520" indent="-274320">
              <a:buFont typeface="Wingdings" panose="05000000000000000000" pitchFamily="2" charset="2"/>
              <a:buChar char="§"/>
              <a:defRPr sz="2000"/>
            </a:lvl3pPr>
            <a:lvl4pPr marL="914400" indent="-274320">
              <a:buFont typeface="Wingdings" panose="05000000000000000000" pitchFamily="2" charset="2"/>
              <a:buChar char="§"/>
              <a:defRPr sz="2000"/>
            </a:lvl4pPr>
            <a:lvl5pPr marL="1097280" indent="-27432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DB262E2-A031-4834-9A35-A9D00514752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146304" y="120906"/>
            <a:ext cx="742067" cy="742067"/>
          </a:xfrm>
          <a:prstGeom prst="rect">
            <a:avLst/>
          </a:prstGeom>
        </p:spPr>
      </p:pic>
    </p:spTree>
    <p:extLst>
      <p:ext uri="{BB962C8B-B14F-4D97-AF65-F5344CB8AC3E}">
        <p14:creationId xmlns:p14="http://schemas.microsoft.com/office/powerpoint/2010/main" val="14162911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ac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AC6864A-7B89-4BDF-B1EE-BD8E15913069}"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sp>
        <p:nvSpPr>
          <p:cNvPr id="7" name="Text Placeholder 2">
            <a:extLst>
              <a:ext uri="{FF2B5EF4-FFF2-40B4-BE49-F238E27FC236}">
                <a16:creationId xmlns:a16="http://schemas.microsoft.com/office/drawing/2014/main" id="{4B906D8A-B7C9-46FF-BD54-732332428F5A}"/>
              </a:ext>
            </a:extLst>
          </p:cNvPr>
          <p:cNvSpPr>
            <a:spLocks noGrp="1"/>
          </p:cNvSpPr>
          <p:nvPr>
            <p:ph idx="1"/>
          </p:nvPr>
        </p:nvSpPr>
        <p:spPr>
          <a:xfrm>
            <a:off x="146305" y="1441107"/>
            <a:ext cx="8851392" cy="5130263"/>
          </a:xfrm>
          <a:prstGeom prst="rect">
            <a:avLst/>
          </a:prstGeom>
        </p:spPr>
        <p:txBody>
          <a:bodyPr vert="horz" lIns="0" tIns="45720" rIns="0" bIns="45720" rtlCol="0">
            <a:normAutofit/>
          </a:bodyPr>
          <a:lstStyle>
            <a:lvl1pPr>
              <a:defRPr sz="2600"/>
            </a:lvl1pPr>
            <a:lvl3pPr marL="731520" indent="-274320">
              <a:buFont typeface="Wingdings" panose="05000000000000000000" pitchFamily="2" charset="2"/>
              <a:buChar char="§"/>
              <a:defRPr sz="2000"/>
            </a:lvl3pPr>
            <a:lvl4pPr marL="914400" indent="-274320">
              <a:buFont typeface="Wingdings" panose="05000000000000000000" pitchFamily="2" charset="2"/>
              <a:buChar char="§"/>
              <a:defRPr sz="2000"/>
            </a:lvl4pPr>
            <a:lvl5pPr marL="1097280" indent="-27432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picture containing sitting, outdoor, transport&#10;&#10;Description automatically generated">
            <a:extLst>
              <a:ext uri="{FF2B5EF4-FFF2-40B4-BE49-F238E27FC236}">
                <a16:creationId xmlns:a16="http://schemas.microsoft.com/office/drawing/2014/main" id="{5A210D16-C483-4164-8687-3E44F7E94A9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133" y="96133"/>
            <a:ext cx="361067" cy="361067"/>
          </a:xfrm>
          <a:prstGeom prst="rect">
            <a:avLst/>
          </a:prstGeom>
        </p:spPr>
      </p:pic>
    </p:spTree>
    <p:extLst>
      <p:ext uri="{BB962C8B-B14F-4D97-AF65-F5344CB8AC3E}">
        <p14:creationId xmlns:p14="http://schemas.microsoft.com/office/powerpoint/2010/main" val="135459161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ace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214E89D6-7AFA-440B-AD31-8A89AB9FB03F}" type="datetime1">
              <a:rPr lang="en-US" smtClean="0"/>
              <a:t>8/24/22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9C4B0-9109-4B6A-816F-B8FB191BD566}" type="slidenum">
              <a:rPr lang="en-US" smtClean="0"/>
              <a:t>‹#›</a:t>
            </a:fld>
            <a:endParaRPr lang="en-US"/>
          </a:p>
        </p:txBody>
      </p:sp>
      <p:pic>
        <p:nvPicPr>
          <p:cNvPr id="9" name="Picture 8" descr="A picture containing sitting, outdoor, transport&#10;&#10;Description automatically generated">
            <a:extLst>
              <a:ext uri="{FF2B5EF4-FFF2-40B4-BE49-F238E27FC236}">
                <a16:creationId xmlns:a16="http://schemas.microsoft.com/office/drawing/2014/main" id="{5A210D16-C483-4164-8687-3E44F7E94A9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133" y="96133"/>
            <a:ext cx="361067" cy="361067"/>
          </a:xfrm>
          <a:prstGeom prst="rect">
            <a:avLst/>
          </a:prstGeom>
        </p:spPr>
      </p:pic>
    </p:spTree>
    <p:extLst>
      <p:ext uri="{BB962C8B-B14F-4D97-AF65-F5344CB8AC3E}">
        <p14:creationId xmlns:p14="http://schemas.microsoft.com/office/powerpoint/2010/main" val="418442849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646272"/>
            <a:ext cx="9144001" cy="220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604458"/>
            <a:ext cx="914400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6304" y="115826"/>
            <a:ext cx="8851392" cy="1292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5" y="1441107"/>
            <a:ext cx="8851392" cy="51302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646272"/>
            <a:ext cx="1854203" cy="187517"/>
          </a:xfrm>
          <a:prstGeom prst="rect">
            <a:avLst/>
          </a:prstGeom>
        </p:spPr>
        <p:txBody>
          <a:bodyPr vert="horz" lIns="91440" tIns="45720" rIns="91440" bIns="45720" rtlCol="0" anchor="ctr"/>
          <a:lstStyle>
            <a:lvl1pPr algn="l">
              <a:defRPr sz="900">
                <a:solidFill>
                  <a:srgbClr val="FFFFFF"/>
                </a:solidFill>
              </a:defRPr>
            </a:lvl1pPr>
          </a:lstStyle>
          <a:p>
            <a:fld id="{FD33E552-0D3E-4F14-99B2-47FAB1139675}" type="datetime1">
              <a:rPr lang="en-US" smtClean="0"/>
              <a:t>8/24/22</a:t>
            </a:fld>
            <a:endParaRPr lang="en-US"/>
          </a:p>
        </p:txBody>
      </p:sp>
      <p:sp>
        <p:nvSpPr>
          <p:cNvPr id="5" name="Footer Placeholder 4"/>
          <p:cNvSpPr>
            <a:spLocks noGrp="1"/>
          </p:cNvSpPr>
          <p:nvPr>
            <p:ph type="ftr" sz="quarter" idx="3"/>
          </p:nvPr>
        </p:nvSpPr>
        <p:spPr>
          <a:xfrm>
            <a:off x="2764639" y="6646272"/>
            <a:ext cx="3617103" cy="187517"/>
          </a:xfrm>
          <a:prstGeom prst="rect">
            <a:avLst/>
          </a:prstGeom>
        </p:spPr>
        <p:txBody>
          <a:bodyPr vert="horz" lIns="91440" tIns="45720" rIns="91440" bIns="45720" rtlCol="0" anchor="ctr"/>
          <a:lstStyle>
            <a:lvl1pPr algn="ctr">
              <a:defRPr sz="800" cap="none"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646272"/>
            <a:ext cx="984019" cy="187517"/>
          </a:xfrm>
          <a:prstGeom prst="rect">
            <a:avLst/>
          </a:prstGeom>
        </p:spPr>
        <p:txBody>
          <a:bodyPr vert="horz" lIns="91440" tIns="45720" rIns="91440" bIns="45720" rtlCol="0" anchor="ctr"/>
          <a:lstStyle>
            <a:lvl1pPr algn="r">
              <a:defRPr sz="1050" b="1">
                <a:solidFill>
                  <a:schemeClr val="bg1"/>
                </a:solidFill>
              </a:defRPr>
            </a:lvl1pPr>
          </a:lstStyle>
          <a:p>
            <a:fld id="{F3E9C4B0-9109-4B6A-816F-B8FB191BD566}" type="slidenum">
              <a:rPr lang="en-US" smtClean="0"/>
              <a:t>‹#›</a:t>
            </a:fld>
            <a:endParaRPr lang="en-US"/>
          </a:p>
        </p:txBody>
      </p:sp>
    </p:spTree>
    <p:extLst>
      <p:ext uri="{BB962C8B-B14F-4D97-AF65-F5344CB8AC3E}">
        <p14:creationId xmlns:p14="http://schemas.microsoft.com/office/powerpoint/2010/main" val="207276877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Lst>
  <p:hf hdr="0" dt="0"/>
  <p:txStyles>
    <p:titleStyle>
      <a:lvl1pPr algn="ctr" defTabSz="914400" rtl="0" eaLnBrk="1" latinLnBrk="0" hangingPunct="1">
        <a:lnSpc>
          <a:spcPct val="85000"/>
        </a:lnSpc>
        <a:spcBef>
          <a:spcPct val="0"/>
        </a:spcBef>
        <a:buNone/>
        <a:defRPr sz="4400" b="0" kern="1200" spc="-50" baseline="0">
          <a:solidFill>
            <a:schemeClr val="tx2"/>
          </a:solidFill>
          <a:latin typeface="+mj-lt"/>
          <a:ea typeface="+mj-ea"/>
          <a:cs typeface="+mj-cs"/>
        </a:defRPr>
      </a:lvl1pPr>
    </p:titleStyle>
    <p:bodyStyle>
      <a:lvl1pPr marL="365760" indent="-274320" algn="justLow"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548640" indent="-274320" algn="justLow"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731520" indent="-274320" algn="justLow"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914400" indent="-27432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1097280" indent="-27432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4.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4.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4.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8.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6.png"/><Relationship Id="rId4" Type="http://schemas.openxmlformats.org/officeDocument/2006/relationships/image" Target="../media/image140.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3.xml"/><Relationship Id="rId3" Type="http://schemas.openxmlformats.org/officeDocument/2006/relationships/image" Target="../media/image13.png"/><Relationship Id="rId7" Type="http://schemas.openxmlformats.org/officeDocument/2006/relationships/hyperlink" Target="https://youtu.be/iNo5Js1E0H4" TargetMode="External"/><Relationship Id="rId12" Type="http://schemas.openxmlformats.org/officeDocument/2006/relationships/slide" Target="slide63.xml"/><Relationship Id="rId2" Type="http://schemas.openxmlformats.org/officeDocument/2006/relationships/hyperlink" Target="https://youtu.be/MkN99fPe3I8" TargetMode="External"/><Relationship Id="rId1" Type="http://schemas.openxmlformats.org/officeDocument/2006/relationships/slideLayout" Target="../slideLayouts/slideLayout10.xml"/><Relationship Id="rId6" Type="http://schemas.openxmlformats.org/officeDocument/2006/relationships/hyperlink" Target="https://youtu.be/2ewzshTKVZ0" TargetMode="External"/><Relationship Id="rId11" Type="http://schemas.openxmlformats.org/officeDocument/2006/relationships/slide" Target="slide47.xml"/><Relationship Id="rId5" Type="http://schemas.openxmlformats.org/officeDocument/2006/relationships/hyperlink" Target="https://youtu.be/JSr3tFhIRQI" TargetMode="External"/><Relationship Id="rId15" Type="http://schemas.openxmlformats.org/officeDocument/2006/relationships/slide" Target="slide84.xml"/><Relationship Id="rId10" Type="http://schemas.openxmlformats.org/officeDocument/2006/relationships/slide" Target="slide29.xml"/><Relationship Id="rId4" Type="http://schemas.openxmlformats.org/officeDocument/2006/relationships/hyperlink" Target="https://youtu.be/MkN99fPe3I8?t=122" TargetMode="External"/><Relationship Id="rId9" Type="http://schemas.openxmlformats.org/officeDocument/2006/relationships/slide" Target="slide8.xml"/><Relationship Id="rId1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50.png"/><Relationship Id="rId7"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80.png"/><Relationship Id="rId10" Type="http://schemas.openxmlformats.org/officeDocument/2006/relationships/slide" Target="slide8.xml"/><Relationship Id="rId4" Type="http://schemas.openxmlformats.org/officeDocument/2006/relationships/image" Target="../media/image170.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4.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2.xml"/><Relationship Id="rId7" Type="http://schemas.openxmlformats.org/officeDocument/2006/relationships/hyperlink" Target="https://repl.it/@AhmadTayebKAU/CPIT110Chapter3ComputeAngles#main.p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repl.it/@AhmadTayebKAU/CPIT110Chapter3SimplifiedComputeAngles#main.py" TargetMode="External"/><Relationship Id="rId5" Type="http://schemas.openxmlformats.org/officeDocument/2006/relationships/slide" Target="slide8.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8.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slide" Target="slide8.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slide" Target="slide8.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slide" Target="slide39.xml"/><Relationship Id="rId12" Type="http://schemas.openxmlformats.org/officeDocument/2006/relationships/slide" Target="slide2.xml"/><Relationship Id="rId2" Type="http://schemas.openxmlformats.org/officeDocument/2006/relationships/hyperlink" Target="https://youtu.be/JSr3tFhIRQI" TargetMode="External"/><Relationship Id="rId1" Type="http://schemas.openxmlformats.org/officeDocument/2006/relationships/slideLayout" Target="../slideLayouts/slideLayout12.xml"/><Relationship Id="rId6" Type="http://schemas.openxmlformats.org/officeDocument/2006/relationships/slide" Target="slide34.xml"/><Relationship Id="rId11" Type="http://schemas.openxmlformats.org/officeDocument/2006/relationships/slide" Target="slide45.xml"/><Relationship Id="rId5" Type="http://schemas.openxmlformats.org/officeDocument/2006/relationships/slide" Target="slide33.xml"/><Relationship Id="rId10" Type="http://schemas.openxmlformats.org/officeDocument/2006/relationships/slide" Target="slide44.xml"/><Relationship Id="rId4" Type="http://schemas.openxmlformats.org/officeDocument/2006/relationships/hyperlink" Target="https://youtu.be/V9fjOF7cT5Q" TargetMode="External"/><Relationship Id="rId9" Type="http://schemas.openxmlformats.org/officeDocument/2006/relationships/slide" Target="slide42.xml"/><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48.xml"/><Relationship Id="rId7" Type="http://schemas.openxmlformats.org/officeDocument/2006/relationships/hyperlink" Target="https://repl.it/languages/python3" TargetMode="External"/><Relationship Id="rId2" Type="http://schemas.openxmlformats.org/officeDocument/2006/relationships/slide" Target="slide1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slide" Target="slide7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slide" Target="slide29.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29.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2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28.xml"/><Relationship Id="rId7" Type="http://schemas.openxmlformats.org/officeDocument/2006/relationships/slide" Target="slide63.xml"/><Relationship Id="rId2" Type="http://schemas.openxmlformats.org/officeDocument/2006/relationships/slide" Target="slide8.xml"/><Relationship Id="rId1" Type="http://schemas.openxmlformats.org/officeDocument/2006/relationships/slideLayout" Target="../slideLayouts/slideLayout10.xml"/><Relationship Id="rId6" Type="http://schemas.openxmlformats.org/officeDocument/2006/relationships/slide" Target="slide46.xml"/><Relationship Id="rId11" Type="http://schemas.openxmlformats.org/officeDocument/2006/relationships/image" Target="../media/image14.png"/><Relationship Id="rId5" Type="http://schemas.openxmlformats.org/officeDocument/2006/relationships/slide" Target="slide45.xml"/><Relationship Id="rId10" Type="http://schemas.openxmlformats.org/officeDocument/2006/relationships/slide" Target="slide2.xml"/><Relationship Id="rId4" Type="http://schemas.openxmlformats.org/officeDocument/2006/relationships/slide" Target="slide29.xml"/><Relationship Id="rId9" Type="http://schemas.openxmlformats.org/officeDocument/2006/relationships/slide" Target="slide8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slide" Target="slide29.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image" Target="../media/image14.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hyperlink" Target="https://youtu.be/2ewzshTKVZ0" TargetMode="Externa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47.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29.xml"/><Relationship Id="rId7" Type="http://schemas.openxmlformats.org/officeDocument/2006/relationships/slide" Target="slide41.xml"/><Relationship Id="rId12" Type="http://schemas.openxmlformats.org/officeDocument/2006/relationships/image" Target="../media/image14.png"/><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2.xml"/><Relationship Id="rId5" Type="http://schemas.openxmlformats.org/officeDocument/2006/relationships/slide" Target="slide33.xml"/><Relationship Id="rId10" Type="http://schemas.openxmlformats.org/officeDocument/2006/relationships/slide" Target="slide63.xml"/><Relationship Id="rId4" Type="http://schemas.openxmlformats.org/officeDocument/2006/relationships/slide" Target="slide47.xml"/><Relationship Id="rId9" Type="http://schemas.openxmlformats.org/officeDocument/2006/relationships/slide" Target="slide44.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47.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slide" Target="slide47.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repl.it/@AhmadTayebKAU/CPIT110Chapter3ComputeChange#main.py" TargetMode="External"/><Relationship Id="rId5" Type="http://schemas.openxmlformats.org/officeDocument/2006/relationships/slide" Target="slide47.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repl.it/@AhmadTayebKAU/CPIT110Chapter3ComputeChange#main.py" TargetMode="External"/><Relationship Id="rId5" Type="http://schemas.openxmlformats.org/officeDocument/2006/relationships/slide" Target="slide47.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image" Target="../media/image1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hyperlink" Target="https://youtu.be/MkN99fPe3I8"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47.xml"/></Relationships>
</file>

<file path=ppt/slides/_rels/slide63.xml.rels><?xml version="1.0" encoding="UTF-8" standalone="yes"?>
<Relationships xmlns="http://schemas.openxmlformats.org/package/2006/relationships"><Relationship Id="rId8" Type="http://schemas.openxmlformats.org/officeDocument/2006/relationships/slide" Target="slide71.xml"/><Relationship Id="rId13" Type="http://schemas.openxmlformats.org/officeDocument/2006/relationships/slide" Target="slide2.xml"/><Relationship Id="rId3" Type="http://schemas.openxmlformats.org/officeDocument/2006/relationships/image" Target="../media/image13.png"/><Relationship Id="rId7" Type="http://schemas.openxmlformats.org/officeDocument/2006/relationships/slide" Target="slide70.xml"/><Relationship Id="rId12" Type="http://schemas.openxmlformats.org/officeDocument/2006/relationships/slide" Target="slide80.xml"/><Relationship Id="rId2" Type="http://schemas.openxmlformats.org/officeDocument/2006/relationships/hyperlink" Target="https://youtu.be/iNo5Js1E0H4" TargetMode="External"/><Relationship Id="rId1" Type="http://schemas.openxmlformats.org/officeDocument/2006/relationships/slideLayout" Target="../slideLayouts/slideLayout12.xml"/><Relationship Id="rId6" Type="http://schemas.openxmlformats.org/officeDocument/2006/relationships/slide" Target="slide69.xml"/><Relationship Id="rId11" Type="http://schemas.openxmlformats.org/officeDocument/2006/relationships/slide" Target="slide76.xml"/><Relationship Id="rId5" Type="http://schemas.openxmlformats.org/officeDocument/2006/relationships/slide" Target="slide64.xml"/><Relationship Id="rId15" Type="http://schemas.openxmlformats.org/officeDocument/2006/relationships/image" Target="../media/image17.png"/><Relationship Id="rId10" Type="http://schemas.openxmlformats.org/officeDocument/2006/relationships/slide" Target="slide73.xml"/><Relationship Id="rId4" Type="http://schemas.openxmlformats.org/officeDocument/2006/relationships/hyperlink" Target="https://youtu.be/St3dgjywOdY" TargetMode="External"/><Relationship Id="rId9" Type="http://schemas.openxmlformats.org/officeDocument/2006/relationships/slide" Target="slide72.xml"/><Relationship Id="rId14"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63.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63.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6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image" Target="../media/image14.png"/><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image" Target="../media/image1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image" Target="../media/image14.png"/><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image" Target="../media/image14.png"/><Relationship Id="rId4" Type="http://schemas.openxmlformats.org/officeDocument/2006/relationships/slide" Target="slide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image" Target="../media/image14.png"/><Relationship Id="rId4" Type="http://schemas.openxmlformats.org/officeDocument/2006/relationships/slide" Target="slide2.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slide" Target="slide63.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slide" Target="slide63.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slide" Target="slide63.xml"/><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63.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repl.it/@AhmadTayebKAU/CPIT110Chapter3PrintTableA#main.py" TargetMode="External"/><Relationship Id="rId5" Type="http://schemas.openxmlformats.org/officeDocument/2006/relationships/slide" Target="slide63.xml"/><Relationship Id="rId4" Type="http://schemas.openxmlformats.org/officeDocument/2006/relationships/image" Target="../media/image14.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repl.it/@AhmadTayebKAU/CPIT110Chapter3PrintTableB#main.py" TargetMode="External"/><Relationship Id="rId5" Type="http://schemas.openxmlformats.org/officeDocument/2006/relationships/slide" Target="slide63.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7.png"/><Relationship Id="rId3" Type="http://schemas.openxmlformats.org/officeDocument/2006/relationships/hyperlink" Target="https://youtu.be/MkN99fPe3I8?t=122" TargetMode="External"/><Relationship Id="rId7" Type="http://schemas.openxmlformats.org/officeDocument/2006/relationships/slide" Target="slide10.xml"/><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slide" Target="slide2.xml"/><Relationship Id="rId5" Type="http://schemas.openxmlformats.org/officeDocument/2006/relationships/hyperlink" Target="https://youtu.be/ARrrWvqfAy4" TargetMode="External"/><Relationship Id="rId10" Type="http://schemas.openxmlformats.org/officeDocument/2006/relationships/slide" Target="slide28.xml"/><Relationship Id="rId4" Type="http://schemas.openxmlformats.org/officeDocument/2006/relationships/image" Target="../media/image13.png"/><Relationship Id="rId9" Type="http://schemas.openxmlformats.org/officeDocument/2006/relationships/slide" Target="slide17.xml"/></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slide" Target="slide63.xml"/><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slide" Target="slide63.xml"/><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slide" Target="slide8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slide" Target="slide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liveexample-ppe.pearsoncmg.com/selftest/selftestpy?chapter=3"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2.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csu.kau.edu.sa/pages-cpit-110labsar.aspx"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F092033-53A0-4557-BC8C-EDF7C4004F50}"/>
              </a:ext>
            </a:extLst>
          </p:cNvPr>
          <p:cNvSpPr>
            <a:spLocks noGrp="1" noChangeArrowheads="1"/>
          </p:cNvSpPr>
          <p:nvPr>
            <p:ph type="ctrTitle"/>
          </p:nvPr>
        </p:nvSpPr>
        <p:spPr/>
        <p:txBody>
          <a:bodyPr>
            <a:noAutofit/>
          </a:bodyPr>
          <a:lstStyle/>
          <a:p>
            <a:r>
              <a:rPr lang="en-US" altLang="en-US" b="1" dirty="0">
                <a:solidFill>
                  <a:schemeClr val="accent2">
                    <a:lumMod val="75000"/>
                  </a:schemeClr>
                </a:solidFill>
              </a:rPr>
              <a:t>Chapter 3</a:t>
            </a:r>
            <a:r>
              <a:rPr lang="en-US" altLang="en-US" dirty="0">
                <a:solidFill>
                  <a:schemeClr val="tx2"/>
                </a:solidFill>
              </a:rPr>
              <a:t> </a:t>
            </a:r>
            <a:br>
              <a:rPr lang="en-US" altLang="en-US" dirty="0"/>
            </a:br>
            <a:r>
              <a:rPr lang="en-US" altLang="en-US" dirty="0"/>
              <a:t>Mathematical Functions, and Strings</a:t>
            </a:r>
          </a:p>
        </p:txBody>
      </p:sp>
      <p:sp>
        <p:nvSpPr>
          <p:cNvPr id="4099" name="Subtitle 3">
            <a:extLst>
              <a:ext uri="{FF2B5EF4-FFF2-40B4-BE49-F238E27FC236}">
                <a16:creationId xmlns:a16="http://schemas.microsoft.com/office/drawing/2014/main" id="{B6B8808F-B611-4A7E-94DA-CDF020C7794F}"/>
              </a:ext>
            </a:extLst>
          </p:cNvPr>
          <p:cNvSpPr>
            <a:spLocks noGrp="1" noChangeArrowheads="1"/>
          </p:cNvSpPr>
          <p:nvPr>
            <p:ph type="subTitle" idx="1"/>
          </p:nvPr>
        </p:nvSpPr>
        <p:spPr>
          <a:xfrm>
            <a:off x="381740" y="5236867"/>
            <a:ext cx="8380520" cy="483213"/>
          </a:xfrm>
        </p:spPr>
        <p:txBody>
          <a:bodyPr/>
          <a:lstStyle/>
          <a:p>
            <a:r>
              <a:rPr lang="en-US" altLang="en-US" dirty="0"/>
              <a:t>CPIT 110 (Problem-Solving and Programming)</a:t>
            </a:r>
          </a:p>
        </p:txBody>
      </p:sp>
      <p:sp>
        <p:nvSpPr>
          <p:cNvPr id="4101" name="Rectangle 6">
            <a:extLst>
              <a:ext uri="{FF2B5EF4-FFF2-40B4-BE49-F238E27FC236}">
                <a16:creationId xmlns:a16="http://schemas.microsoft.com/office/drawing/2014/main" id="{AEE57C53-6C77-4FD6-9666-64A46DD2907C}"/>
              </a:ext>
            </a:extLst>
          </p:cNvPr>
          <p:cNvSpPr>
            <a:spLocks noChangeArrowheads="1"/>
          </p:cNvSpPr>
          <p:nvPr/>
        </p:nvSpPr>
        <p:spPr bwMode="auto">
          <a:xfrm>
            <a:off x="3052763"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2" name="Rectangle 1029">
            <a:extLst>
              <a:ext uri="{FF2B5EF4-FFF2-40B4-BE49-F238E27FC236}">
                <a16:creationId xmlns:a16="http://schemas.microsoft.com/office/drawing/2014/main" id="{94F01EDA-3993-4F5B-8338-A155D71634A5}"/>
              </a:ext>
            </a:extLst>
          </p:cNvPr>
          <p:cNvSpPr>
            <a:spLocks noChangeArrowheads="1"/>
          </p:cNvSpPr>
          <p:nvPr/>
        </p:nvSpPr>
        <p:spPr bwMode="auto">
          <a:xfrm>
            <a:off x="0" y="2405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3" name="Rectangle 1031">
            <a:extLst>
              <a:ext uri="{FF2B5EF4-FFF2-40B4-BE49-F238E27FC236}">
                <a16:creationId xmlns:a16="http://schemas.microsoft.com/office/drawing/2014/main" id="{D4B57B18-3F97-4D1E-AA13-041A7DDAEFC6}"/>
              </a:ext>
            </a:extLst>
          </p:cNvPr>
          <p:cNvSpPr>
            <a:spLocks noChangeArrowheads="1"/>
          </p:cNvSpPr>
          <p:nvPr/>
        </p:nvSpPr>
        <p:spPr bwMode="auto">
          <a:xfrm>
            <a:off x="0" y="2263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Footer Placeholder 3">
            <a:extLst>
              <a:ext uri="{FF2B5EF4-FFF2-40B4-BE49-F238E27FC236}">
                <a16:creationId xmlns:a16="http://schemas.microsoft.com/office/drawing/2014/main" id="{EF53EAF6-1BDA-4AC9-85F6-570A415C765B}"/>
              </a:ext>
            </a:extLst>
          </p:cNvPr>
          <p:cNvSpPr>
            <a:spLocks noGrp="1"/>
          </p:cNvSpPr>
          <p:nvPr>
            <p:ph type="ftr" sz="quarter" idx="11"/>
          </p:nvPr>
        </p:nvSpPr>
        <p:spPr/>
        <p:txBody>
          <a:bodyPr/>
          <a:lstStyle/>
          <a:p>
            <a:r>
              <a:rPr lang="en-US" b="1" dirty="0"/>
              <a:t>Version 2.5</a:t>
            </a:r>
          </a:p>
        </p:txBody>
      </p:sp>
      <p:sp>
        <p:nvSpPr>
          <p:cNvPr id="2" name="Rectangle 1">
            <a:extLst>
              <a:ext uri="{FF2B5EF4-FFF2-40B4-BE49-F238E27FC236}">
                <a16:creationId xmlns:a16="http://schemas.microsoft.com/office/drawing/2014/main" id="{A60F3123-220D-4BA8-8629-DEC7FED9767C}"/>
              </a:ext>
            </a:extLst>
          </p:cNvPr>
          <p:cNvSpPr/>
          <p:nvPr/>
        </p:nvSpPr>
        <p:spPr>
          <a:xfrm>
            <a:off x="381740" y="6223322"/>
            <a:ext cx="8380520" cy="307777"/>
          </a:xfrm>
          <a:prstGeom prst="rect">
            <a:avLst/>
          </a:prstGeom>
        </p:spPr>
        <p:txBody>
          <a:bodyPr wrap="square">
            <a:spAutoFit/>
          </a:bodyPr>
          <a:lstStyle/>
          <a:p>
            <a:pPr algn="ctr"/>
            <a:r>
              <a:rPr lang="en-US" altLang="en-US" sz="1400" dirty="0">
                <a:solidFill>
                  <a:schemeClr val="tx1">
                    <a:lumMod val="75000"/>
                    <a:lumOff val="25000"/>
                  </a:schemeClr>
                </a:solidFill>
              </a:rPr>
              <a:t>Introduction to Programming Using Python, By: Y. Daniel Liang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0BCE-56AA-4B84-A8E7-DB2AF296CDE5}"/>
              </a:ext>
            </a:extLst>
          </p:cNvPr>
          <p:cNvSpPr>
            <a:spLocks noGrp="1"/>
          </p:cNvSpPr>
          <p:nvPr>
            <p:ph type="title"/>
          </p:nvPr>
        </p:nvSpPr>
        <p:spPr/>
        <p:txBody>
          <a:bodyPr/>
          <a:lstStyle/>
          <a:p>
            <a:r>
              <a:rPr lang="en-US" dirty="0"/>
              <a:t>Simple Python Built-in Functions</a:t>
            </a:r>
          </a:p>
        </p:txBody>
      </p:sp>
      <p:sp>
        <p:nvSpPr>
          <p:cNvPr id="5" name="Slide Number Placeholder 4">
            <a:extLst>
              <a:ext uri="{FF2B5EF4-FFF2-40B4-BE49-F238E27FC236}">
                <a16:creationId xmlns:a16="http://schemas.microsoft.com/office/drawing/2014/main" id="{D41CA898-4BC8-4F50-A278-BEBDA7FC3D8D}"/>
              </a:ext>
            </a:extLst>
          </p:cNvPr>
          <p:cNvSpPr>
            <a:spLocks noGrp="1"/>
          </p:cNvSpPr>
          <p:nvPr>
            <p:ph type="sldNum" sz="quarter" idx="12"/>
          </p:nvPr>
        </p:nvSpPr>
        <p:spPr/>
        <p:txBody>
          <a:bodyPr/>
          <a:lstStyle/>
          <a:p>
            <a:fld id="{F3E9C4B0-9109-4B6A-816F-B8FB191BD566}" type="slidenum">
              <a:rPr lang="en-US" smtClean="0"/>
              <a:t>10</a:t>
            </a:fld>
            <a:endParaRPr lang="en-US"/>
          </a:p>
        </p:txBody>
      </p:sp>
      <p:pic>
        <p:nvPicPr>
          <p:cNvPr id="4" name="Content Placeholder 3">
            <a:extLst>
              <a:ext uri="{FF2B5EF4-FFF2-40B4-BE49-F238E27FC236}">
                <a16:creationId xmlns:a16="http://schemas.microsoft.com/office/drawing/2014/main" id="{416927A3-FB33-4F1B-9E6D-7A02CD0BCCD9}"/>
              </a:ext>
            </a:extLst>
          </p:cNvPr>
          <p:cNvPicPr>
            <a:picLocks noGrp="1" noChangeAspect="1"/>
          </p:cNvPicPr>
          <p:nvPr>
            <p:ph idx="1"/>
          </p:nvPr>
        </p:nvPicPr>
        <p:blipFill>
          <a:blip r:embed="rId2"/>
          <a:stretch>
            <a:fillRect/>
          </a:stretch>
        </p:blipFill>
        <p:spPr>
          <a:xfrm>
            <a:off x="304059" y="1469006"/>
            <a:ext cx="8535882" cy="3919987"/>
          </a:xfrm>
          <a:prstGeom prst="rect">
            <a:avLst/>
          </a:prstGeom>
        </p:spPr>
      </p:pic>
      <p:pic>
        <p:nvPicPr>
          <p:cNvPr id="6" name="Picture 5">
            <a:hlinkClick r:id="rId3" action="ppaction://hlinksldjump"/>
            <a:extLst>
              <a:ext uri="{FF2B5EF4-FFF2-40B4-BE49-F238E27FC236}">
                <a16:creationId xmlns:a16="http://schemas.microsoft.com/office/drawing/2014/main" id="{528F5C37-172A-4F6B-81AE-FF8DBA5B362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Slide Number Placeholder 2">
            <a:hlinkClick r:id="rId5" action="ppaction://hlinksldjump"/>
            <a:extLst>
              <a:ext uri="{FF2B5EF4-FFF2-40B4-BE49-F238E27FC236}">
                <a16:creationId xmlns:a16="http://schemas.microsoft.com/office/drawing/2014/main" id="{E1B2FE0B-9BE1-480A-93DC-AEF2AAB80DB3}"/>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94383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68B5-4581-44F5-B974-88115B1A9EC7}"/>
              </a:ext>
            </a:extLst>
          </p:cNvPr>
          <p:cNvSpPr>
            <a:spLocks noGrp="1"/>
          </p:cNvSpPr>
          <p:nvPr>
            <p:ph type="title"/>
          </p:nvPr>
        </p:nvSpPr>
        <p:spPr/>
        <p:txBody>
          <a:bodyPr/>
          <a:lstStyle/>
          <a:p>
            <a:r>
              <a:rPr lang="en-US" dirty="0"/>
              <a:t>Simple Python Built-in Functions</a:t>
            </a:r>
            <a:br>
              <a:rPr lang="en-US" dirty="0"/>
            </a:br>
            <a:r>
              <a:rPr lang="en-US" dirty="0">
                <a:solidFill>
                  <a:schemeClr val="accent3"/>
                </a:solidFill>
              </a:rPr>
              <a:t>Example</a:t>
            </a:r>
          </a:p>
        </p:txBody>
      </p:sp>
      <p:sp>
        <p:nvSpPr>
          <p:cNvPr id="4" name="Slide Number Placeholder 3">
            <a:extLst>
              <a:ext uri="{FF2B5EF4-FFF2-40B4-BE49-F238E27FC236}">
                <a16:creationId xmlns:a16="http://schemas.microsoft.com/office/drawing/2014/main" id="{6F5AF40C-553E-4B5A-9243-B06F250820B8}"/>
              </a:ext>
            </a:extLst>
          </p:cNvPr>
          <p:cNvSpPr>
            <a:spLocks noGrp="1"/>
          </p:cNvSpPr>
          <p:nvPr>
            <p:ph type="sldNum" sz="quarter" idx="12"/>
          </p:nvPr>
        </p:nvSpPr>
        <p:spPr/>
        <p:txBody>
          <a:bodyPr/>
          <a:lstStyle/>
          <a:p>
            <a:fld id="{F3E9C4B0-9109-4B6A-816F-B8FB191BD566}" type="slidenum">
              <a:rPr lang="en-US" smtClean="0"/>
              <a:t>11</a:t>
            </a:fld>
            <a:endParaRPr lang="en-US"/>
          </a:p>
        </p:txBody>
      </p:sp>
      <p:sp>
        <p:nvSpPr>
          <p:cNvPr id="5" name="Rectangle 4">
            <a:extLst>
              <a:ext uri="{FF2B5EF4-FFF2-40B4-BE49-F238E27FC236}">
                <a16:creationId xmlns:a16="http://schemas.microsoft.com/office/drawing/2014/main" id="{CDFD1D79-92CA-423A-B2A8-A6C56D568E92}"/>
              </a:ext>
            </a:extLst>
          </p:cNvPr>
          <p:cNvSpPr>
            <a:spLocks noChangeArrowheads="1"/>
          </p:cNvSpPr>
          <p:nvPr/>
        </p:nvSpPr>
        <p:spPr bwMode="auto">
          <a:xfrm>
            <a:off x="188321" y="1525516"/>
            <a:ext cx="8767357" cy="4801314"/>
          </a:xfrm>
          <a:prstGeom prst="rect">
            <a:avLst/>
          </a:prstGeom>
          <a:solidFill>
            <a:schemeClr val="bg1">
              <a:lumMod val="75000"/>
              <a:alpha val="15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700" dirty="0">
                <a:solidFill>
                  <a:srgbClr val="C00000"/>
                </a:solidFill>
                <a:latin typeface="Courier New" panose="02070309020205020404" pitchFamily="49" charset="0"/>
                <a:cs typeface="Courier New" panose="02070309020205020404" pitchFamily="49" charset="0"/>
              </a:rPr>
              <a:t>&gt;&gt;&gt; </a:t>
            </a:r>
            <a:r>
              <a:rPr lang="en-US" altLang="en-US" sz="1700" dirty="0">
                <a:solidFill>
                  <a:srgbClr val="7030A0"/>
                </a:solidFill>
                <a:latin typeface="Courier New" panose="02070309020205020404" pitchFamily="49" charset="0"/>
                <a:cs typeface="Courier New" panose="02070309020205020404" pitchFamily="49" charset="0"/>
              </a:rPr>
              <a:t>abs</a:t>
            </a:r>
            <a:r>
              <a:rPr lang="en-US" altLang="en-US" sz="1700" dirty="0">
                <a:latin typeface="Courier New" panose="02070309020205020404" pitchFamily="49" charset="0"/>
                <a:cs typeface="Courier New" panose="02070309020205020404" pitchFamily="49" charset="0"/>
              </a:rPr>
              <a:t>(-3)</a:t>
            </a:r>
            <a:r>
              <a:rPr lang="en-US" altLang="en-US" sz="1700" dirty="0">
                <a:solidFill>
                  <a:srgbClr val="C00000"/>
                </a:solidFill>
                <a:latin typeface="Courier New" panose="02070309020205020404" pitchFamily="49" charset="0"/>
                <a:cs typeface="Courier New" panose="02070309020205020404" pitchFamily="49" charset="0"/>
              </a:rPr>
              <a:t> </a:t>
            </a:r>
            <a:r>
              <a:rPr lang="en-US" altLang="en-US" sz="1700" dirty="0">
                <a:solidFill>
                  <a:schemeClr val="bg1">
                    <a:lumMod val="50000"/>
                  </a:schemeClr>
                </a:solidFill>
                <a:latin typeface="Courier New" panose="02070309020205020404" pitchFamily="49" charset="0"/>
                <a:cs typeface="Courier New" panose="02070309020205020404" pitchFamily="49" charset="0"/>
              </a:rPr>
              <a:t># Returns the absolute value</a:t>
            </a:r>
          </a:p>
          <a:p>
            <a:pPr defTabSz="914400" eaLnBrk="0" fontAlgn="base" hangingPunct="0">
              <a:spcBef>
                <a:spcPct val="0"/>
              </a:spcBef>
              <a:spcAft>
                <a:spcPct val="0"/>
              </a:spcAft>
            </a:pPr>
            <a:r>
              <a:rPr lang="en-US" altLang="en-US" sz="1700" dirty="0">
                <a:solidFill>
                  <a:srgbClr val="3333FF"/>
                </a:solidFill>
                <a:latin typeface="Courier New" panose="02070309020205020404" pitchFamily="49" charset="0"/>
                <a:cs typeface="Courier New" panose="02070309020205020404" pitchFamily="49" charset="0"/>
              </a:rPr>
              <a:t>3</a:t>
            </a:r>
          </a:p>
          <a:p>
            <a:pPr defTabSz="914400" eaLnBrk="0" fontAlgn="base" hangingPunct="0">
              <a:spcBef>
                <a:spcPct val="0"/>
              </a:spcBef>
              <a:spcAft>
                <a:spcPct val="0"/>
              </a:spcAft>
            </a:pPr>
            <a:r>
              <a:rPr lang="en-US" altLang="en-US" sz="1700" dirty="0">
                <a:solidFill>
                  <a:srgbClr val="C00000"/>
                </a:solidFill>
                <a:latin typeface="Courier New" panose="02070309020205020404" pitchFamily="49" charset="0"/>
                <a:cs typeface="Courier New" panose="02070309020205020404" pitchFamily="49" charset="0"/>
              </a:rPr>
              <a:t>&gt;&gt;&gt; </a:t>
            </a:r>
            <a:r>
              <a:rPr lang="en-US" altLang="en-US" sz="1700" dirty="0">
                <a:solidFill>
                  <a:srgbClr val="7030A0"/>
                </a:solidFill>
                <a:latin typeface="Courier New" panose="02070309020205020404" pitchFamily="49" charset="0"/>
                <a:cs typeface="Courier New" panose="02070309020205020404" pitchFamily="49" charset="0"/>
              </a:rPr>
              <a:t>abs</a:t>
            </a:r>
            <a:r>
              <a:rPr lang="en-US" altLang="en-US" sz="1700" dirty="0">
                <a:latin typeface="Courier New" panose="02070309020205020404" pitchFamily="49" charset="0"/>
                <a:cs typeface="Courier New" panose="02070309020205020404" pitchFamily="49" charset="0"/>
              </a:rPr>
              <a:t>(-3.5)</a:t>
            </a:r>
            <a:r>
              <a:rPr lang="en-US" altLang="en-US" sz="1700" dirty="0">
                <a:solidFill>
                  <a:srgbClr val="C00000"/>
                </a:solidFill>
                <a:latin typeface="Courier New" panose="02070309020205020404" pitchFamily="49" charset="0"/>
                <a:cs typeface="Courier New" panose="02070309020205020404" pitchFamily="49" charset="0"/>
              </a:rPr>
              <a:t> </a:t>
            </a:r>
            <a:r>
              <a:rPr lang="en-US" altLang="en-US" sz="1700" dirty="0">
                <a:solidFill>
                  <a:schemeClr val="bg1">
                    <a:lumMod val="50000"/>
                  </a:schemeClr>
                </a:solidFill>
                <a:latin typeface="Courier New" panose="02070309020205020404" pitchFamily="49" charset="0"/>
                <a:cs typeface="Courier New" panose="02070309020205020404" pitchFamily="49" charset="0"/>
              </a:rPr>
              <a:t># Returns the absolute value</a:t>
            </a:r>
          </a:p>
          <a:p>
            <a:pPr defTabSz="914400" eaLnBrk="0" fontAlgn="base" hangingPunct="0">
              <a:spcBef>
                <a:spcPct val="0"/>
              </a:spcBef>
              <a:spcAft>
                <a:spcPct val="0"/>
              </a:spcAft>
            </a:pPr>
            <a:r>
              <a:rPr lang="en-US" altLang="en-US" sz="1700" dirty="0">
                <a:solidFill>
                  <a:srgbClr val="3333FF"/>
                </a:solidFill>
                <a:latin typeface="Courier New" panose="02070309020205020404" pitchFamily="49" charset="0"/>
                <a:cs typeface="Courier New" panose="02070309020205020404" pitchFamily="49" charset="0"/>
              </a:rPr>
              <a:t>3.5</a:t>
            </a:r>
          </a:p>
          <a:p>
            <a:pPr defTabSz="914400" eaLnBrk="0" fontAlgn="base" hangingPunct="0">
              <a:spcBef>
                <a:spcPct val="0"/>
              </a:spcBef>
              <a:spcAft>
                <a:spcPct val="0"/>
              </a:spcAft>
            </a:pPr>
            <a:r>
              <a:rPr lang="en-US" altLang="en-US" sz="1700" dirty="0">
                <a:solidFill>
                  <a:srgbClr val="C00000"/>
                </a:solidFill>
                <a:latin typeface="Courier New" panose="02070309020205020404" pitchFamily="49" charset="0"/>
                <a:cs typeface="Courier New" panose="02070309020205020404" pitchFamily="49" charset="0"/>
              </a:rPr>
              <a:t>&gt;&gt;&gt; </a:t>
            </a:r>
            <a:r>
              <a:rPr lang="en-US" altLang="en-US" sz="1700" dirty="0">
                <a:solidFill>
                  <a:srgbClr val="7030A0"/>
                </a:solidFill>
                <a:latin typeface="Courier New" panose="02070309020205020404" pitchFamily="49" charset="0"/>
                <a:cs typeface="Courier New" panose="02070309020205020404" pitchFamily="49" charset="0"/>
              </a:rPr>
              <a:t>max</a:t>
            </a:r>
            <a:r>
              <a:rPr lang="en-US" altLang="en-US" sz="1700" dirty="0">
                <a:latin typeface="Courier New" panose="02070309020205020404" pitchFamily="49" charset="0"/>
                <a:cs typeface="Courier New" panose="02070309020205020404" pitchFamily="49" charset="0"/>
              </a:rPr>
              <a:t>(2, 3, 4, 6)</a:t>
            </a:r>
            <a:r>
              <a:rPr lang="en-US" altLang="en-US" sz="1700" dirty="0">
                <a:solidFill>
                  <a:srgbClr val="C00000"/>
                </a:solidFill>
                <a:latin typeface="Courier New" panose="02070309020205020404" pitchFamily="49" charset="0"/>
                <a:cs typeface="Courier New" panose="02070309020205020404" pitchFamily="49" charset="0"/>
              </a:rPr>
              <a:t> </a:t>
            </a:r>
            <a:r>
              <a:rPr lang="en-US" altLang="en-US" sz="1700" dirty="0">
                <a:solidFill>
                  <a:schemeClr val="bg1">
                    <a:lumMod val="50000"/>
                  </a:schemeClr>
                </a:solidFill>
                <a:latin typeface="Courier New" panose="02070309020205020404" pitchFamily="49" charset="0"/>
                <a:cs typeface="Courier New" panose="02070309020205020404" pitchFamily="49" charset="0"/>
              </a:rPr>
              <a:t># Returns the maximum number</a:t>
            </a:r>
          </a:p>
          <a:p>
            <a:pPr defTabSz="914400" eaLnBrk="0" fontAlgn="base" hangingPunct="0">
              <a:spcBef>
                <a:spcPct val="0"/>
              </a:spcBef>
              <a:spcAft>
                <a:spcPct val="0"/>
              </a:spcAft>
            </a:pPr>
            <a:r>
              <a:rPr lang="en-US" altLang="en-US" sz="1700" dirty="0">
                <a:solidFill>
                  <a:srgbClr val="3333FF"/>
                </a:solidFill>
                <a:latin typeface="Courier New" panose="02070309020205020404" pitchFamily="49" charset="0"/>
                <a:cs typeface="Courier New" panose="02070309020205020404" pitchFamily="49" charset="0"/>
              </a:rPr>
              <a:t>6</a:t>
            </a:r>
          </a:p>
          <a:p>
            <a:pPr defTabSz="914400" eaLnBrk="0" fontAlgn="base" hangingPunct="0">
              <a:spcBef>
                <a:spcPct val="0"/>
              </a:spcBef>
              <a:spcAft>
                <a:spcPct val="0"/>
              </a:spcAft>
            </a:pPr>
            <a:r>
              <a:rPr lang="en-US" altLang="en-US" sz="1700" dirty="0">
                <a:solidFill>
                  <a:srgbClr val="C00000"/>
                </a:solidFill>
                <a:latin typeface="Courier New" panose="02070309020205020404" pitchFamily="49" charset="0"/>
                <a:cs typeface="Courier New" panose="02070309020205020404" pitchFamily="49" charset="0"/>
              </a:rPr>
              <a:t>&gt;&gt;&gt; </a:t>
            </a:r>
            <a:r>
              <a:rPr lang="en-US" altLang="en-US" sz="1700" dirty="0">
                <a:solidFill>
                  <a:srgbClr val="7030A0"/>
                </a:solidFill>
                <a:latin typeface="Courier New" panose="02070309020205020404" pitchFamily="49" charset="0"/>
                <a:cs typeface="Courier New" panose="02070309020205020404" pitchFamily="49" charset="0"/>
              </a:rPr>
              <a:t>min</a:t>
            </a:r>
            <a:r>
              <a:rPr lang="en-US" altLang="en-US" sz="1700" dirty="0">
                <a:latin typeface="Courier New" panose="02070309020205020404" pitchFamily="49" charset="0"/>
                <a:cs typeface="Courier New" panose="02070309020205020404" pitchFamily="49" charset="0"/>
              </a:rPr>
              <a:t>(2, 3, 4) </a:t>
            </a:r>
            <a:r>
              <a:rPr lang="en-US" altLang="en-US" sz="1700" dirty="0">
                <a:solidFill>
                  <a:schemeClr val="bg1">
                    <a:lumMod val="50000"/>
                  </a:schemeClr>
                </a:solidFill>
                <a:latin typeface="Courier New" panose="02070309020205020404" pitchFamily="49" charset="0"/>
                <a:cs typeface="Courier New" panose="02070309020205020404" pitchFamily="49" charset="0"/>
              </a:rPr>
              <a:t># Returns the minimum number</a:t>
            </a:r>
          </a:p>
          <a:p>
            <a:pPr defTabSz="914400" eaLnBrk="0" fontAlgn="base" hangingPunct="0">
              <a:spcBef>
                <a:spcPct val="0"/>
              </a:spcBef>
              <a:spcAft>
                <a:spcPct val="0"/>
              </a:spcAft>
            </a:pPr>
            <a:r>
              <a:rPr lang="en-US" altLang="en-US" sz="1700" dirty="0">
                <a:solidFill>
                  <a:srgbClr val="3333FF"/>
                </a:solidFill>
                <a:latin typeface="Courier New" panose="02070309020205020404" pitchFamily="49" charset="0"/>
                <a:cs typeface="Courier New" panose="02070309020205020404" pitchFamily="49" charset="0"/>
              </a:rPr>
              <a:t>2</a:t>
            </a:r>
          </a:p>
          <a:p>
            <a:pPr defTabSz="914400" eaLnBrk="0" fontAlgn="base" hangingPunct="0">
              <a:spcBef>
                <a:spcPct val="0"/>
              </a:spcBef>
              <a:spcAft>
                <a:spcPct val="0"/>
              </a:spcAft>
            </a:pPr>
            <a:r>
              <a:rPr lang="en-US" altLang="en-US" sz="1700" dirty="0">
                <a:solidFill>
                  <a:srgbClr val="C00000"/>
                </a:solidFill>
                <a:latin typeface="Courier New" panose="02070309020205020404" pitchFamily="49" charset="0"/>
                <a:cs typeface="Courier New" panose="02070309020205020404" pitchFamily="49" charset="0"/>
              </a:rPr>
              <a:t>&gt;&gt;&gt; </a:t>
            </a:r>
            <a:r>
              <a:rPr lang="en-US" altLang="en-US" sz="1700" dirty="0">
                <a:solidFill>
                  <a:srgbClr val="7030A0"/>
                </a:solidFill>
                <a:latin typeface="Courier New" panose="02070309020205020404" pitchFamily="49" charset="0"/>
                <a:cs typeface="Courier New" panose="02070309020205020404" pitchFamily="49" charset="0"/>
              </a:rPr>
              <a:t>pow</a:t>
            </a:r>
            <a:r>
              <a:rPr lang="en-US" altLang="en-US" sz="1700" dirty="0">
                <a:latin typeface="Courier New" panose="02070309020205020404" pitchFamily="49" charset="0"/>
                <a:cs typeface="Courier New" panose="02070309020205020404" pitchFamily="49" charset="0"/>
              </a:rPr>
              <a:t>(2, 3) </a:t>
            </a:r>
            <a:r>
              <a:rPr lang="en-US" altLang="en-US" sz="1700" dirty="0">
                <a:solidFill>
                  <a:schemeClr val="bg1">
                    <a:lumMod val="50000"/>
                  </a:schemeClr>
                </a:solidFill>
                <a:latin typeface="Courier New" panose="02070309020205020404" pitchFamily="49" charset="0"/>
                <a:cs typeface="Courier New" panose="02070309020205020404" pitchFamily="49" charset="0"/>
              </a:rPr>
              <a:t># Same as 2 ** 3</a:t>
            </a:r>
          </a:p>
          <a:p>
            <a:pPr defTabSz="914400" eaLnBrk="0" fontAlgn="base" hangingPunct="0">
              <a:spcBef>
                <a:spcPct val="0"/>
              </a:spcBef>
              <a:spcAft>
                <a:spcPct val="0"/>
              </a:spcAft>
            </a:pPr>
            <a:r>
              <a:rPr lang="en-US" altLang="en-US" sz="1700" dirty="0">
                <a:solidFill>
                  <a:srgbClr val="3333FF"/>
                </a:solidFill>
                <a:latin typeface="Courier New" panose="02070309020205020404" pitchFamily="49" charset="0"/>
                <a:cs typeface="Courier New" panose="02070309020205020404" pitchFamily="49" charset="0"/>
              </a:rPr>
              <a:t>8</a:t>
            </a:r>
          </a:p>
          <a:p>
            <a:pPr defTabSz="914400" eaLnBrk="0" fontAlgn="base" hangingPunct="0">
              <a:spcBef>
                <a:spcPct val="0"/>
              </a:spcBef>
              <a:spcAft>
                <a:spcPct val="0"/>
              </a:spcAft>
            </a:pPr>
            <a:r>
              <a:rPr lang="en-US" altLang="en-US" sz="1700" dirty="0">
                <a:solidFill>
                  <a:srgbClr val="C00000"/>
                </a:solidFill>
                <a:latin typeface="Courier New" panose="02070309020205020404" pitchFamily="49" charset="0"/>
                <a:cs typeface="Courier New" panose="02070309020205020404" pitchFamily="49" charset="0"/>
              </a:rPr>
              <a:t>&gt;&gt;&gt; </a:t>
            </a:r>
            <a:r>
              <a:rPr lang="en-US" altLang="en-US" sz="1700" dirty="0">
                <a:solidFill>
                  <a:srgbClr val="7030A0"/>
                </a:solidFill>
                <a:latin typeface="Courier New" panose="02070309020205020404" pitchFamily="49" charset="0"/>
                <a:cs typeface="Courier New" panose="02070309020205020404" pitchFamily="49" charset="0"/>
              </a:rPr>
              <a:t>pow</a:t>
            </a:r>
            <a:r>
              <a:rPr lang="en-US" altLang="en-US" sz="1700" dirty="0">
                <a:latin typeface="Courier New" panose="02070309020205020404" pitchFamily="49" charset="0"/>
                <a:cs typeface="Courier New" panose="02070309020205020404" pitchFamily="49" charset="0"/>
              </a:rPr>
              <a:t>(2.5, 3.5) </a:t>
            </a:r>
            <a:r>
              <a:rPr lang="en-US" altLang="en-US" sz="1700" dirty="0">
                <a:solidFill>
                  <a:schemeClr val="bg1">
                    <a:lumMod val="50000"/>
                  </a:schemeClr>
                </a:solidFill>
                <a:latin typeface="Courier New" panose="02070309020205020404" pitchFamily="49" charset="0"/>
                <a:cs typeface="Courier New" panose="02070309020205020404" pitchFamily="49" charset="0"/>
              </a:rPr>
              <a:t># Same as 2.5 ** 3.5</a:t>
            </a:r>
          </a:p>
          <a:p>
            <a:pPr defTabSz="914400" eaLnBrk="0" fontAlgn="base" hangingPunct="0">
              <a:spcBef>
                <a:spcPct val="0"/>
              </a:spcBef>
              <a:spcAft>
                <a:spcPct val="0"/>
              </a:spcAft>
            </a:pPr>
            <a:r>
              <a:rPr lang="en-US" altLang="en-US" sz="1700" dirty="0">
                <a:solidFill>
                  <a:srgbClr val="3333FF"/>
                </a:solidFill>
                <a:latin typeface="Courier New" panose="02070309020205020404" pitchFamily="49" charset="0"/>
                <a:cs typeface="Courier New" panose="02070309020205020404" pitchFamily="49" charset="0"/>
              </a:rPr>
              <a:t>24.705294220065465</a:t>
            </a:r>
          </a:p>
          <a:p>
            <a:pPr defTabSz="914400" eaLnBrk="0" fontAlgn="base" hangingPunct="0">
              <a:spcBef>
                <a:spcPct val="0"/>
              </a:spcBef>
              <a:spcAft>
                <a:spcPct val="0"/>
              </a:spcAft>
            </a:pPr>
            <a:r>
              <a:rPr lang="en-US" altLang="en-US" sz="1700" dirty="0">
                <a:solidFill>
                  <a:srgbClr val="C00000"/>
                </a:solidFill>
                <a:latin typeface="Courier New" panose="02070309020205020404" pitchFamily="49" charset="0"/>
                <a:cs typeface="Courier New" panose="02070309020205020404" pitchFamily="49" charset="0"/>
              </a:rPr>
              <a:t>&gt;&gt;&gt; </a:t>
            </a:r>
            <a:r>
              <a:rPr lang="en-US" altLang="en-US" sz="1700" dirty="0">
                <a:solidFill>
                  <a:srgbClr val="7030A0"/>
                </a:solidFill>
                <a:latin typeface="Courier New" panose="02070309020205020404" pitchFamily="49" charset="0"/>
                <a:cs typeface="Courier New" panose="02070309020205020404" pitchFamily="49" charset="0"/>
              </a:rPr>
              <a:t>round</a:t>
            </a:r>
            <a:r>
              <a:rPr lang="en-US" altLang="en-US" sz="1700" dirty="0">
                <a:latin typeface="Courier New" panose="02070309020205020404" pitchFamily="49" charset="0"/>
                <a:cs typeface="Courier New" panose="02070309020205020404" pitchFamily="49" charset="0"/>
              </a:rPr>
              <a:t>(3.51)</a:t>
            </a:r>
            <a:r>
              <a:rPr lang="en-US" altLang="en-US" sz="1700" dirty="0">
                <a:solidFill>
                  <a:srgbClr val="C00000"/>
                </a:solidFill>
                <a:latin typeface="Courier New" panose="02070309020205020404" pitchFamily="49" charset="0"/>
                <a:cs typeface="Courier New" panose="02070309020205020404" pitchFamily="49" charset="0"/>
              </a:rPr>
              <a:t> </a:t>
            </a:r>
            <a:r>
              <a:rPr lang="en-US" altLang="en-US" sz="1700" dirty="0">
                <a:solidFill>
                  <a:schemeClr val="bg1">
                    <a:lumMod val="50000"/>
                  </a:schemeClr>
                </a:solidFill>
                <a:latin typeface="Courier New" panose="02070309020205020404" pitchFamily="49" charset="0"/>
                <a:cs typeface="Courier New" panose="02070309020205020404" pitchFamily="49" charset="0"/>
              </a:rPr>
              <a:t># Rounds to its nearest integer</a:t>
            </a:r>
          </a:p>
          <a:p>
            <a:pPr defTabSz="914400" eaLnBrk="0" fontAlgn="base" hangingPunct="0">
              <a:spcBef>
                <a:spcPct val="0"/>
              </a:spcBef>
              <a:spcAft>
                <a:spcPct val="0"/>
              </a:spcAft>
            </a:pPr>
            <a:r>
              <a:rPr lang="en-US" altLang="en-US" sz="1700" dirty="0">
                <a:solidFill>
                  <a:srgbClr val="3333FF"/>
                </a:solidFill>
                <a:latin typeface="Courier New" panose="02070309020205020404" pitchFamily="49" charset="0"/>
                <a:cs typeface="Courier New" panose="02070309020205020404" pitchFamily="49" charset="0"/>
              </a:rPr>
              <a:t>4</a:t>
            </a:r>
          </a:p>
          <a:p>
            <a:pPr defTabSz="914400" eaLnBrk="0" fontAlgn="base" hangingPunct="0">
              <a:spcBef>
                <a:spcPct val="0"/>
              </a:spcBef>
              <a:spcAft>
                <a:spcPct val="0"/>
              </a:spcAft>
            </a:pPr>
            <a:r>
              <a:rPr lang="en-US" altLang="en-US" sz="1700" dirty="0">
                <a:solidFill>
                  <a:srgbClr val="C00000"/>
                </a:solidFill>
                <a:latin typeface="Courier New" panose="02070309020205020404" pitchFamily="49" charset="0"/>
                <a:cs typeface="Courier New" panose="02070309020205020404" pitchFamily="49" charset="0"/>
              </a:rPr>
              <a:t>&gt;&gt;&gt; </a:t>
            </a:r>
            <a:r>
              <a:rPr lang="en-US" altLang="en-US" sz="1700" dirty="0">
                <a:solidFill>
                  <a:srgbClr val="7030A0"/>
                </a:solidFill>
                <a:latin typeface="Courier New" panose="02070309020205020404" pitchFamily="49" charset="0"/>
                <a:cs typeface="Courier New" panose="02070309020205020404" pitchFamily="49" charset="0"/>
              </a:rPr>
              <a:t>round</a:t>
            </a:r>
            <a:r>
              <a:rPr lang="en-US" altLang="en-US" sz="1700" dirty="0">
                <a:latin typeface="Courier New" panose="02070309020205020404" pitchFamily="49" charset="0"/>
                <a:cs typeface="Courier New" panose="02070309020205020404" pitchFamily="49" charset="0"/>
              </a:rPr>
              <a:t>(3.4)</a:t>
            </a:r>
            <a:r>
              <a:rPr lang="en-US" altLang="en-US" sz="1700" dirty="0">
                <a:solidFill>
                  <a:srgbClr val="C00000"/>
                </a:solidFill>
                <a:latin typeface="Courier New" panose="02070309020205020404" pitchFamily="49" charset="0"/>
                <a:cs typeface="Courier New" panose="02070309020205020404" pitchFamily="49" charset="0"/>
              </a:rPr>
              <a:t> </a:t>
            </a:r>
            <a:r>
              <a:rPr lang="en-US" altLang="en-US" sz="1700" dirty="0">
                <a:solidFill>
                  <a:schemeClr val="bg1">
                    <a:lumMod val="50000"/>
                  </a:schemeClr>
                </a:solidFill>
                <a:latin typeface="Courier New" panose="02070309020205020404" pitchFamily="49" charset="0"/>
                <a:cs typeface="Courier New" panose="02070309020205020404" pitchFamily="49" charset="0"/>
              </a:rPr>
              <a:t># Rounds to its nearest integer</a:t>
            </a:r>
          </a:p>
          <a:p>
            <a:pPr defTabSz="914400" eaLnBrk="0" fontAlgn="base" hangingPunct="0">
              <a:spcBef>
                <a:spcPct val="0"/>
              </a:spcBef>
              <a:spcAft>
                <a:spcPct val="0"/>
              </a:spcAft>
            </a:pPr>
            <a:r>
              <a:rPr lang="en-US" altLang="en-US" sz="1700" dirty="0">
                <a:solidFill>
                  <a:srgbClr val="3333FF"/>
                </a:solidFill>
                <a:latin typeface="Courier New" panose="02070309020205020404" pitchFamily="49" charset="0"/>
                <a:cs typeface="Courier New" panose="02070309020205020404" pitchFamily="49" charset="0"/>
              </a:rPr>
              <a:t>3</a:t>
            </a:r>
          </a:p>
          <a:p>
            <a:pPr defTabSz="914400" eaLnBrk="0" fontAlgn="base" hangingPunct="0">
              <a:spcBef>
                <a:spcPct val="0"/>
              </a:spcBef>
              <a:spcAft>
                <a:spcPct val="0"/>
              </a:spcAft>
            </a:pPr>
            <a:r>
              <a:rPr lang="en-US" altLang="en-US" sz="1700" dirty="0">
                <a:solidFill>
                  <a:srgbClr val="C00000"/>
                </a:solidFill>
                <a:latin typeface="Courier New" panose="02070309020205020404" pitchFamily="49" charset="0"/>
                <a:cs typeface="Courier New" panose="02070309020205020404" pitchFamily="49" charset="0"/>
              </a:rPr>
              <a:t>&gt;&gt;&gt; </a:t>
            </a:r>
            <a:r>
              <a:rPr lang="en-US" altLang="en-US" sz="1700" dirty="0">
                <a:solidFill>
                  <a:srgbClr val="7030A0"/>
                </a:solidFill>
                <a:latin typeface="Courier New" panose="02070309020205020404" pitchFamily="49" charset="0"/>
                <a:cs typeface="Courier New" panose="02070309020205020404" pitchFamily="49" charset="0"/>
              </a:rPr>
              <a:t>round</a:t>
            </a:r>
            <a:r>
              <a:rPr lang="en-US" altLang="en-US" sz="1700" dirty="0">
                <a:latin typeface="Courier New" panose="02070309020205020404" pitchFamily="49" charset="0"/>
                <a:cs typeface="Courier New" panose="02070309020205020404" pitchFamily="49" charset="0"/>
              </a:rPr>
              <a:t>(3.1456, 3) </a:t>
            </a:r>
            <a:r>
              <a:rPr lang="en-US" altLang="en-US" sz="1700" dirty="0">
                <a:solidFill>
                  <a:schemeClr val="bg1">
                    <a:lumMod val="50000"/>
                  </a:schemeClr>
                </a:solidFill>
                <a:latin typeface="Courier New" panose="02070309020205020404" pitchFamily="49" charset="0"/>
                <a:cs typeface="Courier New" panose="02070309020205020404" pitchFamily="49" charset="0"/>
              </a:rPr>
              <a:t># Rounds to 3 digits after the decimal point</a:t>
            </a:r>
          </a:p>
          <a:p>
            <a:pPr defTabSz="914400" eaLnBrk="0" fontAlgn="base" hangingPunct="0">
              <a:spcBef>
                <a:spcPct val="0"/>
              </a:spcBef>
              <a:spcAft>
                <a:spcPct val="0"/>
              </a:spcAft>
            </a:pPr>
            <a:r>
              <a:rPr lang="en-US" altLang="en-US" sz="1700" dirty="0">
                <a:solidFill>
                  <a:srgbClr val="3333FF"/>
                </a:solidFill>
                <a:latin typeface="Courier New" panose="02070309020205020404" pitchFamily="49" charset="0"/>
                <a:cs typeface="Courier New" panose="02070309020205020404" pitchFamily="49" charset="0"/>
              </a:rPr>
              <a:t>3.146</a:t>
            </a:r>
          </a:p>
        </p:txBody>
      </p:sp>
      <p:pic>
        <p:nvPicPr>
          <p:cNvPr id="7" name="Picture 6">
            <a:extLst>
              <a:ext uri="{FF2B5EF4-FFF2-40B4-BE49-F238E27FC236}">
                <a16:creationId xmlns:a16="http://schemas.microsoft.com/office/drawing/2014/main" id="{B5E05F10-3F06-420A-86F0-106E8E29CA6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338326" y="1525516"/>
            <a:ext cx="551364" cy="551364"/>
          </a:xfrm>
          <a:prstGeom prst="rect">
            <a:avLst/>
          </a:prstGeom>
        </p:spPr>
      </p:pic>
      <p:pic>
        <p:nvPicPr>
          <p:cNvPr id="6" name="Picture 5">
            <a:hlinkClick r:id="rId4" action="ppaction://hlinksldjump"/>
            <a:extLst>
              <a:ext uri="{FF2B5EF4-FFF2-40B4-BE49-F238E27FC236}">
                <a16:creationId xmlns:a16="http://schemas.microsoft.com/office/drawing/2014/main" id="{403DCD9B-7AD6-4A48-9844-FFBD34769786}"/>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6" action="ppaction://hlinksldjump"/>
            <a:extLst>
              <a:ext uri="{FF2B5EF4-FFF2-40B4-BE49-F238E27FC236}">
                <a16:creationId xmlns:a16="http://schemas.microsoft.com/office/drawing/2014/main" id="{3D4B4DCA-1FBD-45BF-AD6F-DCB0908D31D2}"/>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253124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B036-0F8B-4A4A-A31C-8AB7527C6566}"/>
              </a:ext>
            </a:extLst>
          </p:cNvPr>
          <p:cNvSpPr>
            <a:spLocks noGrp="1"/>
          </p:cNvSpPr>
          <p:nvPr>
            <p:ph type="title"/>
          </p:nvPr>
        </p:nvSpPr>
        <p:spPr/>
        <p:txBody>
          <a:bodyPr/>
          <a:lstStyle/>
          <a:p>
            <a:r>
              <a:rPr lang="en-US" dirty="0"/>
              <a:t>math Module </a:t>
            </a:r>
          </a:p>
        </p:txBody>
      </p:sp>
      <p:sp>
        <p:nvSpPr>
          <p:cNvPr id="5" name="Slide Number Placeholder 4">
            <a:extLst>
              <a:ext uri="{FF2B5EF4-FFF2-40B4-BE49-F238E27FC236}">
                <a16:creationId xmlns:a16="http://schemas.microsoft.com/office/drawing/2014/main" id="{9F7FF443-A280-4B1F-9FE8-3DEF1A4429C7}"/>
              </a:ext>
            </a:extLst>
          </p:cNvPr>
          <p:cNvSpPr>
            <a:spLocks noGrp="1"/>
          </p:cNvSpPr>
          <p:nvPr>
            <p:ph type="sldNum" sz="quarter" idx="12"/>
          </p:nvPr>
        </p:nvSpPr>
        <p:spPr/>
        <p:txBody>
          <a:bodyPr/>
          <a:lstStyle/>
          <a:p>
            <a:fld id="{F3E9C4B0-9109-4B6A-816F-B8FB191BD566}" type="slidenum">
              <a:rPr lang="en-US" smtClean="0"/>
              <a:t>12</a:t>
            </a:fld>
            <a:endParaRPr lang="en-US"/>
          </a:p>
        </p:txBody>
      </p:sp>
      <p:sp>
        <p:nvSpPr>
          <p:cNvPr id="3" name="Content Placeholder 2">
            <a:extLst>
              <a:ext uri="{FF2B5EF4-FFF2-40B4-BE49-F238E27FC236}">
                <a16:creationId xmlns:a16="http://schemas.microsoft.com/office/drawing/2014/main" id="{498166E1-C80A-4D65-91BC-177A7386DD30}"/>
              </a:ext>
            </a:extLst>
          </p:cNvPr>
          <p:cNvSpPr>
            <a:spLocks noGrp="1"/>
          </p:cNvSpPr>
          <p:nvPr>
            <p:ph idx="1"/>
          </p:nvPr>
        </p:nvSpPr>
        <p:spPr/>
        <p:txBody>
          <a:bodyPr>
            <a:normAutofit/>
          </a:bodyPr>
          <a:lstStyle/>
          <a:p>
            <a:r>
              <a:rPr lang="en-US" sz="2600" dirty="0"/>
              <a:t>Many programs are created to </a:t>
            </a:r>
            <a:r>
              <a:rPr lang="en-US" sz="2600" dirty="0">
                <a:solidFill>
                  <a:schemeClr val="accent2"/>
                </a:solidFill>
              </a:rPr>
              <a:t>solve mathematical problems</a:t>
            </a:r>
            <a:r>
              <a:rPr lang="en-US" sz="2600" dirty="0"/>
              <a:t>. </a:t>
            </a:r>
          </a:p>
          <a:p>
            <a:r>
              <a:rPr lang="en-US" sz="2600" dirty="0"/>
              <a:t>Some of the most popular mathematical functions are defined in the Python </a:t>
            </a:r>
            <a:r>
              <a:rPr lang="en-US" sz="2600" dirty="0">
                <a:solidFill>
                  <a:schemeClr val="accent3">
                    <a:lumMod val="75000"/>
                  </a:schemeClr>
                </a:solidFill>
              </a:rPr>
              <a:t>math module</a:t>
            </a:r>
            <a:r>
              <a:rPr lang="en-US" sz="2600" dirty="0"/>
              <a:t>. These include </a:t>
            </a:r>
            <a:r>
              <a:rPr lang="en-US" sz="2600" dirty="0">
                <a:solidFill>
                  <a:schemeClr val="accent2"/>
                </a:solidFill>
              </a:rPr>
              <a:t>trigonometric functions</a:t>
            </a:r>
            <a:r>
              <a:rPr lang="en-US" sz="2600" dirty="0"/>
              <a:t>, </a:t>
            </a:r>
            <a:r>
              <a:rPr lang="en-US" sz="2600" dirty="0">
                <a:solidFill>
                  <a:schemeClr val="accent2"/>
                </a:solidFill>
              </a:rPr>
              <a:t>representation functions</a:t>
            </a:r>
            <a:r>
              <a:rPr lang="en-US" sz="2600" dirty="0"/>
              <a:t>, </a:t>
            </a:r>
            <a:r>
              <a:rPr lang="en-US" sz="2600" dirty="0">
                <a:solidFill>
                  <a:schemeClr val="accent2"/>
                </a:solidFill>
              </a:rPr>
              <a:t>logarithmic functions</a:t>
            </a:r>
            <a:r>
              <a:rPr lang="en-US" sz="2600" dirty="0"/>
              <a:t>, </a:t>
            </a:r>
            <a:r>
              <a:rPr lang="en-US" sz="2600" dirty="0">
                <a:solidFill>
                  <a:schemeClr val="accent2"/>
                </a:solidFill>
              </a:rPr>
              <a:t>angle conversion functions</a:t>
            </a:r>
            <a:r>
              <a:rPr lang="en-US" sz="2600" dirty="0"/>
              <a:t>, etc. </a:t>
            </a:r>
          </a:p>
          <a:p>
            <a:r>
              <a:rPr lang="en-US" sz="2600" dirty="0"/>
              <a:t>In addition, two </a:t>
            </a:r>
            <a:r>
              <a:rPr lang="en-US" sz="2600" dirty="0">
                <a:solidFill>
                  <a:schemeClr val="accent2"/>
                </a:solidFill>
              </a:rPr>
              <a:t>mathematical constants </a:t>
            </a:r>
            <a:r>
              <a:rPr lang="en-US" sz="2600" dirty="0"/>
              <a:t>(</a:t>
            </a:r>
            <a:r>
              <a:rPr lang="en-US" sz="2600" dirty="0">
                <a:solidFill>
                  <a:srgbClr val="3333FF"/>
                </a:solidFill>
              </a:rPr>
              <a:t>pi</a:t>
            </a:r>
            <a:r>
              <a:rPr lang="en-US" sz="2600" dirty="0"/>
              <a:t> and </a:t>
            </a:r>
            <a:r>
              <a:rPr lang="en-US" sz="2600" dirty="0">
                <a:solidFill>
                  <a:srgbClr val="3333FF"/>
                </a:solidFill>
              </a:rPr>
              <a:t>e</a:t>
            </a:r>
            <a:r>
              <a:rPr lang="en-US" sz="2600" dirty="0"/>
              <a:t>) are also defined in this module. </a:t>
            </a:r>
          </a:p>
          <a:p>
            <a:pPr marL="68580" indent="0">
              <a:buNone/>
            </a:pPr>
            <a:endParaRPr lang="en-US" sz="2600" dirty="0"/>
          </a:p>
        </p:txBody>
      </p:sp>
      <p:pic>
        <p:nvPicPr>
          <p:cNvPr id="6" name="Picture 5">
            <a:hlinkClick r:id="rId2" action="ppaction://hlinksldjump"/>
            <a:extLst>
              <a:ext uri="{FF2B5EF4-FFF2-40B4-BE49-F238E27FC236}">
                <a16:creationId xmlns:a16="http://schemas.microsoft.com/office/drawing/2014/main" id="{BA61F366-E914-48F5-AE09-CE46EF861A6B}"/>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Slide Number Placeholder 2">
            <a:hlinkClick r:id="rId4" action="ppaction://hlinksldjump"/>
            <a:extLst>
              <a:ext uri="{FF2B5EF4-FFF2-40B4-BE49-F238E27FC236}">
                <a16:creationId xmlns:a16="http://schemas.microsoft.com/office/drawing/2014/main" id="{E127584E-66C6-4284-8661-5F2AE4E6216C}"/>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299987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B036-0F8B-4A4A-A31C-8AB7527C6566}"/>
              </a:ext>
            </a:extLst>
          </p:cNvPr>
          <p:cNvSpPr>
            <a:spLocks noGrp="1"/>
          </p:cNvSpPr>
          <p:nvPr>
            <p:ph type="title"/>
          </p:nvPr>
        </p:nvSpPr>
        <p:spPr/>
        <p:txBody>
          <a:bodyPr/>
          <a:lstStyle/>
          <a:p>
            <a:r>
              <a:rPr lang="en-US" dirty="0"/>
              <a:t>math Module </a:t>
            </a:r>
          </a:p>
        </p:txBody>
      </p:sp>
      <p:sp>
        <p:nvSpPr>
          <p:cNvPr id="9" name="Slide Number Placeholder 8">
            <a:extLst>
              <a:ext uri="{FF2B5EF4-FFF2-40B4-BE49-F238E27FC236}">
                <a16:creationId xmlns:a16="http://schemas.microsoft.com/office/drawing/2014/main" id="{254EDA90-9D76-4459-96D8-1B26C723CF79}"/>
              </a:ext>
            </a:extLst>
          </p:cNvPr>
          <p:cNvSpPr>
            <a:spLocks noGrp="1"/>
          </p:cNvSpPr>
          <p:nvPr>
            <p:ph type="sldNum" sz="quarter" idx="12"/>
          </p:nvPr>
        </p:nvSpPr>
        <p:spPr/>
        <p:txBody>
          <a:bodyPr/>
          <a:lstStyle/>
          <a:p>
            <a:fld id="{F3E9C4B0-9109-4B6A-816F-B8FB191BD566}" type="slidenum">
              <a:rPr lang="en-US" smtClean="0"/>
              <a:t>13</a:t>
            </a:fld>
            <a:endParaRPr lang="en-US"/>
          </a:p>
        </p:txBody>
      </p:sp>
      <p:sp>
        <p:nvSpPr>
          <p:cNvPr id="3" name="Content Placeholder 2">
            <a:extLst>
              <a:ext uri="{FF2B5EF4-FFF2-40B4-BE49-F238E27FC236}">
                <a16:creationId xmlns:a16="http://schemas.microsoft.com/office/drawing/2014/main" id="{498166E1-C80A-4D65-91BC-177A7386DD30}"/>
              </a:ext>
            </a:extLst>
          </p:cNvPr>
          <p:cNvSpPr>
            <a:spLocks noGrp="1"/>
          </p:cNvSpPr>
          <p:nvPr>
            <p:ph idx="1"/>
          </p:nvPr>
        </p:nvSpPr>
        <p:spPr>
          <a:xfrm>
            <a:off x="146305" y="1408175"/>
            <a:ext cx="8851392" cy="5130263"/>
          </a:xfrm>
        </p:spPr>
        <p:txBody>
          <a:bodyPr/>
          <a:lstStyle/>
          <a:p>
            <a:r>
              <a:rPr lang="en-US" dirty="0"/>
              <a:t>The Python </a:t>
            </a:r>
            <a:r>
              <a:rPr lang="en-US" dirty="0">
                <a:solidFill>
                  <a:schemeClr val="accent3">
                    <a:lumMod val="75000"/>
                  </a:schemeClr>
                </a:solidFill>
              </a:rPr>
              <a:t>math module </a:t>
            </a:r>
            <a:r>
              <a:rPr lang="en-US" dirty="0"/>
              <a:t>provides the mathematical functions listed in the </a:t>
            </a:r>
            <a:r>
              <a:rPr lang="en-US" dirty="0">
                <a:solidFill>
                  <a:schemeClr val="accent2"/>
                </a:solidFill>
              </a:rPr>
              <a:t>following slide</a:t>
            </a:r>
            <a:r>
              <a:rPr lang="en-US" dirty="0"/>
              <a:t>.</a:t>
            </a:r>
          </a:p>
          <a:p>
            <a:r>
              <a:rPr lang="en-US" dirty="0"/>
              <a:t>To </a:t>
            </a:r>
            <a:r>
              <a:rPr lang="en-US" dirty="0">
                <a:solidFill>
                  <a:schemeClr val="accent2"/>
                </a:solidFill>
              </a:rPr>
              <a:t>use functions in a module</a:t>
            </a:r>
            <a:r>
              <a:rPr lang="en-US" dirty="0"/>
              <a:t>, you have to </a:t>
            </a:r>
            <a:r>
              <a:rPr lang="en-US" dirty="0">
                <a:solidFill>
                  <a:schemeClr val="accent2"/>
                </a:solidFill>
              </a:rPr>
              <a:t>import</a:t>
            </a:r>
            <a:r>
              <a:rPr lang="en-US" dirty="0"/>
              <a:t> </a:t>
            </a:r>
            <a:r>
              <a:rPr lang="en-US" dirty="0">
                <a:solidFill>
                  <a:schemeClr val="accent2"/>
                </a:solidFill>
              </a:rPr>
              <a:t>it first </a:t>
            </a:r>
            <a:r>
              <a:rPr lang="en-US" dirty="0"/>
              <a:t>as the following syntax:</a:t>
            </a:r>
          </a:p>
          <a:p>
            <a:endParaRPr lang="en-US" dirty="0"/>
          </a:p>
          <a:p>
            <a:r>
              <a:rPr lang="en-US" dirty="0"/>
              <a:t>For example, we have to import the </a:t>
            </a:r>
            <a:r>
              <a:rPr lang="en-US" dirty="0">
                <a:solidFill>
                  <a:schemeClr val="accent3">
                    <a:lumMod val="75000"/>
                  </a:schemeClr>
                </a:solidFill>
              </a:rPr>
              <a:t>math module </a:t>
            </a:r>
            <a:r>
              <a:rPr lang="en-US" dirty="0"/>
              <a:t>before using its functions or constants : </a:t>
            </a:r>
          </a:p>
          <a:p>
            <a:endParaRPr lang="en-US" dirty="0"/>
          </a:p>
          <a:p>
            <a:pPr marL="68580" indent="0">
              <a:buNone/>
            </a:pPr>
            <a:endParaRPr lang="en-US" dirty="0"/>
          </a:p>
        </p:txBody>
      </p:sp>
      <p:grpSp>
        <p:nvGrpSpPr>
          <p:cNvPr id="5" name="Group 4">
            <a:extLst>
              <a:ext uri="{FF2B5EF4-FFF2-40B4-BE49-F238E27FC236}">
                <a16:creationId xmlns:a16="http://schemas.microsoft.com/office/drawing/2014/main" id="{984B4F42-4A24-48F5-9718-810F9EAD16FC}"/>
              </a:ext>
            </a:extLst>
          </p:cNvPr>
          <p:cNvGrpSpPr/>
          <p:nvPr/>
        </p:nvGrpSpPr>
        <p:grpSpPr>
          <a:xfrm>
            <a:off x="474628" y="4643644"/>
            <a:ext cx="8194744" cy="1631216"/>
            <a:chOff x="769637" y="4280669"/>
            <a:chExt cx="8194744" cy="1631216"/>
          </a:xfrm>
        </p:grpSpPr>
        <p:sp>
          <p:nvSpPr>
            <p:cNvPr id="6" name="Rectangle 5">
              <a:extLst>
                <a:ext uri="{FF2B5EF4-FFF2-40B4-BE49-F238E27FC236}">
                  <a16:creationId xmlns:a16="http://schemas.microsoft.com/office/drawing/2014/main" id="{8A2BAF6A-D73F-4520-BB55-29A97D0868AE}"/>
                </a:ext>
              </a:extLst>
            </p:cNvPr>
            <p:cNvSpPr>
              <a:spLocks noChangeArrowheads="1"/>
            </p:cNvSpPr>
            <p:nvPr/>
          </p:nvSpPr>
          <p:spPr bwMode="auto">
            <a:xfrm>
              <a:off x="1447041" y="4280669"/>
              <a:ext cx="7517340" cy="1631216"/>
            </a:xfrm>
            <a:prstGeom prst="rect">
              <a:avLst/>
            </a:prstGeom>
            <a:solidFill>
              <a:schemeClr val="bg1">
                <a:lumMod val="75000"/>
                <a:alpha val="15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 </a:t>
              </a:r>
              <a:r>
                <a:rPr lang="en-US" altLang="en-US" sz="2000" dirty="0">
                  <a:solidFill>
                    <a:srgbClr val="CC6600"/>
                  </a:solidFill>
                  <a:latin typeface="Courier New" panose="02070309020205020404" pitchFamily="49" charset="0"/>
                  <a:cs typeface="Courier New" panose="02070309020205020404" pitchFamily="49" charset="0"/>
                </a:rPr>
                <a:t>import</a:t>
              </a:r>
              <a:r>
                <a:rPr lang="en-US" altLang="en-US" sz="2000" dirty="0">
                  <a:latin typeface="Courier New" panose="02070309020205020404" pitchFamily="49" charset="0"/>
                  <a:cs typeface="Courier New" panose="02070309020205020404" pitchFamily="49" charset="0"/>
                </a:rPr>
                <a:t> math</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a:t>
              </a:r>
              <a:r>
                <a:rPr lang="en-US" altLang="en-US" sz="2000" dirty="0" err="1">
                  <a:latin typeface="Courier New" panose="02070309020205020404" pitchFamily="49" charset="0"/>
                  <a:cs typeface="Courier New" panose="02070309020205020404" pitchFamily="49" charset="0"/>
                </a:rPr>
                <a:t>math.pi</a:t>
              </a:r>
              <a:r>
                <a:rPr lang="en-US" altLang="en-US" sz="2000" dirty="0">
                  <a:latin typeface="Courier New" panose="02070309020205020404" pitchFamily="49" charset="0"/>
                  <a:cs typeface="Courier New" panose="02070309020205020404" pitchFamily="49" charset="0"/>
                </a:rPr>
                <a:t>  </a:t>
              </a:r>
              <a:r>
                <a:rPr lang="en-US" altLang="en-US" sz="2000" dirty="0">
                  <a:solidFill>
                    <a:schemeClr val="bg1">
                      <a:lumMod val="50000"/>
                    </a:schemeClr>
                  </a:solidFill>
                  <a:latin typeface="Courier New" panose="02070309020205020404" pitchFamily="49" charset="0"/>
                  <a:cs typeface="Courier New" panose="02070309020205020404" pitchFamily="49" charset="0"/>
                </a:rPr>
                <a:t># pi is a constant </a:t>
              </a:r>
            </a:p>
            <a:p>
              <a:pPr defTabSz="914400" eaLnBrk="0" fontAlgn="base" hangingPunct="0">
                <a:spcBef>
                  <a:spcPct val="0"/>
                </a:spcBef>
                <a:spcAft>
                  <a:spcPct val="0"/>
                </a:spcAft>
              </a:pPr>
              <a:r>
                <a:rPr lang="en-US" altLang="en-US" sz="2000" dirty="0">
                  <a:solidFill>
                    <a:srgbClr val="3333FF"/>
                  </a:solidFill>
                  <a:latin typeface="Courier New" panose="02070309020205020404" pitchFamily="49" charset="0"/>
                  <a:cs typeface="Courier New" panose="02070309020205020404" pitchFamily="49" charset="0"/>
                </a:rPr>
                <a:t>3.141592653589793</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a:t>
              </a:r>
              <a:r>
                <a:rPr lang="en-US" altLang="en-US" sz="2000" dirty="0" err="1">
                  <a:latin typeface="Courier New" panose="02070309020205020404" pitchFamily="49" charset="0"/>
                  <a:cs typeface="Courier New" panose="02070309020205020404" pitchFamily="49" charset="0"/>
                </a:rPr>
                <a:t>math.cos</a:t>
              </a:r>
              <a:r>
                <a:rPr lang="en-US" altLang="en-US" sz="2000" dirty="0">
                  <a:latin typeface="Courier New" panose="02070309020205020404" pitchFamily="49" charset="0"/>
                  <a:cs typeface="Courier New" panose="02070309020205020404" pitchFamily="49" charset="0"/>
                </a:rPr>
                <a:t>(5.89)  </a:t>
              </a:r>
              <a:r>
                <a:rPr lang="en-US" altLang="en-US" sz="2000" dirty="0">
                  <a:solidFill>
                    <a:schemeClr val="bg1">
                      <a:lumMod val="50000"/>
                    </a:schemeClr>
                  </a:solidFill>
                  <a:latin typeface="Courier New" panose="02070309020205020404" pitchFamily="49" charset="0"/>
                  <a:cs typeface="Courier New" panose="02070309020205020404" pitchFamily="49" charset="0"/>
                </a:rPr>
                <a:t># cos is a function</a:t>
              </a:r>
            </a:p>
            <a:p>
              <a:pPr defTabSz="914400" eaLnBrk="0" fontAlgn="base" hangingPunct="0">
                <a:spcBef>
                  <a:spcPct val="0"/>
                </a:spcBef>
                <a:spcAft>
                  <a:spcPct val="0"/>
                </a:spcAft>
              </a:pPr>
              <a:r>
                <a:rPr lang="en-US" altLang="en-US" sz="2000" dirty="0">
                  <a:solidFill>
                    <a:srgbClr val="3333FF"/>
                  </a:solidFill>
                  <a:latin typeface="Courier New" panose="02070309020205020404" pitchFamily="49" charset="0"/>
                  <a:cs typeface="Courier New" panose="02070309020205020404" pitchFamily="49" charset="0"/>
                </a:rPr>
                <a:t>0.92369335287311</a:t>
              </a:r>
            </a:p>
          </p:txBody>
        </p:sp>
        <p:pic>
          <p:nvPicPr>
            <p:cNvPr id="7" name="Picture 6">
              <a:extLst>
                <a:ext uri="{FF2B5EF4-FFF2-40B4-BE49-F238E27FC236}">
                  <a16:creationId xmlns:a16="http://schemas.microsoft.com/office/drawing/2014/main" id="{82C64124-B437-415E-B69C-8E9E91584C2A}"/>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769637" y="4818959"/>
              <a:ext cx="551364" cy="551364"/>
            </a:xfrm>
            <a:prstGeom prst="rect">
              <a:avLst/>
            </a:prstGeom>
          </p:spPr>
        </p:pic>
      </p:grpSp>
      <p:sp>
        <p:nvSpPr>
          <p:cNvPr id="8" name="Rectangle 7">
            <a:extLst>
              <a:ext uri="{FF2B5EF4-FFF2-40B4-BE49-F238E27FC236}">
                <a16:creationId xmlns:a16="http://schemas.microsoft.com/office/drawing/2014/main" id="{0FC67F70-8D86-4DC5-94FA-8B59A37055BD}"/>
              </a:ext>
            </a:extLst>
          </p:cNvPr>
          <p:cNvSpPr>
            <a:spLocks noChangeArrowheads="1"/>
          </p:cNvSpPr>
          <p:nvPr/>
        </p:nvSpPr>
        <p:spPr bwMode="auto">
          <a:xfrm>
            <a:off x="146304" y="3118594"/>
            <a:ext cx="8851392" cy="400110"/>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import</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module_name</a:t>
            </a:r>
            <a:endParaRPr lang="en-US" altLang="en-US" dirty="0">
              <a:latin typeface="Arial" panose="020B0604020202020204" pitchFamily="34" charset="0"/>
            </a:endParaRPr>
          </a:p>
        </p:txBody>
      </p:sp>
      <p:pic>
        <p:nvPicPr>
          <p:cNvPr id="10" name="Picture 9">
            <a:hlinkClick r:id="rId4" action="ppaction://hlinksldjump"/>
            <a:extLst>
              <a:ext uri="{FF2B5EF4-FFF2-40B4-BE49-F238E27FC236}">
                <a16:creationId xmlns:a16="http://schemas.microsoft.com/office/drawing/2014/main" id="{4FD4FC53-0288-440E-8A7E-D0AE989D73DE}"/>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6" action="ppaction://hlinksldjump"/>
            <a:extLst>
              <a:ext uri="{FF2B5EF4-FFF2-40B4-BE49-F238E27FC236}">
                <a16:creationId xmlns:a16="http://schemas.microsoft.com/office/drawing/2014/main" id="{623E0527-4E0E-440D-A337-DD1D2DDBE6E1}"/>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268299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44124C-D981-4908-AE37-9A9D26BE2F99}"/>
              </a:ext>
            </a:extLst>
          </p:cNvPr>
          <p:cNvSpPr>
            <a:spLocks noGrp="1"/>
          </p:cNvSpPr>
          <p:nvPr>
            <p:ph type="sldNum" sz="quarter" idx="12"/>
          </p:nvPr>
        </p:nvSpPr>
        <p:spPr/>
        <p:txBody>
          <a:bodyPr/>
          <a:lstStyle/>
          <a:p>
            <a:fld id="{F3E9C4B0-9109-4B6A-816F-B8FB191BD566}" type="slidenum">
              <a:rPr lang="en-US" smtClean="0"/>
              <a:t>14</a:t>
            </a:fld>
            <a:endParaRPr lang="en-US"/>
          </a:p>
        </p:txBody>
      </p:sp>
      <p:pic>
        <p:nvPicPr>
          <p:cNvPr id="5" name="Picture 4">
            <a:hlinkClick r:id="rId2" action="ppaction://hlinksldjump"/>
            <a:extLst>
              <a:ext uri="{FF2B5EF4-FFF2-40B4-BE49-F238E27FC236}">
                <a16:creationId xmlns:a16="http://schemas.microsoft.com/office/drawing/2014/main" id="{DC3FD6AA-982E-4D05-B563-A9391508D10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6" name="Slide Number Placeholder 2">
            <a:hlinkClick r:id="rId4" action="ppaction://hlinksldjump"/>
            <a:extLst>
              <a:ext uri="{FF2B5EF4-FFF2-40B4-BE49-F238E27FC236}">
                <a16:creationId xmlns:a16="http://schemas.microsoft.com/office/drawing/2014/main" id="{B6DC97CF-F844-46F1-9C51-5A850BCAC85E}"/>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478"/>
            <a:ext cx="9144000" cy="6785043"/>
          </a:xfrm>
          <a:prstGeom prst="rect">
            <a:avLst/>
          </a:prstGeom>
        </p:spPr>
      </p:pic>
    </p:spTree>
    <p:extLst>
      <p:ext uri="{BB962C8B-B14F-4D97-AF65-F5344CB8AC3E}">
        <p14:creationId xmlns:p14="http://schemas.microsoft.com/office/powerpoint/2010/main" val="57392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0E17-C899-4FE5-8184-2290EC11ABB5}"/>
              </a:ext>
            </a:extLst>
          </p:cNvPr>
          <p:cNvSpPr>
            <a:spLocks noGrp="1"/>
          </p:cNvSpPr>
          <p:nvPr>
            <p:ph type="title"/>
          </p:nvPr>
        </p:nvSpPr>
        <p:spPr/>
        <p:txBody>
          <a:bodyPr/>
          <a:lstStyle/>
          <a:p>
            <a:r>
              <a:rPr lang="en-US" dirty="0"/>
              <a:t>math Module</a:t>
            </a:r>
            <a:br>
              <a:rPr lang="en-US" dirty="0"/>
            </a:br>
            <a:r>
              <a:rPr lang="en-US" dirty="0">
                <a:solidFill>
                  <a:schemeClr val="accent3"/>
                </a:solidFill>
              </a:rPr>
              <a:t>Example</a:t>
            </a:r>
          </a:p>
        </p:txBody>
      </p:sp>
      <p:sp>
        <p:nvSpPr>
          <p:cNvPr id="4" name="Slide Number Placeholder 3">
            <a:extLst>
              <a:ext uri="{FF2B5EF4-FFF2-40B4-BE49-F238E27FC236}">
                <a16:creationId xmlns:a16="http://schemas.microsoft.com/office/drawing/2014/main" id="{D942F222-2443-4DEE-999E-09F9B5C78A37}"/>
              </a:ext>
            </a:extLst>
          </p:cNvPr>
          <p:cNvSpPr>
            <a:spLocks noGrp="1"/>
          </p:cNvSpPr>
          <p:nvPr>
            <p:ph type="sldNum" sz="quarter" idx="12"/>
          </p:nvPr>
        </p:nvSpPr>
        <p:spPr/>
        <p:txBody>
          <a:bodyPr/>
          <a:lstStyle/>
          <a:p>
            <a:fld id="{F3E9C4B0-9109-4B6A-816F-B8FB191BD566}" type="slidenum">
              <a:rPr lang="en-US" smtClean="0"/>
              <a:t>15</a:t>
            </a:fld>
            <a:endParaRPr lang="en-US"/>
          </a:p>
        </p:txBody>
      </p:sp>
      <p:grpSp>
        <p:nvGrpSpPr>
          <p:cNvPr id="8" name="Group 7">
            <a:extLst>
              <a:ext uri="{FF2B5EF4-FFF2-40B4-BE49-F238E27FC236}">
                <a16:creationId xmlns:a16="http://schemas.microsoft.com/office/drawing/2014/main" id="{118EA9CA-B37E-4690-9B3B-86A7923108F6}"/>
              </a:ext>
            </a:extLst>
          </p:cNvPr>
          <p:cNvGrpSpPr/>
          <p:nvPr/>
        </p:nvGrpSpPr>
        <p:grpSpPr>
          <a:xfrm>
            <a:off x="146304" y="1520210"/>
            <a:ext cx="8851392" cy="4343262"/>
            <a:chOff x="160238" y="2774635"/>
            <a:chExt cx="8851392" cy="3652227"/>
          </a:xfrm>
        </p:grpSpPr>
        <p:sp>
          <p:nvSpPr>
            <p:cNvPr id="9" name="TextBox 8">
              <a:extLst>
                <a:ext uri="{FF2B5EF4-FFF2-40B4-BE49-F238E27FC236}">
                  <a16:creationId xmlns:a16="http://schemas.microsoft.com/office/drawing/2014/main" id="{99E876D3-C7C5-45E3-91D8-038E5426E5F0}"/>
                </a:ext>
              </a:extLst>
            </p:cNvPr>
            <p:cNvSpPr txBox="1"/>
            <p:nvPr/>
          </p:nvSpPr>
          <p:spPr>
            <a:xfrm>
              <a:off x="160239" y="2774635"/>
              <a:ext cx="2832566" cy="258808"/>
            </a:xfrm>
            <a:prstGeom prst="rect">
              <a:avLst/>
            </a:prstGeom>
            <a:solidFill>
              <a:schemeClr val="bg1">
                <a:lumMod val="85000"/>
              </a:schemeClr>
            </a:solidFill>
          </p:spPr>
          <p:txBody>
            <a:bodyPr wrap="square" rtlCol="0" anchor="ctr">
              <a:spAutoFit/>
            </a:bodyPr>
            <a:lstStyle/>
            <a:p>
              <a:pPr algn="ctr"/>
              <a:r>
                <a:rPr lang="en-US" sz="1400" dirty="0">
                  <a:solidFill>
                    <a:schemeClr val="accent3">
                      <a:lumMod val="50000"/>
                    </a:schemeClr>
                  </a:solidFill>
                </a:rPr>
                <a:t>LISTING 3.1 </a:t>
              </a:r>
              <a:r>
                <a:rPr lang="en-US" sz="1400" dirty="0">
                  <a:solidFill>
                    <a:schemeClr val="tx1">
                      <a:lumMod val="50000"/>
                      <a:lumOff val="50000"/>
                    </a:schemeClr>
                  </a:solidFill>
                </a:rPr>
                <a:t>MathFunctions.py</a:t>
              </a:r>
            </a:p>
          </p:txBody>
        </p:sp>
        <p:sp>
          <p:nvSpPr>
            <p:cNvPr id="10" name="Rectangle 9">
              <a:extLst>
                <a:ext uri="{FF2B5EF4-FFF2-40B4-BE49-F238E27FC236}">
                  <a16:creationId xmlns:a16="http://schemas.microsoft.com/office/drawing/2014/main" id="{FDCC7528-B3D0-4111-B494-68EF05B27723}"/>
                </a:ext>
              </a:extLst>
            </p:cNvPr>
            <p:cNvSpPr>
              <a:spLocks noChangeArrowheads="1"/>
            </p:cNvSpPr>
            <p:nvPr/>
          </p:nvSpPr>
          <p:spPr bwMode="auto">
            <a:xfrm>
              <a:off x="617250" y="3030454"/>
              <a:ext cx="8394380" cy="3396408"/>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import </a:t>
              </a:r>
              <a:r>
                <a:rPr lang="en-US" altLang="en-US" dirty="0">
                  <a:solidFill>
                    <a:srgbClr val="000000"/>
                  </a:solidFill>
                  <a:latin typeface="Courier New" panose="02070309020205020404" pitchFamily="49" charset="0"/>
                  <a:cs typeface="Courier New" panose="02070309020205020404" pitchFamily="49" charset="0"/>
                </a:rPr>
                <a:t>math </a:t>
              </a:r>
              <a:r>
                <a:rPr lang="en-US" altLang="en-US" dirty="0">
                  <a:solidFill>
                    <a:srgbClr val="808080"/>
                  </a:solidFill>
                  <a:latin typeface="Courier New" panose="02070309020205020404" pitchFamily="49" charset="0"/>
                  <a:cs typeface="Courier New" panose="02070309020205020404" pitchFamily="49" charset="0"/>
                </a:rPr>
                <a:t># import Math module to use the math functions</a:t>
              </a:r>
            </a:p>
            <a:p>
              <a:pPr lvl="0" defTabSz="914400" eaLnBrk="0" fontAlgn="base" hangingPunct="0">
                <a:spcBef>
                  <a:spcPct val="0"/>
                </a:spcBef>
                <a:spcAft>
                  <a:spcPct val="0"/>
                </a:spcAft>
              </a:pPr>
              <a:endParaRPr lang="en-US" altLang="en-US" dirty="0">
                <a:solidFill>
                  <a:srgbClr val="80808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dirty="0">
                  <a:solidFill>
                    <a:srgbClr val="808080"/>
                  </a:solidFill>
                  <a:latin typeface="Courier New" panose="02070309020205020404" pitchFamily="49" charset="0"/>
                  <a:cs typeface="Courier New" panose="02070309020205020404" pitchFamily="49" charset="0"/>
                </a:rPr>
                <a:t># Test algebraic functions</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"exp(1.0)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err="1">
                  <a:solidFill>
                    <a:srgbClr val="000000"/>
                  </a:solidFill>
                  <a:latin typeface="Courier New" panose="02070309020205020404" pitchFamily="49" charset="0"/>
                  <a:cs typeface="Courier New" panose="02070309020205020404" pitchFamily="49" charset="0"/>
                </a:rPr>
                <a:t>math.exp</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1</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"log(</a:t>
              </a:r>
              <a:r>
                <a:rPr lang="en-US" altLang="en-US" dirty="0" err="1">
                  <a:solidFill>
                    <a:srgbClr val="008080"/>
                  </a:solidFill>
                  <a:latin typeface="Courier New" panose="02070309020205020404" pitchFamily="49" charset="0"/>
                  <a:cs typeface="Courier New" panose="02070309020205020404" pitchFamily="49" charset="0"/>
                </a:rPr>
                <a:t>math.e</a:t>
              </a:r>
              <a:r>
                <a:rPr lang="en-US" altLang="en-US" dirty="0">
                  <a:solidFill>
                    <a:srgbClr val="00808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 math.log(</a:t>
              </a:r>
              <a:r>
                <a:rPr lang="en-US" altLang="en-US" dirty="0" err="1">
                  <a:solidFill>
                    <a:srgbClr val="000000"/>
                  </a:solidFill>
                  <a:latin typeface="Courier New" panose="02070309020205020404" pitchFamily="49" charset="0"/>
                  <a:cs typeface="Courier New" panose="02070309020205020404" pitchFamily="49" charset="0"/>
                </a:rPr>
                <a:t>math.e</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"log10(10, 10) ="</a:t>
              </a:r>
              <a:r>
                <a:rPr lang="en-US" altLang="en-US" dirty="0">
                  <a:solidFill>
                    <a:srgbClr val="000000"/>
                  </a:solidFill>
                  <a:latin typeface="Courier New" panose="02070309020205020404" pitchFamily="49" charset="0"/>
                  <a:cs typeface="Courier New" panose="02070309020205020404" pitchFamily="49" charset="0"/>
                </a:rPr>
                <a:t>, math.log(</a:t>
              </a:r>
              <a:r>
                <a:rPr lang="en-US" altLang="en-US" dirty="0">
                  <a:solidFill>
                    <a:srgbClr val="0000FF"/>
                  </a:solidFill>
                  <a:latin typeface="Courier New" panose="02070309020205020404" pitchFamily="49" charset="0"/>
                  <a:cs typeface="Courier New" panose="02070309020205020404" pitchFamily="49" charset="0"/>
                </a:rPr>
                <a:t>10</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00FF"/>
                  </a:solidFill>
                  <a:latin typeface="Courier New" panose="02070309020205020404" pitchFamily="49" charset="0"/>
                  <a:cs typeface="Courier New" panose="02070309020205020404" pitchFamily="49" charset="0"/>
                </a:rPr>
                <a:t>10</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"sqrt(4.0)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err="1">
                  <a:solidFill>
                    <a:srgbClr val="000000"/>
                  </a:solidFill>
                  <a:latin typeface="Courier New" panose="02070309020205020404" pitchFamily="49" charset="0"/>
                  <a:cs typeface="Courier New" panose="02070309020205020404" pitchFamily="49" charset="0"/>
                </a:rPr>
                <a:t>math.sqrt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4.0</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dirty="0">
                  <a:solidFill>
                    <a:srgbClr val="808080"/>
                  </a:solidFill>
                  <a:latin typeface="Courier New" panose="02070309020205020404" pitchFamily="49" charset="0"/>
                  <a:cs typeface="Courier New" panose="02070309020205020404" pitchFamily="49" charset="0"/>
                </a:rPr>
                <a:t># Test trigonometric functions</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"sin(PI / 2)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err="1">
                  <a:solidFill>
                    <a:srgbClr val="000000"/>
                  </a:solidFill>
                  <a:latin typeface="Courier New" panose="02070309020205020404" pitchFamily="49" charset="0"/>
                  <a:cs typeface="Courier New" panose="02070309020205020404" pitchFamily="49" charset="0"/>
                </a:rPr>
                <a:t>math.sin</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00000"/>
                  </a:solidFill>
                  <a:latin typeface="Courier New" panose="02070309020205020404" pitchFamily="49" charset="0"/>
                  <a:cs typeface="Courier New" panose="02070309020205020404" pitchFamily="49" charset="0"/>
                </a:rPr>
                <a:t>math.pi</a:t>
              </a:r>
              <a:r>
                <a:rPr lang="en-US" altLang="en-US" dirty="0">
                  <a:solidFill>
                    <a:srgbClr val="000000"/>
                  </a:solidFill>
                  <a:latin typeface="Courier New" panose="02070309020205020404" pitchFamily="49" charset="0"/>
                  <a:cs typeface="Courier New" panose="02070309020205020404" pitchFamily="49" charset="0"/>
                </a:rPr>
                <a:t> / </a:t>
              </a:r>
              <a:r>
                <a:rPr lang="en-US" altLang="en-US" dirty="0">
                  <a:solidFill>
                    <a:srgbClr val="0000FF"/>
                  </a:solidFill>
                  <a:latin typeface="Courier New" panose="02070309020205020404" pitchFamily="49" charset="0"/>
                  <a:cs typeface="Courier New" panose="02070309020205020404" pitchFamily="49" charset="0"/>
                </a:rPr>
                <a:t>2</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"cos(PI / 2)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err="1">
                  <a:solidFill>
                    <a:srgbClr val="000000"/>
                  </a:solidFill>
                  <a:latin typeface="Courier New" panose="02070309020205020404" pitchFamily="49" charset="0"/>
                  <a:cs typeface="Courier New" panose="02070309020205020404" pitchFamily="49" charset="0"/>
                </a:rPr>
                <a:t>math.cos</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00000"/>
                  </a:solidFill>
                  <a:latin typeface="Courier New" panose="02070309020205020404" pitchFamily="49" charset="0"/>
                  <a:cs typeface="Courier New" panose="02070309020205020404" pitchFamily="49" charset="0"/>
                </a:rPr>
                <a:t>math.pi</a:t>
              </a:r>
              <a:r>
                <a:rPr lang="en-US" altLang="en-US" dirty="0">
                  <a:solidFill>
                    <a:srgbClr val="000000"/>
                  </a:solidFill>
                  <a:latin typeface="Courier New" panose="02070309020205020404" pitchFamily="49" charset="0"/>
                  <a:cs typeface="Courier New" panose="02070309020205020404" pitchFamily="49" charset="0"/>
                </a:rPr>
                <a:t> / </a:t>
              </a:r>
              <a:r>
                <a:rPr lang="en-US" altLang="en-US" dirty="0">
                  <a:solidFill>
                    <a:srgbClr val="0000FF"/>
                  </a:solidFill>
                  <a:latin typeface="Courier New" panose="02070309020205020404" pitchFamily="49" charset="0"/>
                  <a:cs typeface="Courier New" panose="02070309020205020404" pitchFamily="49" charset="0"/>
                </a:rPr>
                <a:t>2</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"tan(PI / 2)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err="1">
                  <a:solidFill>
                    <a:srgbClr val="000000"/>
                  </a:solidFill>
                  <a:latin typeface="Courier New" panose="02070309020205020404" pitchFamily="49" charset="0"/>
                  <a:cs typeface="Courier New" panose="02070309020205020404" pitchFamily="49" charset="0"/>
                </a:rPr>
                <a:t>math.tan</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a:solidFill>
                    <a:srgbClr val="000000"/>
                  </a:solidFill>
                  <a:latin typeface="Courier New" panose="02070309020205020404" pitchFamily="49" charset="0"/>
                  <a:cs typeface="Courier New" panose="02070309020205020404" pitchFamily="49" charset="0"/>
                </a:rPr>
                <a:t>math.pi</a:t>
              </a:r>
              <a:r>
                <a:rPr lang="en-US" altLang="en-US" dirty="0">
                  <a:solidFill>
                    <a:srgbClr val="000000"/>
                  </a:solidFill>
                  <a:latin typeface="Courier New" panose="02070309020205020404" pitchFamily="49" charset="0"/>
                  <a:cs typeface="Courier New" panose="02070309020205020404" pitchFamily="49" charset="0"/>
                </a:rPr>
                <a:t> / </a:t>
              </a:r>
              <a:r>
                <a:rPr lang="en-US" altLang="en-US" dirty="0">
                  <a:solidFill>
                    <a:srgbClr val="0000FF"/>
                  </a:solidFill>
                  <a:latin typeface="Courier New" panose="02070309020205020404" pitchFamily="49" charset="0"/>
                  <a:cs typeface="Courier New" panose="02070309020205020404" pitchFamily="49" charset="0"/>
                </a:rPr>
                <a:t>2</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"degrees(1.57)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err="1">
                  <a:solidFill>
                    <a:srgbClr val="000000"/>
                  </a:solidFill>
                  <a:latin typeface="Courier New" panose="02070309020205020404" pitchFamily="49" charset="0"/>
                  <a:cs typeface="Courier New" panose="02070309020205020404" pitchFamily="49" charset="0"/>
                </a:rPr>
                <a:t>math.degrees</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1.57</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"radians(90)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err="1">
                  <a:solidFill>
                    <a:srgbClr val="000000"/>
                  </a:solidFill>
                  <a:latin typeface="Courier New" panose="02070309020205020404" pitchFamily="49" charset="0"/>
                  <a:cs typeface="Courier New" panose="02070309020205020404" pitchFamily="49" charset="0"/>
                </a:rPr>
                <a:t>math.radians</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90</a:t>
              </a:r>
              <a:r>
                <a:rPr lang="en-US" altLang="en-US" dirty="0">
                  <a:solidFill>
                    <a:srgbClr val="000000"/>
                  </a:solidFill>
                  <a:latin typeface="Courier New" panose="02070309020205020404" pitchFamily="49" charset="0"/>
                  <a:cs typeface="Courier New" panose="02070309020205020404" pitchFamily="49" charset="0"/>
                </a:rPr>
                <a:t>))</a:t>
              </a:r>
            </a:p>
          </p:txBody>
        </p:sp>
        <p:sp>
          <p:nvSpPr>
            <p:cNvPr id="11" name="Rectangle 10">
              <a:extLst>
                <a:ext uri="{FF2B5EF4-FFF2-40B4-BE49-F238E27FC236}">
                  <a16:creationId xmlns:a16="http://schemas.microsoft.com/office/drawing/2014/main" id="{7C475631-21C9-40B6-AC6F-854F56C8788C}"/>
                </a:ext>
              </a:extLst>
            </p:cNvPr>
            <p:cNvSpPr>
              <a:spLocks noChangeArrowheads="1"/>
            </p:cNvSpPr>
            <p:nvPr/>
          </p:nvSpPr>
          <p:spPr bwMode="auto">
            <a:xfrm>
              <a:off x="160238" y="3030456"/>
              <a:ext cx="457012" cy="3396406"/>
            </a:xfrm>
            <a:prstGeom prst="rect">
              <a:avLst/>
            </a:prstGeom>
            <a:solidFill>
              <a:schemeClr val="tx2">
                <a:lumMod val="20000"/>
                <a:lumOff val="80000"/>
              </a:schemeClr>
            </a:solidFill>
            <a:ln>
              <a:noFill/>
            </a:ln>
            <a:effectLst/>
          </p:spPr>
          <p:txBody>
            <a:bodyPr vert="horz" wrap="square" lIns="91440" tIns="45720" rIns="91440" bIns="45720" numCol="1" anchor="ctr"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5</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6</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7</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8</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9</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10</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12</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13</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14</a:t>
              </a:r>
            </a:p>
          </p:txBody>
        </p:sp>
      </p:grpSp>
      <p:pic>
        <p:nvPicPr>
          <p:cNvPr id="12" name="Picture 11">
            <a:hlinkClick r:id="rId3" action="ppaction://hlinksldjump"/>
            <a:extLst>
              <a:ext uri="{FF2B5EF4-FFF2-40B4-BE49-F238E27FC236}">
                <a16:creationId xmlns:a16="http://schemas.microsoft.com/office/drawing/2014/main" id="{523A666C-4E31-4683-9D7E-B92D980BB1B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3" name="Slide Number Placeholder 2">
            <a:hlinkClick r:id="rId5" action="ppaction://hlinksldjump"/>
            <a:extLst>
              <a:ext uri="{FF2B5EF4-FFF2-40B4-BE49-F238E27FC236}">
                <a16:creationId xmlns:a16="http://schemas.microsoft.com/office/drawing/2014/main" id="{D0B75E63-47A7-4983-A25B-51F0D060918A}"/>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233482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0E17-C899-4FE5-8184-2290EC11ABB5}"/>
              </a:ext>
            </a:extLst>
          </p:cNvPr>
          <p:cNvSpPr>
            <a:spLocks noGrp="1"/>
          </p:cNvSpPr>
          <p:nvPr>
            <p:ph type="title"/>
          </p:nvPr>
        </p:nvSpPr>
        <p:spPr/>
        <p:txBody>
          <a:bodyPr/>
          <a:lstStyle/>
          <a:p>
            <a:r>
              <a:rPr lang="en-US" dirty="0"/>
              <a:t>math Module</a:t>
            </a:r>
            <a:br>
              <a:rPr lang="en-US" dirty="0"/>
            </a:br>
            <a:r>
              <a:rPr lang="en-US" dirty="0">
                <a:solidFill>
                  <a:schemeClr val="accent3"/>
                </a:solidFill>
              </a:rPr>
              <a:t>The Output of The Example</a:t>
            </a:r>
          </a:p>
        </p:txBody>
      </p:sp>
      <p:sp>
        <p:nvSpPr>
          <p:cNvPr id="4" name="Slide Number Placeholder 3">
            <a:extLst>
              <a:ext uri="{FF2B5EF4-FFF2-40B4-BE49-F238E27FC236}">
                <a16:creationId xmlns:a16="http://schemas.microsoft.com/office/drawing/2014/main" id="{2FBF5871-535E-4C1C-A23C-0DF1792A4EBA}"/>
              </a:ext>
            </a:extLst>
          </p:cNvPr>
          <p:cNvSpPr>
            <a:spLocks noGrp="1"/>
          </p:cNvSpPr>
          <p:nvPr>
            <p:ph type="sldNum" sz="quarter" idx="12"/>
          </p:nvPr>
        </p:nvSpPr>
        <p:spPr/>
        <p:txBody>
          <a:bodyPr/>
          <a:lstStyle/>
          <a:p>
            <a:fld id="{F3E9C4B0-9109-4B6A-816F-B8FB191BD566}" type="slidenum">
              <a:rPr lang="en-US" smtClean="0"/>
              <a:t>16</a:t>
            </a:fld>
            <a:endParaRPr lang="en-US"/>
          </a:p>
        </p:txBody>
      </p:sp>
      <p:grpSp>
        <p:nvGrpSpPr>
          <p:cNvPr id="7" name="Group 6">
            <a:extLst>
              <a:ext uri="{FF2B5EF4-FFF2-40B4-BE49-F238E27FC236}">
                <a16:creationId xmlns:a16="http://schemas.microsoft.com/office/drawing/2014/main" id="{5C960E3F-1E70-4C22-A3FA-AE44A9459EA2}"/>
              </a:ext>
            </a:extLst>
          </p:cNvPr>
          <p:cNvGrpSpPr/>
          <p:nvPr/>
        </p:nvGrpSpPr>
        <p:grpSpPr>
          <a:xfrm>
            <a:off x="474628" y="1997839"/>
            <a:ext cx="8194744" cy="2862322"/>
            <a:chOff x="769637" y="3665117"/>
            <a:chExt cx="8194744" cy="2862322"/>
          </a:xfrm>
        </p:grpSpPr>
        <p:sp>
          <p:nvSpPr>
            <p:cNvPr id="12" name="Rectangle 11">
              <a:extLst>
                <a:ext uri="{FF2B5EF4-FFF2-40B4-BE49-F238E27FC236}">
                  <a16:creationId xmlns:a16="http://schemas.microsoft.com/office/drawing/2014/main" id="{C2F958D8-D5B5-4D12-B464-925A54F95A81}"/>
                </a:ext>
              </a:extLst>
            </p:cNvPr>
            <p:cNvSpPr>
              <a:spLocks noChangeArrowheads="1"/>
            </p:cNvSpPr>
            <p:nvPr/>
          </p:nvSpPr>
          <p:spPr bwMode="auto">
            <a:xfrm>
              <a:off x="1447041" y="3665117"/>
              <a:ext cx="7517340" cy="286232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exp(1.0) = 2.718281828459045</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log(</a:t>
              </a:r>
              <a:r>
                <a:rPr lang="en-US" altLang="en-US" sz="2000" dirty="0" err="1">
                  <a:latin typeface="Courier New" panose="02070309020205020404" pitchFamily="49" charset="0"/>
                  <a:cs typeface="Courier New" panose="02070309020205020404" pitchFamily="49" charset="0"/>
                </a:rPr>
                <a:t>math.e</a:t>
              </a:r>
              <a:r>
                <a:rPr lang="en-US" altLang="en-US" sz="2000" dirty="0">
                  <a:latin typeface="Courier New" panose="02070309020205020404" pitchFamily="49" charset="0"/>
                  <a:cs typeface="Courier New" panose="02070309020205020404" pitchFamily="49" charset="0"/>
                </a:rPr>
                <a:t>) = 1.0</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log10(10, 10) = 1.0</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sqrt(4.0) = 2.0</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sin(PI / 2) = 1.0</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cos(PI / 2) = 6.123233995736766e-17</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tan(PI / 2) = 1.633123935319537e+16</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degrees(1.57) = 89.95437383553924</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radians(90) = 1.5707963267948966</a:t>
              </a:r>
            </a:p>
          </p:txBody>
        </p:sp>
        <p:pic>
          <p:nvPicPr>
            <p:cNvPr id="13" name="Picture 12" descr="A flat screen monitor&#10;&#10;Description automatically generated">
              <a:extLst>
                <a:ext uri="{FF2B5EF4-FFF2-40B4-BE49-F238E27FC236}">
                  <a16:creationId xmlns:a16="http://schemas.microsoft.com/office/drawing/2014/main" id="{7931A5B4-5A68-41A9-BE55-C9C60B6EA63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9637" y="4818959"/>
              <a:ext cx="551364" cy="551364"/>
            </a:xfrm>
            <a:prstGeom prst="rect">
              <a:avLst/>
            </a:prstGeom>
          </p:spPr>
        </p:pic>
      </p:grpSp>
      <p:pic>
        <p:nvPicPr>
          <p:cNvPr id="8" name="Picture 7">
            <a:hlinkClick r:id="rId3" action="ppaction://hlinksldjump"/>
            <a:extLst>
              <a:ext uri="{FF2B5EF4-FFF2-40B4-BE49-F238E27FC236}">
                <a16:creationId xmlns:a16="http://schemas.microsoft.com/office/drawing/2014/main" id="{840DCC2B-B5D0-46AE-9C6B-7C40EA0332F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9" name="Slide Number Placeholder 2">
            <a:hlinkClick r:id="rId5" action="ppaction://hlinksldjump"/>
            <a:extLst>
              <a:ext uri="{FF2B5EF4-FFF2-40B4-BE49-F238E27FC236}">
                <a16:creationId xmlns:a16="http://schemas.microsoft.com/office/drawing/2014/main" id="{BD6EB24C-862B-4209-B3A4-77ACB83698AA}"/>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380874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2716-8CF4-416A-BF44-6BDB3E4C47B7}"/>
              </a:ext>
            </a:extLst>
          </p:cNvPr>
          <p:cNvSpPr>
            <a:spLocks noGrp="1"/>
          </p:cNvSpPr>
          <p:nvPr>
            <p:ph type="title"/>
          </p:nvPr>
        </p:nvSpPr>
        <p:spPr/>
        <p:txBody>
          <a:bodyPr/>
          <a:lstStyle/>
          <a:p>
            <a:r>
              <a:rPr lang="en-US" dirty="0"/>
              <a:t>Compute Angles</a:t>
            </a:r>
            <a:br>
              <a:rPr lang="en-US" dirty="0"/>
            </a:br>
            <a:r>
              <a:rPr lang="en-US" dirty="0">
                <a:solidFill>
                  <a:schemeClr val="accent3"/>
                </a:solidFill>
              </a:rPr>
              <a:t>Program 1</a:t>
            </a:r>
          </a:p>
        </p:txBody>
      </p:sp>
      <p:sp>
        <p:nvSpPr>
          <p:cNvPr id="6" name="Slide Number Placeholder 5">
            <a:extLst>
              <a:ext uri="{FF2B5EF4-FFF2-40B4-BE49-F238E27FC236}">
                <a16:creationId xmlns:a16="http://schemas.microsoft.com/office/drawing/2014/main" id="{09E4F5D9-D8BA-45D8-A5BB-B520BFA16B35}"/>
              </a:ext>
            </a:extLst>
          </p:cNvPr>
          <p:cNvSpPr>
            <a:spLocks noGrp="1"/>
          </p:cNvSpPr>
          <p:nvPr>
            <p:ph type="sldNum" sz="quarter" idx="12"/>
          </p:nvPr>
        </p:nvSpPr>
        <p:spPr/>
        <p:txBody>
          <a:bodyPr/>
          <a:lstStyle/>
          <a:p>
            <a:fld id="{F3E9C4B0-9109-4B6A-816F-B8FB191BD566}" type="slidenum">
              <a:rPr lang="en-US" smtClean="0"/>
              <a:t>17</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E7405B-D4FD-4703-9332-968861C871BC}"/>
                  </a:ext>
                </a:extLst>
              </p:cNvPr>
              <p:cNvSpPr>
                <a:spLocks noGrp="1"/>
              </p:cNvSpPr>
              <p:nvPr>
                <p:ph idx="1"/>
              </p:nvPr>
            </p:nvSpPr>
            <p:spPr/>
            <p:txBody>
              <a:bodyPr>
                <a:normAutofit/>
              </a:bodyPr>
              <a:lstStyle/>
              <a:p>
                <a:pPr marL="91440" indent="0" algn="just">
                  <a:buNone/>
                </a:pPr>
                <a:r>
                  <a:rPr lang="en-US" sz="2500" dirty="0"/>
                  <a:t>Write a program to </a:t>
                </a:r>
                <a:r>
                  <a:rPr lang="en-US" sz="2500" dirty="0">
                    <a:solidFill>
                      <a:schemeClr val="accent2"/>
                    </a:solidFill>
                  </a:rPr>
                  <a:t>get three points of a triangle </a:t>
                </a:r>
                <a:r>
                  <a:rPr lang="en-US" sz="2500" dirty="0"/>
                  <a:t>from the user. Then your program should </a:t>
                </a:r>
                <a:r>
                  <a:rPr lang="en-US" sz="2500" dirty="0">
                    <a:solidFill>
                      <a:schemeClr val="accent2"/>
                    </a:solidFill>
                  </a:rPr>
                  <a:t>compute</a:t>
                </a:r>
                <a:r>
                  <a:rPr lang="en-US" sz="2500" dirty="0"/>
                  <a:t> and </a:t>
                </a:r>
                <a:r>
                  <a:rPr lang="en-US" sz="2500" dirty="0">
                    <a:solidFill>
                      <a:schemeClr val="accent2"/>
                    </a:solidFill>
                  </a:rPr>
                  <a:t>display</a:t>
                </a:r>
                <a:r>
                  <a:rPr lang="en-US" sz="2500" dirty="0"/>
                  <a:t> the </a:t>
                </a:r>
                <a:r>
                  <a:rPr lang="en-US" sz="2500" dirty="0">
                    <a:solidFill>
                      <a:schemeClr val="accent2"/>
                    </a:solidFill>
                  </a:rPr>
                  <a:t>angles in </a:t>
                </a:r>
                <a:r>
                  <a:rPr lang="en-US" sz="2500" b="1" dirty="0">
                    <a:solidFill>
                      <a:schemeClr val="accent2"/>
                    </a:solidFill>
                  </a:rPr>
                  <a:t>degrees</a:t>
                </a:r>
                <a:r>
                  <a:rPr lang="en-US" sz="2500" dirty="0">
                    <a:solidFill>
                      <a:schemeClr val="accent2"/>
                    </a:solidFill>
                  </a:rPr>
                  <a:t> </a:t>
                </a:r>
                <a:r>
                  <a:rPr lang="en-US" sz="2500" dirty="0"/>
                  <a:t>using the following formula:</a:t>
                </a:r>
              </a:p>
              <a:p>
                <a:pPr marL="91440" indent="0" algn="just">
                  <a:buNone/>
                </a:pPr>
                <a:endParaRPr lang="en-US" dirty="0"/>
              </a:p>
              <a:p>
                <a:pPr marL="91440" indent="0" algn="just">
                  <a:buNone/>
                </a:pPr>
                <a:endParaRPr lang="en-US" dirty="0"/>
              </a:p>
              <a:p>
                <a:pPr marL="91440" indent="0" algn="just">
                  <a:buNone/>
                </a:pPr>
                <a:endParaRPr lang="en-US" dirty="0"/>
              </a:p>
              <a:p>
                <a:pPr marL="91440" indent="0" algn="just">
                  <a:buNone/>
                </a:pPr>
                <a:endParaRPr lang="en-US" sz="800" dirty="0"/>
              </a:p>
              <a:p>
                <a:pPr marL="91440" indent="0" algn="just">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𝑑𝑖𝑠𝑡𝑎𝑛𝑐𝑒</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b="0" i="1" smtClean="0">
                              <a:latin typeface="Cambria Math" panose="02040503050406030204" pitchFamily="18" charset="0"/>
                            </a:rPr>
                            <m:t>𝑝</m:t>
                          </m:r>
                          <m:r>
                            <a:rPr lang="en-US" sz="2000" b="0" i="1" smtClean="0">
                              <a:latin typeface="Cambria Math" panose="02040503050406030204" pitchFamily="18" charset="0"/>
                            </a:rPr>
                            <m:t>1</m:t>
                          </m:r>
                          <m:r>
                            <a:rPr lang="en-US" sz="2000" i="1">
                              <a:latin typeface="Cambria Math" panose="02040503050406030204" pitchFamily="18" charset="0"/>
                            </a:rPr>
                            <m:t>𝑥</m:t>
                          </m:r>
                          <m:r>
                            <a:rPr lang="en-US" sz="2000" i="1">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1</m:t>
                          </m:r>
                          <m:r>
                            <a:rPr lang="en-US" sz="2000" i="1">
                              <a:latin typeface="Cambria Math" panose="02040503050406030204" pitchFamily="18" charset="0"/>
                            </a:rPr>
                            <m:t>𝑦</m:t>
                          </m:r>
                        </m:e>
                      </m:d>
                      <m:r>
                        <a:rPr lang="en-US" sz="2000" i="1">
                          <a:latin typeface="Cambria Math" panose="02040503050406030204" pitchFamily="18" charset="0"/>
                        </a:rPr>
                        <m:t>, (</m:t>
                      </m:r>
                      <m:r>
                        <a:rPr lang="en-US" sz="2000" b="0" i="1" smtClean="0">
                          <a:latin typeface="Cambria Math" panose="02040503050406030204" pitchFamily="18" charset="0"/>
                        </a:rPr>
                        <m:t>𝑝</m:t>
                      </m:r>
                      <m:r>
                        <a:rPr lang="en-US" sz="2000" b="0" i="1" smtClean="0">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2</m:t>
                      </m:r>
                      <m:r>
                        <a:rPr lang="en-US" sz="2000" i="1">
                          <a:latin typeface="Cambria Math" panose="02040503050406030204" pitchFamily="18" charset="0"/>
                        </a:rPr>
                        <m:t>𝑦</m:t>
                      </m:r>
                      <m:r>
                        <a:rPr lang="en-US" sz="2000" i="1">
                          <a:latin typeface="Cambria Math" panose="02040503050406030204" pitchFamily="18" charset="0"/>
                        </a:rPr>
                        <m:t>))= </m:t>
                      </m:r>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0" i="1" smtClean="0">
                                      <a:latin typeface="Cambria Math" panose="02040503050406030204" pitchFamily="18" charset="0"/>
                                    </a:rPr>
                                    <m:t>𝑝</m:t>
                                  </m:r>
                                  <m:r>
                                    <a:rPr lang="en-US" sz="2000" b="0" i="1" smtClean="0">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 −</m:t>
                                  </m:r>
                                  <m:r>
                                    <a:rPr lang="en-US" sz="2000" b="0" i="1" smtClean="0">
                                      <a:latin typeface="Cambria Math" panose="02040503050406030204" pitchFamily="18" charset="0"/>
                                    </a:rPr>
                                    <m:t>𝑝</m:t>
                                  </m:r>
                                  <m:r>
                                    <a:rPr lang="en-US" sz="2000" b="0" i="1" smtClean="0">
                                      <a:latin typeface="Cambria Math" panose="02040503050406030204" pitchFamily="18" charset="0"/>
                                    </a:rPr>
                                    <m:t>1</m:t>
                                  </m:r>
                                  <m:r>
                                    <a:rPr lang="en-US" sz="2000" i="1">
                                      <a:latin typeface="Cambria Math" panose="02040503050406030204" pitchFamily="18" charset="0"/>
                                    </a:rPr>
                                    <m:t>𝑥</m:t>
                                  </m:r>
                                </m:e>
                              </m:d>
                            </m:e>
                            <m:sup>
                              <m:r>
                                <a:rPr lang="en-US" sz="2000" i="1">
                                  <a:latin typeface="Cambria Math" panose="02040503050406030204" pitchFamily="18" charset="0"/>
                                </a:rPr>
                                <m:t>2</m:t>
                              </m:r>
                            </m:sup>
                          </m:sSup>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2</m:t>
                              </m:r>
                              <m:r>
                                <a:rPr lang="en-US" sz="2000" i="1">
                                  <a:latin typeface="Cambria Math" panose="02040503050406030204" pitchFamily="18" charset="0"/>
                                </a:rPr>
                                <m:t>𝑦</m:t>
                              </m:r>
                              <m:r>
                                <a:rPr lang="en-US" sz="2000" i="1">
                                  <a:latin typeface="Cambria Math" panose="02040503050406030204" pitchFamily="18" charset="0"/>
                                </a:rPr>
                                <m:t> −</m:t>
                              </m:r>
                              <m:r>
                                <a:rPr lang="en-US" sz="2000" b="0" i="1" smtClean="0">
                                  <a:latin typeface="Cambria Math" panose="02040503050406030204" pitchFamily="18" charset="0"/>
                                </a:rPr>
                                <m:t>𝑝</m:t>
                              </m:r>
                              <m:r>
                                <a:rPr lang="en-US" sz="2000" b="0" i="1" smtClean="0">
                                  <a:latin typeface="Cambria Math" panose="02040503050406030204" pitchFamily="18" charset="0"/>
                                </a:rPr>
                                <m:t>1</m:t>
                              </m:r>
                              <m:r>
                                <a:rPr lang="en-US" sz="2000" i="1">
                                  <a:latin typeface="Cambria Math" panose="02040503050406030204" pitchFamily="18" charset="0"/>
                                </a:rPr>
                                <m:t>𝑦</m:t>
                              </m:r>
                              <m:r>
                                <a:rPr lang="en-US" sz="2000" i="1">
                                  <a:latin typeface="Cambria Math" panose="02040503050406030204" pitchFamily="18" charset="0"/>
                                </a:rPr>
                                <m:t>)</m:t>
                              </m:r>
                            </m:e>
                            <m:sup>
                              <m:r>
                                <a:rPr lang="en-US" sz="2000" i="1">
                                  <a:latin typeface="Cambria Math" panose="02040503050406030204" pitchFamily="18" charset="0"/>
                                </a:rPr>
                                <m:t>2</m:t>
                              </m:r>
                            </m:sup>
                          </m:sSup>
                        </m:e>
                      </m:rad>
                    </m:oMath>
                  </m:oMathPara>
                </a14:m>
                <a:endParaRPr lang="en-US" sz="1900" dirty="0"/>
              </a:p>
              <a:p>
                <a:pPr algn="l"/>
                <a:endParaRPr lang="en-US" sz="1900" dirty="0"/>
              </a:p>
            </p:txBody>
          </p:sp>
        </mc:Choice>
        <mc:Fallback xmlns="">
          <p:sp>
            <p:nvSpPr>
              <p:cNvPr id="3" name="Content Placeholder 2">
                <a:extLst>
                  <a:ext uri="{FF2B5EF4-FFF2-40B4-BE49-F238E27FC236}">
                    <a16:creationId xmlns:a16="http://schemas.microsoft.com/office/drawing/2014/main" id="{BCE7405B-D4FD-4703-9332-968861C871BC}"/>
                  </a:ext>
                </a:extLst>
              </p:cNvPr>
              <p:cNvSpPr>
                <a:spLocks noGrp="1" noRot="1" noChangeAspect="1" noMove="1" noResize="1" noEditPoints="1" noAdjustHandles="1" noChangeArrowheads="1" noChangeShapeType="1" noTextEdit="1"/>
              </p:cNvSpPr>
              <p:nvPr>
                <p:ph idx="1"/>
              </p:nvPr>
            </p:nvSpPr>
            <p:spPr>
              <a:blipFill>
                <a:blip r:embed="rId2"/>
                <a:stretch>
                  <a:fillRect l="-1102" t="-1544" r="-213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452FDFA-90E3-48A8-9A7F-C3F961108D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5412" y="2679919"/>
            <a:ext cx="7733175" cy="1623201"/>
          </a:xfrm>
          <a:prstGeom prst="rect">
            <a:avLst/>
          </a:prstGeom>
        </p:spPr>
      </p:pic>
      <p:pic>
        <p:nvPicPr>
          <p:cNvPr id="7" name="Picture 6">
            <a:hlinkClick r:id="rId4" action="ppaction://hlinksldjump"/>
            <a:extLst>
              <a:ext uri="{FF2B5EF4-FFF2-40B4-BE49-F238E27FC236}">
                <a16:creationId xmlns:a16="http://schemas.microsoft.com/office/drawing/2014/main" id="{A2F75567-0DF1-495D-9E83-66AA9F19DA0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Footer Placeholder 7">
            <a:extLst>
              <a:ext uri="{FF2B5EF4-FFF2-40B4-BE49-F238E27FC236}">
                <a16:creationId xmlns:a16="http://schemas.microsoft.com/office/drawing/2014/main" id="{D4B45207-9353-40EF-89FB-DC67446E13D0}"/>
              </a:ext>
            </a:extLst>
          </p:cNvPr>
          <p:cNvSpPr>
            <a:spLocks noGrp="1"/>
          </p:cNvSpPr>
          <p:nvPr>
            <p:ph type="ftr" sz="quarter" idx="11"/>
          </p:nvPr>
        </p:nvSpPr>
        <p:spPr/>
        <p:txBody>
          <a:bodyPr/>
          <a:lstStyle/>
          <a:p>
            <a:r>
              <a:rPr lang="en-US"/>
              <a:t>Program 1</a:t>
            </a:r>
          </a:p>
        </p:txBody>
      </p:sp>
      <p:sp>
        <p:nvSpPr>
          <p:cNvPr id="9" name="Slide Number Placeholder 2">
            <a:hlinkClick r:id="rId6" action="ppaction://hlinksldjump"/>
            <a:extLst>
              <a:ext uri="{FF2B5EF4-FFF2-40B4-BE49-F238E27FC236}">
                <a16:creationId xmlns:a16="http://schemas.microsoft.com/office/drawing/2014/main" id="{4A1B4F36-C383-42B8-9AE8-F6DDF9F0C660}"/>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grpSp>
        <p:nvGrpSpPr>
          <p:cNvPr id="13" name="Group 12">
            <a:extLst>
              <a:ext uri="{FF2B5EF4-FFF2-40B4-BE49-F238E27FC236}">
                <a16:creationId xmlns:a16="http://schemas.microsoft.com/office/drawing/2014/main" id="{2F91121D-EA12-4522-93F2-5E891D3063A9}"/>
              </a:ext>
            </a:extLst>
          </p:cNvPr>
          <p:cNvGrpSpPr/>
          <p:nvPr/>
        </p:nvGrpSpPr>
        <p:grpSpPr>
          <a:xfrm>
            <a:off x="146303" y="5384276"/>
            <a:ext cx="8851392" cy="646331"/>
            <a:chOff x="4773387" y="4965638"/>
            <a:chExt cx="8851392" cy="646331"/>
          </a:xfrm>
        </p:grpSpPr>
        <p:sp>
          <p:nvSpPr>
            <p:cNvPr id="14" name="Rectangle 13">
              <a:extLst>
                <a:ext uri="{FF2B5EF4-FFF2-40B4-BE49-F238E27FC236}">
                  <a16:creationId xmlns:a16="http://schemas.microsoft.com/office/drawing/2014/main" id="{263C9708-2C0A-4195-816A-F47B084FDFB0}"/>
                </a:ext>
              </a:extLst>
            </p:cNvPr>
            <p:cNvSpPr>
              <a:spLocks noChangeArrowheads="1"/>
            </p:cNvSpPr>
            <p:nvPr/>
          </p:nvSpPr>
          <p:spPr bwMode="auto">
            <a:xfrm>
              <a:off x="5473172" y="4965638"/>
              <a:ext cx="8151607" cy="646331"/>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Enter three points: </a:t>
              </a:r>
              <a:r>
                <a:rPr lang="en-US" altLang="en-US" dirty="0">
                  <a:highlight>
                    <a:srgbClr val="B3E6FF"/>
                  </a:highlight>
                  <a:latin typeface="Courier New" panose="02070309020205020404" pitchFamily="49" charset="0"/>
                  <a:cs typeface="Courier New" panose="02070309020205020404" pitchFamily="49" charset="0"/>
                </a:rPr>
                <a:t>1, 1, 6.5, 1, 6.5, 2.5</a:t>
              </a:r>
              <a:r>
                <a:rPr lang="en-US" altLang="en-US" dirty="0">
                  <a:latin typeface="Courier New" panose="02070309020205020404" pitchFamily="49" charset="0"/>
                  <a:cs typeface="Courier New" panose="02070309020205020404" pitchFamily="49" charset="0"/>
                </a:rPr>
                <a:t>  </a:t>
              </a:r>
              <a:r>
                <a:rPr lang="en-US" altLang="en-US" sz="1100" dirty="0">
                  <a:highlight>
                    <a:srgbClr val="C0C0C0"/>
                  </a:highlight>
                  <a:latin typeface="Courier New" panose="02070309020205020404" pitchFamily="49" charset="0"/>
                  <a:cs typeface="Courier New" panose="02070309020205020404" pitchFamily="49" charset="0"/>
                </a:rPr>
                <a:t>&lt;Enter&gt;</a:t>
              </a:r>
              <a:r>
                <a:rPr lang="en-US" altLang="en-US" sz="1100" dirty="0">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The three angles are  15.26 90.0 74.74</a:t>
              </a:r>
            </a:p>
          </p:txBody>
        </p:sp>
        <p:pic>
          <p:nvPicPr>
            <p:cNvPr id="15" name="Picture 14" descr="A flat screen monitor&#10;&#10;Description automatically generated">
              <a:extLst>
                <a:ext uri="{FF2B5EF4-FFF2-40B4-BE49-F238E27FC236}">
                  <a16:creationId xmlns:a16="http://schemas.microsoft.com/office/drawing/2014/main" id="{9B4B99A2-18C7-4425-B352-D80AB9FCFD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73387" y="5013122"/>
              <a:ext cx="572603" cy="551364"/>
            </a:xfrm>
            <a:prstGeom prst="rect">
              <a:avLst/>
            </a:prstGeom>
          </p:spPr>
        </p:pic>
      </p:grpSp>
      <p:sp>
        <p:nvSpPr>
          <p:cNvPr id="5" name="Rectangle 4">
            <a:extLst>
              <a:ext uri="{FF2B5EF4-FFF2-40B4-BE49-F238E27FC236}">
                <a16:creationId xmlns:a16="http://schemas.microsoft.com/office/drawing/2014/main" id="{A09178AF-87D9-4F12-BBC0-590EAADF4677}"/>
              </a:ext>
            </a:extLst>
          </p:cNvPr>
          <p:cNvSpPr/>
          <p:nvPr/>
        </p:nvSpPr>
        <p:spPr>
          <a:xfrm>
            <a:off x="3829547" y="3393395"/>
            <a:ext cx="4970575" cy="369332"/>
          </a:xfrm>
          <a:prstGeom prst="rect">
            <a:avLst/>
          </a:prstGeom>
        </p:spPr>
        <p:txBody>
          <a:bodyPr wrap="square">
            <a:spAutoFit/>
          </a:bodyPr>
          <a:lstStyle/>
          <a:p>
            <a:r>
              <a:rPr lang="en-US" dirty="0"/>
              <a:t>Note: </a:t>
            </a:r>
            <a:r>
              <a:rPr lang="en-US" dirty="0" err="1">
                <a:solidFill>
                  <a:srgbClr val="7030A0"/>
                </a:solidFill>
              </a:rPr>
              <a:t>acos</a:t>
            </a:r>
            <a:r>
              <a:rPr lang="en-US" dirty="0">
                <a:solidFill>
                  <a:srgbClr val="7030A0"/>
                </a:solidFill>
              </a:rPr>
              <a:t>(</a:t>
            </a:r>
            <a:r>
              <a:rPr lang="en-US" dirty="0">
                <a:solidFill>
                  <a:srgbClr val="0070C0"/>
                </a:solidFill>
              </a:rPr>
              <a:t>x</a:t>
            </a:r>
            <a:r>
              <a:rPr lang="en-US" dirty="0">
                <a:solidFill>
                  <a:srgbClr val="7030A0"/>
                </a:solidFill>
              </a:rPr>
              <a:t>)</a:t>
            </a:r>
            <a:r>
              <a:rPr lang="en-US" dirty="0"/>
              <a:t> returns the arc cosine of </a:t>
            </a:r>
            <a:r>
              <a:rPr lang="en-US" dirty="0">
                <a:solidFill>
                  <a:srgbClr val="0070C0"/>
                </a:solidFill>
              </a:rPr>
              <a:t>x</a:t>
            </a:r>
            <a:r>
              <a:rPr lang="en-US" dirty="0"/>
              <a:t>, in </a:t>
            </a:r>
            <a:r>
              <a:rPr lang="en-US" b="1" dirty="0"/>
              <a:t>radians</a:t>
            </a:r>
          </a:p>
        </p:txBody>
      </p:sp>
    </p:spTree>
    <p:extLst>
      <p:ext uri="{BB962C8B-B14F-4D97-AF65-F5344CB8AC3E}">
        <p14:creationId xmlns:p14="http://schemas.microsoft.com/office/powerpoint/2010/main" val="17235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D7AAF-4760-4CF7-9621-5773AB4390FB}"/>
              </a:ext>
            </a:extLst>
          </p:cNvPr>
          <p:cNvSpPr>
            <a:spLocks noGrp="1"/>
          </p:cNvSpPr>
          <p:nvPr>
            <p:ph type="title"/>
          </p:nvPr>
        </p:nvSpPr>
        <p:spPr/>
        <p:txBody>
          <a:bodyPr/>
          <a:lstStyle/>
          <a:p>
            <a:r>
              <a:rPr lang="en-US" dirty="0"/>
              <a:t>Remember</a:t>
            </a:r>
          </a:p>
        </p:txBody>
      </p:sp>
      <p:sp>
        <p:nvSpPr>
          <p:cNvPr id="3" name="Slide Number Placeholder 2">
            <a:extLst>
              <a:ext uri="{FF2B5EF4-FFF2-40B4-BE49-F238E27FC236}">
                <a16:creationId xmlns:a16="http://schemas.microsoft.com/office/drawing/2014/main" id="{B06B3855-E798-4A18-9719-20B435F1B49E}"/>
              </a:ext>
            </a:extLst>
          </p:cNvPr>
          <p:cNvSpPr>
            <a:spLocks noGrp="1"/>
          </p:cNvSpPr>
          <p:nvPr>
            <p:ph type="sldNum" sz="quarter" idx="12"/>
          </p:nvPr>
        </p:nvSpPr>
        <p:spPr/>
        <p:txBody>
          <a:bodyPr/>
          <a:lstStyle/>
          <a:p>
            <a:fld id="{F3E9C4B0-9109-4B6A-816F-B8FB191BD566}" type="slidenum">
              <a:rPr lang="en-US" smtClean="0"/>
              <a:t>18</a:t>
            </a:fld>
            <a:endParaRPr lang="en-US"/>
          </a:p>
        </p:txBody>
      </p:sp>
      <p:sp>
        <p:nvSpPr>
          <p:cNvPr id="5" name="Content Placeholder 4">
            <a:extLst>
              <a:ext uri="{FF2B5EF4-FFF2-40B4-BE49-F238E27FC236}">
                <a16:creationId xmlns:a16="http://schemas.microsoft.com/office/drawing/2014/main" id="{D8F9FE23-C65D-4DA9-A169-1723ED066CC5}"/>
              </a:ext>
            </a:extLst>
          </p:cNvPr>
          <p:cNvSpPr>
            <a:spLocks noGrp="1"/>
          </p:cNvSpPr>
          <p:nvPr>
            <p:ph idx="1"/>
          </p:nvPr>
        </p:nvSpPr>
        <p:spPr/>
        <p:txBody>
          <a:bodyPr>
            <a:normAutofit/>
          </a:bodyPr>
          <a:lstStyle/>
          <a:p>
            <a:r>
              <a:rPr lang="en-US" dirty="0">
                <a:solidFill>
                  <a:schemeClr val="accent2"/>
                </a:solidFill>
              </a:rPr>
              <a:t>Don’t be intimidated </a:t>
            </a:r>
            <a:r>
              <a:rPr lang="en-US" dirty="0"/>
              <a:t>by the </a:t>
            </a:r>
            <a:r>
              <a:rPr lang="en-US" dirty="0">
                <a:solidFill>
                  <a:schemeClr val="accent2"/>
                </a:solidFill>
              </a:rPr>
              <a:t>mathematical formula</a:t>
            </a:r>
            <a:r>
              <a:rPr lang="en-US" dirty="0"/>
              <a:t>.</a:t>
            </a:r>
          </a:p>
          <a:p>
            <a:r>
              <a:rPr lang="en-US" dirty="0"/>
              <a:t>As we discussed early in </a:t>
            </a:r>
            <a:r>
              <a:rPr lang="en-US" dirty="0">
                <a:solidFill>
                  <a:srgbClr val="CC6600"/>
                </a:solidFill>
              </a:rPr>
              <a:t>Chapter 2</a:t>
            </a:r>
            <a:r>
              <a:rPr lang="en-US" dirty="0"/>
              <a:t>, </a:t>
            </a:r>
            <a:r>
              <a:rPr lang="en-US" dirty="0">
                <a:solidFill>
                  <a:srgbClr val="CC6600"/>
                </a:solidFill>
              </a:rPr>
              <a:t>Program 9</a:t>
            </a:r>
            <a:r>
              <a:rPr lang="en-US" dirty="0"/>
              <a:t> (Computing Loan Payments), </a:t>
            </a:r>
            <a:r>
              <a:rPr lang="en-US" dirty="0">
                <a:solidFill>
                  <a:schemeClr val="accent2"/>
                </a:solidFill>
              </a:rPr>
              <a:t>You don’t have to know how </a:t>
            </a:r>
            <a:r>
              <a:rPr lang="en-US" dirty="0"/>
              <a:t>the </a:t>
            </a:r>
            <a:r>
              <a:rPr lang="en-US" dirty="0">
                <a:solidFill>
                  <a:schemeClr val="accent2"/>
                </a:solidFill>
              </a:rPr>
              <a:t>mathematical formula is derived</a:t>
            </a:r>
            <a:r>
              <a:rPr lang="en-US" dirty="0"/>
              <a:t> in order </a:t>
            </a:r>
            <a:r>
              <a:rPr lang="en-US" dirty="0">
                <a:solidFill>
                  <a:schemeClr val="accent2"/>
                </a:solidFill>
              </a:rPr>
              <a:t>to write a program for computing </a:t>
            </a:r>
            <a:r>
              <a:rPr lang="en-US" dirty="0"/>
              <a:t>the loan payments.</a:t>
            </a:r>
          </a:p>
          <a:p>
            <a:r>
              <a:rPr lang="en-US" dirty="0"/>
              <a:t>Here in this example (</a:t>
            </a:r>
            <a:r>
              <a:rPr lang="en-US" dirty="0">
                <a:hlinkClick r:id="rId2" action="ppaction://hlinksldjump"/>
              </a:rPr>
              <a:t>Program 1</a:t>
            </a:r>
            <a:r>
              <a:rPr lang="en-US" dirty="0"/>
              <a:t>):</a:t>
            </a:r>
          </a:p>
          <a:p>
            <a:pPr lvl="1"/>
            <a:r>
              <a:rPr lang="en-US" dirty="0"/>
              <a:t>Given the length of three sides, you can use the given formula to write a program to </a:t>
            </a:r>
            <a:r>
              <a:rPr lang="en-US" dirty="0">
                <a:solidFill>
                  <a:schemeClr val="accent2"/>
                </a:solidFill>
              </a:rPr>
              <a:t>compute the angles without having to know how the formula is derived</a:t>
            </a:r>
            <a:r>
              <a:rPr lang="en-US" dirty="0"/>
              <a:t>. </a:t>
            </a:r>
          </a:p>
          <a:p>
            <a:pPr lvl="1"/>
            <a:r>
              <a:rPr lang="en-US" dirty="0"/>
              <a:t>In order to </a:t>
            </a:r>
            <a:r>
              <a:rPr lang="en-US" dirty="0">
                <a:solidFill>
                  <a:schemeClr val="accent2"/>
                </a:solidFill>
              </a:rPr>
              <a:t>compute the lengths </a:t>
            </a:r>
            <a:r>
              <a:rPr lang="en-US" dirty="0"/>
              <a:t>of the sides, we </a:t>
            </a:r>
            <a:r>
              <a:rPr lang="en-US" dirty="0">
                <a:solidFill>
                  <a:schemeClr val="accent2"/>
                </a:solidFill>
              </a:rPr>
              <a:t>need</a:t>
            </a:r>
            <a:r>
              <a:rPr lang="en-US" dirty="0"/>
              <a:t> </a:t>
            </a:r>
            <a:r>
              <a:rPr lang="en-US" dirty="0">
                <a:solidFill>
                  <a:schemeClr val="accent2"/>
                </a:solidFill>
              </a:rPr>
              <a:t>to know the coordinates of three corner points</a:t>
            </a:r>
            <a:r>
              <a:rPr lang="en-US" dirty="0"/>
              <a:t> and </a:t>
            </a:r>
            <a:r>
              <a:rPr lang="en-US" dirty="0">
                <a:solidFill>
                  <a:schemeClr val="accent2"/>
                </a:solidFill>
              </a:rPr>
              <a:t>compute the distances between the points.</a:t>
            </a:r>
          </a:p>
        </p:txBody>
      </p:sp>
      <p:sp>
        <p:nvSpPr>
          <p:cNvPr id="6" name="Slide Number Placeholder 2">
            <a:hlinkClick r:id="rId3" action="ppaction://hlinksldjump"/>
            <a:extLst>
              <a:ext uri="{FF2B5EF4-FFF2-40B4-BE49-F238E27FC236}">
                <a16:creationId xmlns:a16="http://schemas.microsoft.com/office/drawing/2014/main" id="{1AF167C9-1C88-472B-9EDF-84031BDE98D1}"/>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333336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0A64-66FA-4C82-BF61-680D91A3577A}"/>
              </a:ext>
            </a:extLst>
          </p:cNvPr>
          <p:cNvSpPr>
            <a:spLocks noGrp="1"/>
          </p:cNvSpPr>
          <p:nvPr>
            <p:ph type="title"/>
          </p:nvPr>
        </p:nvSpPr>
        <p:spPr/>
        <p:txBody>
          <a:bodyPr/>
          <a:lstStyle/>
          <a:p>
            <a:r>
              <a:rPr lang="en-US" dirty="0"/>
              <a:t>Compute Angles</a:t>
            </a:r>
            <a:br>
              <a:rPr lang="en-US" dirty="0"/>
            </a:br>
            <a:r>
              <a:rPr lang="en-US" dirty="0">
                <a:solidFill>
                  <a:schemeClr val="accent3"/>
                </a:solidFill>
              </a:rPr>
              <a:t>Phase 1: Problem-solving</a:t>
            </a:r>
            <a:endParaRPr lang="en-US" dirty="0"/>
          </a:p>
        </p:txBody>
      </p:sp>
      <p:sp>
        <p:nvSpPr>
          <p:cNvPr id="8" name="Slide Number Placeholder 7">
            <a:extLst>
              <a:ext uri="{FF2B5EF4-FFF2-40B4-BE49-F238E27FC236}">
                <a16:creationId xmlns:a16="http://schemas.microsoft.com/office/drawing/2014/main" id="{04824AD0-D1F4-4ED8-B6E7-F3ED51C9FB58}"/>
              </a:ext>
            </a:extLst>
          </p:cNvPr>
          <p:cNvSpPr>
            <a:spLocks noGrp="1"/>
          </p:cNvSpPr>
          <p:nvPr>
            <p:ph type="sldNum" sz="quarter" idx="12"/>
          </p:nvPr>
        </p:nvSpPr>
        <p:spPr/>
        <p:txBody>
          <a:bodyPr/>
          <a:lstStyle/>
          <a:p>
            <a:fld id="{F3E9C4B0-9109-4B6A-816F-B8FB191BD566}" type="slidenum">
              <a:rPr lang="en-US" smtClean="0"/>
              <a:t>19</a:t>
            </a:fld>
            <a:endParaRPr lang="en-US"/>
          </a:p>
        </p:txBody>
      </p:sp>
      <p:sp>
        <p:nvSpPr>
          <p:cNvPr id="3" name="Content Placeholder 2">
            <a:extLst>
              <a:ext uri="{FF2B5EF4-FFF2-40B4-BE49-F238E27FC236}">
                <a16:creationId xmlns:a16="http://schemas.microsoft.com/office/drawing/2014/main" id="{23795C66-88EC-47FF-861C-ABA843D573CB}"/>
              </a:ext>
            </a:extLst>
          </p:cNvPr>
          <p:cNvSpPr>
            <a:spLocks noGrp="1"/>
          </p:cNvSpPr>
          <p:nvPr>
            <p:ph idx="1"/>
          </p:nvPr>
        </p:nvSpPr>
        <p:spPr/>
        <p:txBody>
          <a:bodyPr/>
          <a:lstStyle/>
          <a:p>
            <a:r>
              <a:rPr lang="en-US" dirty="0"/>
              <a:t>The problem </a:t>
            </a:r>
            <a:r>
              <a:rPr lang="en-US" dirty="0">
                <a:solidFill>
                  <a:schemeClr val="accent2"/>
                </a:solidFill>
              </a:rPr>
              <a:t>didn't give us specific formulas to calculate </a:t>
            </a:r>
            <a:r>
              <a:rPr lang="en-US" dirty="0">
                <a:solidFill>
                  <a:srgbClr val="0070C0"/>
                </a:solidFill>
              </a:rPr>
              <a:t>a</a:t>
            </a:r>
            <a:r>
              <a:rPr lang="en-US" dirty="0"/>
              <a:t>, </a:t>
            </a:r>
            <a:r>
              <a:rPr lang="en-US" dirty="0">
                <a:solidFill>
                  <a:srgbClr val="0070C0"/>
                </a:solidFill>
              </a:rPr>
              <a:t>b</a:t>
            </a:r>
            <a:r>
              <a:rPr lang="en-US" dirty="0"/>
              <a:t>, and </a:t>
            </a:r>
            <a:r>
              <a:rPr lang="en-US" dirty="0">
                <a:solidFill>
                  <a:srgbClr val="0070C0"/>
                </a:solidFill>
              </a:rPr>
              <a:t>c</a:t>
            </a:r>
            <a:r>
              <a:rPr lang="en-US" dirty="0"/>
              <a:t>. But </a:t>
            </a:r>
            <a:r>
              <a:rPr lang="en-US" dirty="0">
                <a:solidFill>
                  <a:schemeClr val="accent2"/>
                </a:solidFill>
              </a:rPr>
              <a:t>it gives us a general formula to calculate the distance of two points </a:t>
            </a:r>
            <a:r>
              <a:rPr lang="en-US" dirty="0"/>
              <a:t>(p1, p2).</a:t>
            </a:r>
          </a:p>
          <a:p>
            <a:endParaRPr lang="en-US" dirty="0"/>
          </a:p>
          <a:p>
            <a:r>
              <a:rPr lang="en-US" dirty="0"/>
              <a:t>So, we can use this formula to generate formulas for calculating  </a:t>
            </a:r>
            <a:r>
              <a:rPr lang="en-US" dirty="0">
                <a:solidFill>
                  <a:srgbClr val="0070C0"/>
                </a:solidFill>
              </a:rPr>
              <a:t>a</a:t>
            </a:r>
            <a:r>
              <a:rPr lang="en-US" dirty="0"/>
              <a:t>, </a:t>
            </a:r>
            <a:r>
              <a:rPr lang="en-US" dirty="0">
                <a:solidFill>
                  <a:srgbClr val="0070C0"/>
                </a:solidFill>
              </a:rPr>
              <a:t>b</a:t>
            </a:r>
            <a:r>
              <a:rPr lang="en-US" dirty="0"/>
              <a:t>, and </a:t>
            </a:r>
            <a:r>
              <a:rPr lang="en-US" dirty="0">
                <a:solidFill>
                  <a:srgbClr val="0070C0"/>
                </a:solidFill>
              </a:rPr>
              <a:t>c</a:t>
            </a:r>
            <a:r>
              <a:rPr lang="en-US" dirty="0"/>
              <a:t> as the following:</a:t>
            </a:r>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8BC228F-A6E5-4E24-9048-546A0DB56765}"/>
                  </a:ext>
                </a:extLst>
              </p:cNvPr>
              <p:cNvSpPr/>
              <p:nvPr/>
            </p:nvSpPr>
            <p:spPr>
              <a:xfrm>
                <a:off x="146304" y="2646168"/>
                <a:ext cx="8851391" cy="427746"/>
              </a:xfrm>
              <a:prstGeom prst="rect">
                <a:avLst/>
              </a:prstGeom>
            </p:spPr>
            <p:txBody>
              <a:bodyPr wrap="square">
                <a:spAutoFit/>
              </a:bodyPr>
              <a:lstStyle/>
              <a:p>
                <a:pPr marL="91440" indent="0" algn="just">
                  <a:buNone/>
                </a:pPr>
                <a14:m>
                  <m:oMathPara xmlns:m="http://schemas.openxmlformats.org/officeDocument/2006/math">
                    <m:oMathParaPr>
                      <m:jc m:val="centerGroup"/>
                    </m:oMathParaPr>
                    <m:oMath xmlns:m="http://schemas.openxmlformats.org/officeDocument/2006/math">
                      <m:r>
                        <a:rPr lang="en-US" i="1" smtClean="0">
                          <a:solidFill>
                            <a:srgbClr val="002060"/>
                          </a:solidFill>
                          <a:latin typeface="Cambria Math" panose="02040503050406030204" pitchFamily="18" charset="0"/>
                        </a:rPr>
                        <m:t>𝑑𝑖𝑠𝑡𝑎𝑛𝑐𝑒</m:t>
                      </m:r>
                      <m:r>
                        <a:rPr lang="en-US" i="1" smtClean="0">
                          <a:solidFill>
                            <a:srgbClr val="002060"/>
                          </a:solidFill>
                          <a:latin typeface="Cambria Math" panose="02040503050406030204" pitchFamily="18" charset="0"/>
                        </a:rPr>
                        <m:t>(</m:t>
                      </m:r>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𝑝</m:t>
                          </m:r>
                          <m:r>
                            <a:rPr lang="en-US" i="1">
                              <a:solidFill>
                                <a:srgbClr val="002060"/>
                              </a:solidFill>
                              <a:latin typeface="Cambria Math" panose="02040503050406030204" pitchFamily="18" charset="0"/>
                            </a:rPr>
                            <m:t>1</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𝑝</m:t>
                          </m:r>
                          <m:r>
                            <a:rPr lang="en-US" i="1">
                              <a:solidFill>
                                <a:srgbClr val="002060"/>
                              </a:solidFill>
                              <a:latin typeface="Cambria Math" panose="02040503050406030204" pitchFamily="18" charset="0"/>
                            </a:rPr>
                            <m:t>1</m:t>
                          </m:r>
                          <m:r>
                            <a:rPr lang="en-US" i="1">
                              <a:solidFill>
                                <a:srgbClr val="002060"/>
                              </a:solidFill>
                              <a:latin typeface="Cambria Math" panose="02040503050406030204" pitchFamily="18" charset="0"/>
                            </a:rPr>
                            <m:t>𝑦</m:t>
                          </m:r>
                        </m:e>
                      </m:d>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𝑝</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𝑝</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 </m:t>
                      </m:r>
                      <m:rad>
                        <m:radPr>
                          <m:degHide m:val="on"/>
                          <m:ctrlPr>
                            <a:rPr lang="en-US" i="1">
                              <a:solidFill>
                                <a:srgbClr val="002060"/>
                              </a:solidFill>
                              <a:latin typeface="Cambria Math" panose="02040503050406030204" pitchFamily="18" charset="0"/>
                            </a:rPr>
                          </m:ctrlPr>
                        </m:radPr>
                        <m:deg/>
                        <m:e>
                          <m:sSup>
                            <m:sSupPr>
                              <m:ctrlPr>
                                <a:rPr lang="en-US" i="1">
                                  <a:solidFill>
                                    <a:srgbClr val="002060"/>
                                  </a:solidFill>
                                  <a:latin typeface="Cambria Math" panose="02040503050406030204" pitchFamily="18" charset="0"/>
                                </a:rPr>
                              </m:ctrlPr>
                            </m:sSupPr>
                            <m:e>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𝑝</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𝑝</m:t>
                                  </m:r>
                                  <m:r>
                                    <a:rPr lang="en-US" i="1">
                                      <a:solidFill>
                                        <a:srgbClr val="002060"/>
                                      </a:solidFill>
                                      <a:latin typeface="Cambria Math" panose="02040503050406030204" pitchFamily="18" charset="0"/>
                                    </a:rPr>
                                    <m:t>1</m:t>
                                  </m:r>
                                  <m:r>
                                    <a:rPr lang="en-US" i="1">
                                      <a:solidFill>
                                        <a:srgbClr val="002060"/>
                                      </a:solidFill>
                                      <a:latin typeface="Cambria Math" panose="02040503050406030204" pitchFamily="18" charset="0"/>
                                    </a:rPr>
                                    <m:t>𝑥</m:t>
                                  </m:r>
                                </m:e>
                              </m:d>
                            </m:e>
                            <m:sup>
                              <m:r>
                                <a:rPr lang="en-US" i="1">
                                  <a:solidFill>
                                    <a:srgbClr val="002060"/>
                                  </a:solidFill>
                                  <a:latin typeface="Cambria Math" panose="02040503050406030204" pitchFamily="18" charset="0"/>
                                </a:rPr>
                                <m:t>2</m:t>
                              </m:r>
                            </m:sup>
                          </m:sSup>
                          <m:r>
                            <a:rPr lang="en-US" i="1">
                              <a:solidFill>
                                <a:srgbClr val="002060"/>
                              </a:solidFill>
                              <a:latin typeface="Cambria Math" panose="02040503050406030204" pitchFamily="18" charset="0"/>
                            </a:rPr>
                            <m:t>+ </m:t>
                          </m:r>
                          <m:sSup>
                            <m:sSupPr>
                              <m:ctrlPr>
                                <a:rPr lang="en-US" i="1">
                                  <a:solidFill>
                                    <a:srgbClr val="002060"/>
                                  </a:solidFill>
                                  <a:latin typeface="Cambria Math" panose="02040503050406030204" pitchFamily="18" charset="0"/>
                                </a:rPr>
                              </m:ctrlPr>
                            </m:sSupPr>
                            <m:e>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𝑝</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𝑝</m:t>
                              </m:r>
                              <m:r>
                                <a:rPr lang="en-US" i="1">
                                  <a:solidFill>
                                    <a:srgbClr val="002060"/>
                                  </a:solidFill>
                                  <a:latin typeface="Cambria Math" panose="02040503050406030204" pitchFamily="18" charset="0"/>
                                </a:rPr>
                                <m:t>1</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m:t>
                              </m:r>
                            </m:e>
                            <m:sup>
                              <m:r>
                                <a:rPr lang="en-US" i="1">
                                  <a:solidFill>
                                    <a:srgbClr val="002060"/>
                                  </a:solidFill>
                                  <a:latin typeface="Cambria Math" panose="02040503050406030204" pitchFamily="18" charset="0"/>
                                </a:rPr>
                                <m:t>2</m:t>
                              </m:r>
                            </m:sup>
                          </m:sSup>
                        </m:e>
                      </m:rad>
                    </m:oMath>
                  </m:oMathPara>
                </a14:m>
                <a:endParaRPr lang="en-US" sz="2400" dirty="0">
                  <a:solidFill>
                    <a:srgbClr val="002060"/>
                  </a:solidFill>
                </a:endParaRPr>
              </a:p>
            </p:txBody>
          </p:sp>
        </mc:Choice>
        <mc:Fallback xmlns="">
          <p:sp>
            <p:nvSpPr>
              <p:cNvPr id="4" name="Rectangle 3">
                <a:extLst>
                  <a:ext uri="{FF2B5EF4-FFF2-40B4-BE49-F238E27FC236}">
                    <a16:creationId xmlns:a16="http://schemas.microsoft.com/office/drawing/2014/main" id="{28BC228F-A6E5-4E24-9048-546A0DB56765}"/>
                  </a:ext>
                </a:extLst>
              </p:cNvPr>
              <p:cNvSpPr>
                <a:spLocks noRot="1" noChangeAspect="1" noMove="1" noResize="1" noEditPoints="1" noAdjustHandles="1" noChangeArrowheads="1" noChangeShapeType="1" noTextEdit="1"/>
              </p:cNvSpPr>
              <p:nvPr/>
            </p:nvSpPr>
            <p:spPr>
              <a:xfrm>
                <a:off x="146304" y="2646168"/>
                <a:ext cx="8851391" cy="427746"/>
              </a:xfrm>
              <a:prstGeom prst="rect">
                <a:avLst/>
              </a:prstGeom>
              <a:blipFill>
                <a:blip r:embed="rId3"/>
                <a:stretch>
                  <a:fillRect b="-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422EBD8-10C6-4B76-9271-613F353835ED}"/>
                  </a:ext>
                </a:extLst>
              </p:cNvPr>
              <p:cNvSpPr/>
              <p:nvPr/>
            </p:nvSpPr>
            <p:spPr>
              <a:xfrm>
                <a:off x="146304" y="4006242"/>
                <a:ext cx="5344429" cy="2077492"/>
              </a:xfrm>
              <a:prstGeom prst="rect">
                <a:avLst/>
              </a:prstGeom>
            </p:spPr>
            <p:txBody>
              <a:bodyPr wrap="square">
                <a:spAutoFit/>
              </a:bodyPr>
              <a:lstStyle/>
              <a:p>
                <a:pPr marL="91440" algn="just">
                  <a:lnSpc>
                    <a:spcPct val="150000"/>
                  </a:lnSpc>
                </a:pPr>
                <a14:m>
                  <m:oMathPara xmlns:m="http://schemas.openxmlformats.org/officeDocument/2006/math">
                    <m:oMathParaPr>
                      <m:jc m:val="centerGroup"/>
                    </m:oMathParaPr>
                    <m:oMath xmlns:m="http://schemas.openxmlformats.org/officeDocument/2006/math">
                      <m:r>
                        <m:rPr>
                          <m:sty m:val="p"/>
                        </m:rPr>
                        <a:rPr lang="en-US" sz="2000" i="1" smtClean="0">
                          <a:solidFill>
                            <a:srgbClr val="0070C0"/>
                          </a:solidFill>
                          <a:latin typeface="Cambria Math" panose="02040503050406030204" pitchFamily="18" charset="0"/>
                        </a:rPr>
                        <m:t>a</m:t>
                      </m:r>
                      <m:r>
                        <a:rPr lang="en-US" sz="2000" i="1">
                          <a:solidFill>
                            <a:srgbClr val="002060"/>
                          </a:solidFill>
                          <a:latin typeface="Cambria Math" panose="02040503050406030204" pitchFamily="18" charset="0"/>
                        </a:rPr>
                        <m:t>= </m:t>
                      </m:r>
                      <m:rad>
                        <m:radPr>
                          <m:degHide m:val="on"/>
                          <m:ctrlPr>
                            <a:rPr lang="en-US" sz="2000" i="1">
                              <a:solidFill>
                                <a:srgbClr val="002060"/>
                              </a:solidFill>
                              <a:latin typeface="Cambria Math" panose="02040503050406030204" pitchFamily="18" charset="0"/>
                            </a:rPr>
                          </m:ctrlPr>
                        </m:radPr>
                        <m:deg/>
                        <m:e>
                          <m:sSup>
                            <m:sSupPr>
                              <m:ctrlPr>
                                <a:rPr lang="en-US" sz="2000" i="1">
                                  <a:solidFill>
                                    <a:srgbClr val="002060"/>
                                  </a:solidFill>
                                  <a:latin typeface="Cambria Math" panose="02040503050406030204" pitchFamily="18" charset="0"/>
                                </a:rPr>
                              </m:ctrlPr>
                            </m:sSupPr>
                            <m:e>
                              <m:d>
                                <m:dPr>
                                  <m:ctrlPr>
                                    <a:rPr lang="en-US" sz="2000" i="1">
                                      <a:solidFill>
                                        <a:srgbClr val="002060"/>
                                      </a:solidFill>
                                      <a:latin typeface="Cambria Math" panose="02040503050406030204" pitchFamily="18" charset="0"/>
                                    </a:rPr>
                                  </m:ctrlPr>
                                </m:dPr>
                                <m:e>
                                  <m:r>
                                    <a:rPr lang="en-US" sz="2000" i="1">
                                      <a:solidFill>
                                        <a:srgbClr val="002060"/>
                                      </a:solidFill>
                                      <a:latin typeface="Cambria Math" panose="02040503050406030204" pitchFamily="18" charset="0"/>
                                    </a:rPr>
                                    <m:t>𝑥</m:t>
                                  </m:r>
                                  <m:r>
                                    <a:rPr lang="en-US" sz="2000" i="1">
                                      <a:solidFill>
                                        <a:srgbClr val="002060"/>
                                      </a:solidFill>
                                      <a:latin typeface="Cambria Math" panose="02040503050406030204" pitchFamily="18" charset="0"/>
                                    </a:rPr>
                                    <m:t>2</m:t>
                                  </m:r>
                                  <m:r>
                                    <a:rPr lang="en-US" sz="2000" i="1">
                                      <a:solidFill>
                                        <a:srgbClr val="002060"/>
                                      </a:solidFill>
                                      <a:latin typeface="Cambria Math" panose="02040503050406030204" pitchFamily="18" charset="0"/>
                                    </a:rPr>
                                    <m:t> −</m:t>
                                  </m:r>
                                  <m:r>
                                    <a:rPr lang="en-US" sz="2000" i="1">
                                      <a:solidFill>
                                        <a:srgbClr val="002060"/>
                                      </a:solidFill>
                                      <a:latin typeface="Cambria Math" panose="02040503050406030204" pitchFamily="18" charset="0"/>
                                    </a:rPr>
                                    <m:t>𝑥</m:t>
                                  </m:r>
                                  <m:r>
                                    <a:rPr lang="en-US" sz="2000" i="1">
                                      <a:solidFill>
                                        <a:srgbClr val="002060"/>
                                      </a:solidFill>
                                      <a:latin typeface="Cambria Math" panose="02040503050406030204" pitchFamily="18" charset="0"/>
                                    </a:rPr>
                                    <m:t>3</m:t>
                                  </m:r>
                                </m:e>
                              </m:d>
                            </m:e>
                            <m:sup>
                              <m:r>
                                <a:rPr lang="en-US" sz="2000" i="1">
                                  <a:solidFill>
                                    <a:srgbClr val="002060"/>
                                  </a:solidFill>
                                  <a:latin typeface="Cambria Math" panose="02040503050406030204" pitchFamily="18" charset="0"/>
                                </a:rPr>
                                <m:t>2</m:t>
                              </m:r>
                            </m:sup>
                          </m:sSup>
                          <m:r>
                            <a:rPr lang="en-US" sz="2000" i="1">
                              <a:solidFill>
                                <a:srgbClr val="002060"/>
                              </a:solidFill>
                              <a:latin typeface="Cambria Math" panose="02040503050406030204" pitchFamily="18" charset="0"/>
                            </a:rPr>
                            <m:t>+ </m:t>
                          </m:r>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panose="02040503050406030204" pitchFamily="18" charset="0"/>
                                </a:rPr>
                                <m:t>(</m:t>
                              </m:r>
                              <m:r>
                                <a:rPr lang="en-US" sz="2000" i="1">
                                  <a:solidFill>
                                    <a:srgbClr val="002060"/>
                                  </a:solidFill>
                                  <a:latin typeface="Cambria Math" panose="02040503050406030204" pitchFamily="18" charset="0"/>
                                </a:rPr>
                                <m:t>𝑦</m:t>
                              </m:r>
                              <m:r>
                                <a:rPr lang="en-US" sz="2000" i="1">
                                  <a:solidFill>
                                    <a:srgbClr val="002060"/>
                                  </a:solidFill>
                                  <a:latin typeface="Cambria Math" panose="02040503050406030204" pitchFamily="18" charset="0"/>
                                </a:rPr>
                                <m:t>2</m:t>
                              </m:r>
                              <m:r>
                                <a:rPr lang="en-US" sz="2000" i="1">
                                  <a:solidFill>
                                    <a:srgbClr val="002060"/>
                                  </a:solidFill>
                                  <a:latin typeface="Cambria Math" panose="02040503050406030204" pitchFamily="18" charset="0"/>
                                </a:rPr>
                                <m:t> −</m:t>
                              </m:r>
                              <m:r>
                                <a:rPr lang="en-US" sz="2000" i="1">
                                  <a:solidFill>
                                    <a:srgbClr val="002060"/>
                                  </a:solidFill>
                                  <a:latin typeface="Cambria Math" panose="02040503050406030204" pitchFamily="18" charset="0"/>
                                </a:rPr>
                                <m:t>𝑦</m:t>
                              </m:r>
                              <m:r>
                                <a:rPr lang="en-US" sz="2000" i="1">
                                  <a:solidFill>
                                    <a:srgbClr val="002060"/>
                                  </a:solidFill>
                                  <a:latin typeface="Cambria Math" panose="02040503050406030204" pitchFamily="18" charset="0"/>
                                </a:rPr>
                                <m:t>3</m:t>
                              </m:r>
                              <m:r>
                                <a:rPr lang="en-US" sz="2000" i="1">
                                  <a:solidFill>
                                    <a:srgbClr val="002060"/>
                                  </a:solidFill>
                                  <a:latin typeface="Cambria Math" panose="02040503050406030204" pitchFamily="18" charset="0"/>
                                </a:rPr>
                                <m:t>)</m:t>
                              </m:r>
                            </m:e>
                            <m:sup>
                              <m:r>
                                <a:rPr lang="en-US" sz="2000" i="1">
                                  <a:solidFill>
                                    <a:srgbClr val="002060"/>
                                  </a:solidFill>
                                  <a:latin typeface="Cambria Math" panose="02040503050406030204" pitchFamily="18" charset="0"/>
                                </a:rPr>
                                <m:t>2</m:t>
                              </m:r>
                            </m:sup>
                          </m:sSup>
                        </m:e>
                      </m:rad>
                    </m:oMath>
                  </m:oMathPara>
                </a14:m>
                <a:endParaRPr lang="en-US" sz="2800" dirty="0">
                  <a:solidFill>
                    <a:srgbClr val="002060"/>
                  </a:solidFill>
                </a:endParaRPr>
              </a:p>
              <a:p>
                <a:pPr marL="91440" algn="just">
                  <a:lnSpc>
                    <a:spcPct val="150000"/>
                  </a:lnSpc>
                </a:pPr>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panose="02040503050406030204" pitchFamily="18" charset="0"/>
                        </a:rPr>
                        <m:t>𝑏</m:t>
                      </m:r>
                      <m:r>
                        <a:rPr lang="en-US" sz="2000" i="1">
                          <a:solidFill>
                            <a:srgbClr val="002060"/>
                          </a:solidFill>
                          <a:latin typeface="Cambria Math" panose="02040503050406030204" pitchFamily="18" charset="0"/>
                        </a:rPr>
                        <m:t>= </m:t>
                      </m:r>
                      <m:rad>
                        <m:radPr>
                          <m:degHide m:val="on"/>
                          <m:ctrlPr>
                            <a:rPr lang="en-US" sz="2000" i="1">
                              <a:solidFill>
                                <a:srgbClr val="002060"/>
                              </a:solidFill>
                              <a:latin typeface="Cambria Math" panose="02040503050406030204" pitchFamily="18" charset="0"/>
                            </a:rPr>
                          </m:ctrlPr>
                        </m:radPr>
                        <m:deg/>
                        <m:e>
                          <m:sSup>
                            <m:sSupPr>
                              <m:ctrlPr>
                                <a:rPr lang="en-US" sz="2000" i="1">
                                  <a:solidFill>
                                    <a:srgbClr val="002060"/>
                                  </a:solidFill>
                                  <a:latin typeface="Cambria Math" panose="02040503050406030204" pitchFamily="18" charset="0"/>
                                </a:rPr>
                              </m:ctrlPr>
                            </m:sSupPr>
                            <m:e>
                              <m:d>
                                <m:dPr>
                                  <m:ctrlPr>
                                    <a:rPr lang="en-US" sz="2000" i="1">
                                      <a:solidFill>
                                        <a:srgbClr val="002060"/>
                                      </a:solidFill>
                                      <a:latin typeface="Cambria Math" panose="02040503050406030204" pitchFamily="18" charset="0"/>
                                    </a:rPr>
                                  </m:ctrlPr>
                                </m:dPr>
                                <m:e>
                                  <m:r>
                                    <a:rPr lang="en-US" sz="2000" i="1">
                                      <a:solidFill>
                                        <a:srgbClr val="002060"/>
                                      </a:solidFill>
                                      <a:latin typeface="Cambria Math" panose="02040503050406030204" pitchFamily="18" charset="0"/>
                                    </a:rPr>
                                    <m:t>𝑥</m:t>
                                  </m:r>
                                  <m:r>
                                    <a:rPr lang="en-US" sz="2000" b="0" i="1" smtClean="0">
                                      <a:solidFill>
                                        <a:srgbClr val="002060"/>
                                      </a:solidFill>
                                      <a:latin typeface="Cambria Math" panose="02040503050406030204" pitchFamily="18" charset="0"/>
                                    </a:rPr>
                                    <m:t>1</m:t>
                                  </m:r>
                                  <m:r>
                                    <a:rPr lang="en-US" sz="2000" i="1">
                                      <a:solidFill>
                                        <a:srgbClr val="002060"/>
                                      </a:solidFill>
                                      <a:latin typeface="Cambria Math" panose="02040503050406030204" pitchFamily="18" charset="0"/>
                                    </a:rPr>
                                    <m:t> −</m:t>
                                  </m:r>
                                  <m:r>
                                    <a:rPr lang="en-US" sz="2000" i="1">
                                      <a:solidFill>
                                        <a:srgbClr val="002060"/>
                                      </a:solidFill>
                                      <a:latin typeface="Cambria Math" panose="02040503050406030204" pitchFamily="18" charset="0"/>
                                    </a:rPr>
                                    <m:t>𝑥</m:t>
                                  </m:r>
                                  <m:r>
                                    <a:rPr lang="en-US" sz="2000" i="1">
                                      <a:solidFill>
                                        <a:srgbClr val="002060"/>
                                      </a:solidFill>
                                      <a:latin typeface="Cambria Math" panose="02040503050406030204" pitchFamily="18" charset="0"/>
                                    </a:rPr>
                                    <m:t>3</m:t>
                                  </m:r>
                                </m:e>
                              </m:d>
                            </m:e>
                            <m:sup>
                              <m:r>
                                <a:rPr lang="en-US" sz="2000" i="1">
                                  <a:solidFill>
                                    <a:srgbClr val="002060"/>
                                  </a:solidFill>
                                  <a:latin typeface="Cambria Math" panose="02040503050406030204" pitchFamily="18" charset="0"/>
                                </a:rPr>
                                <m:t>2</m:t>
                              </m:r>
                            </m:sup>
                          </m:sSup>
                          <m:r>
                            <a:rPr lang="en-US" sz="2000" i="1">
                              <a:solidFill>
                                <a:srgbClr val="002060"/>
                              </a:solidFill>
                              <a:latin typeface="Cambria Math" panose="02040503050406030204" pitchFamily="18" charset="0"/>
                            </a:rPr>
                            <m:t>+ </m:t>
                          </m:r>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panose="02040503050406030204" pitchFamily="18" charset="0"/>
                                </a:rPr>
                                <m:t>(</m:t>
                              </m:r>
                              <m:r>
                                <a:rPr lang="en-US" sz="2000" i="1">
                                  <a:solidFill>
                                    <a:srgbClr val="002060"/>
                                  </a:solidFill>
                                  <a:latin typeface="Cambria Math" panose="02040503050406030204" pitchFamily="18" charset="0"/>
                                </a:rPr>
                                <m:t>𝑦</m:t>
                              </m:r>
                              <m:r>
                                <a:rPr lang="en-US" sz="2000" b="0" i="1" smtClean="0">
                                  <a:solidFill>
                                    <a:srgbClr val="002060"/>
                                  </a:solidFill>
                                  <a:latin typeface="Cambria Math" panose="02040503050406030204" pitchFamily="18" charset="0"/>
                                </a:rPr>
                                <m:t>1</m:t>
                              </m:r>
                              <m:r>
                                <a:rPr lang="en-US" sz="2000" i="1">
                                  <a:solidFill>
                                    <a:srgbClr val="002060"/>
                                  </a:solidFill>
                                  <a:latin typeface="Cambria Math" panose="02040503050406030204" pitchFamily="18" charset="0"/>
                                </a:rPr>
                                <m:t> −</m:t>
                              </m:r>
                              <m:r>
                                <a:rPr lang="en-US" sz="2000" i="1">
                                  <a:solidFill>
                                    <a:srgbClr val="002060"/>
                                  </a:solidFill>
                                  <a:latin typeface="Cambria Math" panose="02040503050406030204" pitchFamily="18" charset="0"/>
                                </a:rPr>
                                <m:t>𝑦</m:t>
                              </m:r>
                              <m:r>
                                <a:rPr lang="en-US" sz="2000" i="1">
                                  <a:solidFill>
                                    <a:srgbClr val="002060"/>
                                  </a:solidFill>
                                  <a:latin typeface="Cambria Math" panose="02040503050406030204" pitchFamily="18" charset="0"/>
                                </a:rPr>
                                <m:t>3</m:t>
                              </m:r>
                              <m:r>
                                <a:rPr lang="en-US" sz="2000" i="1">
                                  <a:solidFill>
                                    <a:srgbClr val="002060"/>
                                  </a:solidFill>
                                  <a:latin typeface="Cambria Math" panose="02040503050406030204" pitchFamily="18" charset="0"/>
                                </a:rPr>
                                <m:t>)</m:t>
                              </m:r>
                            </m:e>
                            <m:sup>
                              <m:r>
                                <a:rPr lang="en-US" sz="2000" i="1">
                                  <a:solidFill>
                                    <a:srgbClr val="002060"/>
                                  </a:solidFill>
                                  <a:latin typeface="Cambria Math" panose="02040503050406030204" pitchFamily="18" charset="0"/>
                                </a:rPr>
                                <m:t>2</m:t>
                              </m:r>
                            </m:sup>
                          </m:sSup>
                        </m:e>
                      </m:rad>
                    </m:oMath>
                  </m:oMathPara>
                </a14:m>
                <a:endParaRPr lang="en-US" sz="2800" dirty="0">
                  <a:solidFill>
                    <a:srgbClr val="002060"/>
                  </a:solidFill>
                </a:endParaRPr>
              </a:p>
              <a:p>
                <a:pPr marL="91440" algn="just">
                  <a:lnSpc>
                    <a:spcPct val="150000"/>
                  </a:lnSpc>
                </a:pPr>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panose="02040503050406030204" pitchFamily="18" charset="0"/>
                        </a:rPr>
                        <m:t>𝑐</m:t>
                      </m:r>
                      <m:r>
                        <a:rPr lang="en-US" sz="2000" i="1">
                          <a:solidFill>
                            <a:srgbClr val="002060"/>
                          </a:solidFill>
                          <a:latin typeface="Cambria Math" panose="02040503050406030204" pitchFamily="18" charset="0"/>
                        </a:rPr>
                        <m:t>= </m:t>
                      </m:r>
                      <m:rad>
                        <m:radPr>
                          <m:degHide m:val="on"/>
                          <m:ctrlPr>
                            <a:rPr lang="en-US" sz="2000" i="1">
                              <a:solidFill>
                                <a:srgbClr val="002060"/>
                              </a:solidFill>
                              <a:latin typeface="Cambria Math" panose="02040503050406030204" pitchFamily="18" charset="0"/>
                            </a:rPr>
                          </m:ctrlPr>
                        </m:radPr>
                        <m:deg/>
                        <m:e>
                          <m:sSup>
                            <m:sSupPr>
                              <m:ctrlPr>
                                <a:rPr lang="en-US" sz="2000" i="1">
                                  <a:solidFill>
                                    <a:srgbClr val="002060"/>
                                  </a:solidFill>
                                  <a:latin typeface="Cambria Math" panose="02040503050406030204" pitchFamily="18" charset="0"/>
                                </a:rPr>
                              </m:ctrlPr>
                            </m:sSupPr>
                            <m:e>
                              <m:d>
                                <m:dPr>
                                  <m:ctrlPr>
                                    <a:rPr lang="en-US" sz="2000" i="1">
                                      <a:solidFill>
                                        <a:srgbClr val="002060"/>
                                      </a:solidFill>
                                      <a:latin typeface="Cambria Math" panose="02040503050406030204" pitchFamily="18" charset="0"/>
                                    </a:rPr>
                                  </m:ctrlPr>
                                </m:dPr>
                                <m:e>
                                  <m:r>
                                    <a:rPr lang="en-US" sz="2000" i="1">
                                      <a:solidFill>
                                        <a:srgbClr val="002060"/>
                                      </a:solidFill>
                                      <a:latin typeface="Cambria Math" panose="02040503050406030204" pitchFamily="18" charset="0"/>
                                    </a:rPr>
                                    <m:t>𝑥</m:t>
                                  </m:r>
                                  <m:r>
                                    <a:rPr lang="en-US" sz="2000" b="0" i="1" smtClean="0">
                                      <a:solidFill>
                                        <a:srgbClr val="002060"/>
                                      </a:solidFill>
                                      <a:latin typeface="Cambria Math" panose="02040503050406030204" pitchFamily="18" charset="0"/>
                                    </a:rPr>
                                    <m:t>1</m:t>
                                  </m:r>
                                  <m:r>
                                    <a:rPr lang="en-US" sz="2000" i="1">
                                      <a:solidFill>
                                        <a:srgbClr val="002060"/>
                                      </a:solidFill>
                                      <a:latin typeface="Cambria Math" panose="02040503050406030204" pitchFamily="18" charset="0"/>
                                    </a:rPr>
                                    <m:t> −</m:t>
                                  </m:r>
                                  <m:r>
                                    <a:rPr lang="en-US" sz="2000" i="1">
                                      <a:solidFill>
                                        <a:srgbClr val="002060"/>
                                      </a:solidFill>
                                      <a:latin typeface="Cambria Math" panose="02040503050406030204" pitchFamily="18" charset="0"/>
                                    </a:rPr>
                                    <m:t>𝑥</m:t>
                                  </m:r>
                                  <m:r>
                                    <a:rPr lang="en-US" sz="2000" b="0" i="1" smtClean="0">
                                      <a:solidFill>
                                        <a:srgbClr val="002060"/>
                                      </a:solidFill>
                                      <a:latin typeface="Cambria Math" panose="02040503050406030204" pitchFamily="18" charset="0"/>
                                    </a:rPr>
                                    <m:t>2</m:t>
                                  </m:r>
                                </m:e>
                              </m:d>
                            </m:e>
                            <m:sup>
                              <m:r>
                                <a:rPr lang="en-US" sz="2000" i="1">
                                  <a:solidFill>
                                    <a:srgbClr val="002060"/>
                                  </a:solidFill>
                                  <a:latin typeface="Cambria Math" panose="02040503050406030204" pitchFamily="18" charset="0"/>
                                </a:rPr>
                                <m:t>2</m:t>
                              </m:r>
                            </m:sup>
                          </m:sSup>
                          <m:r>
                            <a:rPr lang="en-US" sz="2000" i="1">
                              <a:solidFill>
                                <a:srgbClr val="002060"/>
                              </a:solidFill>
                              <a:latin typeface="Cambria Math" panose="02040503050406030204" pitchFamily="18" charset="0"/>
                            </a:rPr>
                            <m:t>+ </m:t>
                          </m:r>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panose="02040503050406030204" pitchFamily="18" charset="0"/>
                                </a:rPr>
                                <m:t>(</m:t>
                              </m:r>
                              <m:r>
                                <a:rPr lang="en-US" sz="2000" i="1">
                                  <a:solidFill>
                                    <a:srgbClr val="002060"/>
                                  </a:solidFill>
                                  <a:latin typeface="Cambria Math" panose="02040503050406030204" pitchFamily="18" charset="0"/>
                                </a:rPr>
                                <m:t>𝑦</m:t>
                              </m:r>
                              <m:r>
                                <a:rPr lang="en-US" sz="2000" b="0" i="1" smtClean="0">
                                  <a:solidFill>
                                    <a:srgbClr val="002060"/>
                                  </a:solidFill>
                                  <a:latin typeface="Cambria Math" panose="02040503050406030204" pitchFamily="18" charset="0"/>
                                </a:rPr>
                                <m:t>1</m:t>
                              </m:r>
                              <m:r>
                                <a:rPr lang="en-US" sz="2000" i="1">
                                  <a:solidFill>
                                    <a:srgbClr val="002060"/>
                                  </a:solidFill>
                                  <a:latin typeface="Cambria Math" panose="02040503050406030204" pitchFamily="18" charset="0"/>
                                </a:rPr>
                                <m:t> −</m:t>
                              </m:r>
                              <m:r>
                                <a:rPr lang="en-US" sz="2000" i="1">
                                  <a:solidFill>
                                    <a:srgbClr val="002060"/>
                                  </a:solidFill>
                                  <a:latin typeface="Cambria Math" panose="02040503050406030204" pitchFamily="18" charset="0"/>
                                </a:rPr>
                                <m:t>𝑦</m:t>
                              </m:r>
                              <m:r>
                                <a:rPr lang="en-US" sz="2000" b="0" i="1" smtClean="0">
                                  <a:solidFill>
                                    <a:srgbClr val="002060"/>
                                  </a:solidFill>
                                  <a:latin typeface="Cambria Math" panose="02040503050406030204" pitchFamily="18" charset="0"/>
                                </a:rPr>
                                <m:t>2</m:t>
                              </m:r>
                              <m:r>
                                <a:rPr lang="en-US" sz="2000" i="1">
                                  <a:solidFill>
                                    <a:srgbClr val="002060"/>
                                  </a:solidFill>
                                  <a:latin typeface="Cambria Math" panose="02040503050406030204" pitchFamily="18" charset="0"/>
                                </a:rPr>
                                <m:t>)</m:t>
                              </m:r>
                            </m:e>
                            <m:sup>
                              <m:r>
                                <a:rPr lang="en-US" sz="2000" i="1">
                                  <a:solidFill>
                                    <a:srgbClr val="002060"/>
                                  </a:solidFill>
                                  <a:latin typeface="Cambria Math" panose="02040503050406030204" pitchFamily="18" charset="0"/>
                                </a:rPr>
                                <m:t>2</m:t>
                              </m:r>
                            </m:sup>
                          </m:sSup>
                        </m:e>
                      </m:rad>
                    </m:oMath>
                  </m:oMathPara>
                </a14:m>
                <a:endParaRPr lang="en-US" sz="2800" dirty="0">
                  <a:solidFill>
                    <a:srgbClr val="002060"/>
                  </a:solidFill>
                </a:endParaRPr>
              </a:p>
              <a:p>
                <a:pPr marL="91440" indent="0" algn="just">
                  <a:buNone/>
                </a:pPr>
                <a:endParaRPr lang="en-US" sz="2000" dirty="0">
                  <a:solidFill>
                    <a:srgbClr val="002060"/>
                  </a:solidFill>
                </a:endParaRPr>
              </a:p>
            </p:txBody>
          </p:sp>
        </mc:Choice>
        <mc:Fallback xmlns="">
          <p:sp>
            <p:nvSpPr>
              <p:cNvPr id="5" name="Rectangle 4">
                <a:extLst>
                  <a:ext uri="{FF2B5EF4-FFF2-40B4-BE49-F238E27FC236}">
                    <a16:creationId xmlns:a16="http://schemas.microsoft.com/office/drawing/2014/main" id="{9422EBD8-10C6-4B76-9271-613F353835ED}"/>
                  </a:ext>
                </a:extLst>
              </p:cNvPr>
              <p:cNvSpPr>
                <a:spLocks noRot="1" noChangeAspect="1" noMove="1" noResize="1" noEditPoints="1" noAdjustHandles="1" noChangeArrowheads="1" noChangeShapeType="1" noTextEdit="1"/>
              </p:cNvSpPr>
              <p:nvPr/>
            </p:nvSpPr>
            <p:spPr>
              <a:xfrm>
                <a:off x="146304" y="4006242"/>
                <a:ext cx="5344429" cy="2077492"/>
              </a:xfrm>
              <a:prstGeom prst="rect">
                <a:avLst/>
              </a:prstGeom>
              <a:blipFill>
                <a:blip r:embed="rId4"/>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6499C24-F4E8-42FB-8666-4008AFB63C81}"/>
              </a:ext>
            </a:extLst>
          </p:cNvPr>
          <p:cNvPicPr>
            <a:picLocks noChangeAspect="1"/>
          </p:cNvPicPr>
          <p:nvPr/>
        </p:nvPicPr>
        <p:blipFill rotWithShape="1">
          <a:blip r:embed="rId5"/>
          <a:srcRect r="59340"/>
          <a:stretch/>
        </p:blipFill>
        <p:spPr>
          <a:xfrm>
            <a:off x="5490733" y="4006242"/>
            <a:ext cx="3200781" cy="1623201"/>
          </a:xfrm>
          <a:prstGeom prst="rect">
            <a:avLst/>
          </a:prstGeom>
        </p:spPr>
      </p:pic>
      <p:pic>
        <p:nvPicPr>
          <p:cNvPr id="9" name="Picture 8">
            <a:hlinkClick r:id="rId6" action="ppaction://hlinksldjump"/>
            <a:extLst>
              <a:ext uri="{FF2B5EF4-FFF2-40B4-BE49-F238E27FC236}">
                <a16:creationId xmlns:a16="http://schemas.microsoft.com/office/drawing/2014/main" id="{567C0C2F-9153-4BFE-A81A-D9D2C9D5EDF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0" name="Footer Placeholder 9">
            <a:extLst>
              <a:ext uri="{FF2B5EF4-FFF2-40B4-BE49-F238E27FC236}">
                <a16:creationId xmlns:a16="http://schemas.microsoft.com/office/drawing/2014/main" id="{7B110DC1-2EC6-4274-B378-9A6052575B83}"/>
              </a:ext>
            </a:extLst>
          </p:cNvPr>
          <p:cNvSpPr>
            <a:spLocks noGrp="1"/>
          </p:cNvSpPr>
          <p:nvPr>
            <p:ph type="ftr" sz="quarter" idx="11"/>
          </p:nvPr>
        </p:nvSpPr>
        <p:spPr/>
        <p:txBody>
          <a:bodyPr/>
          <a:lstStyle/>
          <a:p>
            <a:r>
              <a:rPr lang="en-US"/>
              <a:t>Program 1</a:t>
            </a:r>
          </a:p>
        </p:txBody>
      </p:sp>
      <p:sp>
        <p:nvSpPr>
          <p:cNvPr id="11" name="Slide Number Placeholder 2">
            <a:hlinkClick r:id="rId8" action="ppaction://hlinksldjump"/>
            <a:extLst>
              <a:ext uri="{FF2B5EF4-FFF2-40B4-BE49-F238E27FC236}">
                <a16:creationId xmlns:a16="http://schemas.microsoft.com/office/drawing/2014/main" id="{3FEDCC80-A368-46DB-98F4-08A31C34F625}"/>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326813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0D4679-C5E8-4439-853B-200231C7F80B}"/>
              </a:ext>
            </a:extLst>
          </p:cNvPr>
          <p:cNvGrpSpPr/>
          <p:nvPr/>
        </p:nvGrpSpPr>
        <p:grpSpPr>
          <a:xfrm>
            <a:off x="609600" y="1600200"/>
            <a:ext cx="8388095" cy="413819"/>
            <a:chOff x="609599" y="1589109"/>
            <a:chExt cx="8388095" cy="413819"/>
          </a:xfrm>
        </p:grpSpPr>
        <p:cxnSp>
          <p:nvCxnSpPr>
            <p:cNvPr id="9" name="Straight Connector 8">
              <a:extLst>
                <a:ext uri="{FF2B5EF4-FFF2-40B4-BE49-F238E27FC236}">
                  <a16:creationId xmlns:a16="http://schemas.microsoft.com/office/drawing/2014/main" id="{0F6177E5-BD3C-4674-B702-33B448D2973C}"/>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9" descr="A close up of a sign&#10;&#10;Description automatically generated">
              <a:hlinkClick r:id="rId2"/>
              <a:extLst>
                <a:ext uri="{FF2B5EF4-FFF2-40B4-BE49-F238E27FC236}">
                  <a16:creationId xmlns:a16="http://schemas.microsoft.com/office/drawing/2014/main" id="{B27F2EA6-3C36-4D6E-ADB5-1DD10395FB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grpSp>
        <p:nvGrpSpPr>
          <p:cNvPr id="11" name="Group 10">
            <a:extLst>
              <a:ext uri="{FF2B5EF4-FFF2-40B4-BE49-F238E27FC236}">
                <a16:creationId xmlns:a16="http://schemas.microsoft.com/office/drawing/2014/main" id="{C047D891-F0E6-4330-896F-B8759A796A50}"/>
              </a:ext>
            </a:extLst>
          </p:cNvPr>
          <p:cNvGrpSpPr/>
          <p:nvPr/>
        </p:nvGrpSpPr>
        <p:grpSpPr>
          <a:xfrm>
            <a:off x="609600" y="2133600"/>
            <a:ext cx="8388095" cy="413819"/>
            <a:chOff x="609599" y="1589109"/>
            <a:chExt cx="8388095" cy="413819"/>
          </a:xfrm>
        </p:grpSpPr>
        <p:cxnSp>
          <p:nvCxnSpPr>
            <p:cNvPr id="12" name="Straight Connector 11">
              <a:extLst>
                <a:ext uri="{FF2B5EF4-FFF2-40B4-BE49-F238E27FC236}">
                  <a16:creationId xmlns:a16="http://schemas.microsoft.com/office/drawing/2014/main" id="{C6D1AA40-2920-42EF-9B3C-2A4A3403FE39}"/>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3" name="Picture 12" descr="A close up of a sign&#10;&#10;Description automatically generated">
              <a:hlinkClick r:id="rId4"/>
              <a:extLst>
                <a:ext uri="{FF2B5EF4-FFF2-40B4-BE49-F238E27FC236}">
                  <a16:creationId xmlns:a16="http://schemas.microsoft.com/office/drawing/2014/main" id="{FDB5A408-5720-4A16-9213-080884CE22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grpSp>
        <p:nvGrpSpPr>
          <p:cNvPr id="14" name="Group 13">
            <a:extLst>
              <a:ext uri="{FF2B5EF4-FFF2-40B4-BE49-F238E27FC236}">
                <a16:creationId xmlns:a16="http://schemas.microsoft.com/office/drawing/2014/main" id="{B947F3B8-67A9-4526-94FE-A2EA416D9D62}"/>
              </a:ext>
            </a:extLst>
          </p:cNvPr>
          <p:cNvGrpSpPr/>
          <p:nvPr/>
        </p:nvGrpSpPr>
        <p:grpSpPr>
          <a:xfrm>
            <a:off x="609600" y="2667000"/>
            <a:ext cx="8388095" cy="413819"/>
            <a:chOff x="609599" y="1589109"/>
            <a:chExt cx="8388095" cy="413819"/>
          </a:xfrm>
        </p:grpSpPr>
        <p:cxnSp>
          <p:nvCxnSpPr>
            <p:cNvPr id="15" name="Straight Connector 14">
              <a:extLst>
                <a:ext uri="{FF2B5EF4-FFF2-40B4-BE49-F238E27FC236}">
                  <a16:creationId xmlns:a16="http://schemas.microsoft.com/office/drawing/2014/main" id="{6914AA1E-6350-4F1B-8FF8-C66000075F3F}"/>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Picture 15" descr="A close up of a sign&#10;&#10;Description automatically generated">
              <a:hlinkClick r:id="rId5"/>
              <a:extLst>
                <a:ext uri="{FF2B5EF4-FFF2-40B4-BE49-F238E27FC236}">
                  <a16:creationId xmlns:a16="http://schemas.microsoft.com/office/drawing/2014/main" id="{E5A711E2-B22B-4DAA-B435-E3F9EFBD4F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grpSp>
        <p:nvGrpSpPr>
          <p:cNvPr id="17" name="Group 16">
            <a:extLst>
              <a:ext uri="{FF2B5EF4-FFF2-40B4-BE49-F238E27FC236}">
                <a16:creationId xmlns:a16="http://schemas.microsoft.com/office/drawing/2014/main" id="{EAC8C945-2D7C-49CD-BF2D-460A1205464B}"/>
              </a:ext>
            </a:extLst>
          </p:cNvPr>
          <p:cNvGrpSpPr/>
          <p:nvPr/>
        </p:nvGrpSpPr>
        <p:grpSpPr>
          <a:xfrm>
            <a:off x="609600" y="3199580"/>
            <a:ext cx="8388095" cy="413819"/>
            <a:chOff x="609599" y="1589109"/>
            <a:chExt cx="8388095" cy="413819"/>
          </a:xfrm>
        </p:grpSpPr>
        <p:cxnSp>
          <p:nvCxnSpPr>
            <p:cNvPr id="18" name="Straight Connector 17">
              <a:extLst>
                <a:ext uri="{FF2B5EF4-FFF2-40B4-BE49-F238E27FC236}">
                  <a16:creationId xmlns:a16="http://schemas.microsoft.com/office/drawing/2014/main" id="{9A6B5F94-B445-44C0-8EB4-69EB2A44D784}"/>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9" name="Picture 18" descr="A close up of a sign&#10;&#10;Description automatically generated">
              <a:hlinkClick r:id="rId6"/>
              <a:extLst>
                <a:ext uri="{FF2B5EF4-FFF2-40B4-BE49-F238E27FC236}">
                  <a16:creationId xmlns:a16="http://schemas.microsoft.com/office/drawing/2014/main" id="{48EA8754-70D4-455F-AD6B-431AFBFCA1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grpSp>
        <p:nvGrpSpPr>
          <p:cNvPr id="20" name="Group 19">
            <a:extLst>
              <a:ext uri="{FF2B5EF4-FFF2-40B4-BE49-F238E27FC236}">
                <a16:creationId xmlns:a16="http://schemas.microsoft.com/office/drawing/2014/main" id="{7250E306-2843-49D1-8479-AB2BB6CCB8A2}"/>
              </a:ext>
            </a:extLst>
          </p:cNvPr>
          <p:cNvGrpSpPr/>
          <p:nvPr/>
        </p:nvGrpSpPr>
        <p:grpSpPr>
          <a:xfrm>
            <a:off x="609600" y="3733799"/>
            <a:ext cx="8388095" cy="413819"/>
            <a:chOff x="609599" y="1589109"/>
            <a:chExt cx="8388095" cy="413819"/>
          </a:xfrm>
        </p:grpSpPr>
        <p:cxnSp>
          <p:nvCxnSpPr>
            <p:cNvPr id="21" name="Straight Connector 20">
              <a:extLst>
                <a:ext uri="{FF2B5EF4-FFF2-40B4-BE49-F238E27FC236}">
                  <a16:creationId xmlns:a16="http://schemas.microsoft.com/office/drawing/2014/main" id="{84B166B7-8421-4F0C-A987-FF2FCF04521C}"/>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2" name="Picture 21" descr="A close up of a sign&#10;&#10;Description automatically generated">
              <a:hlinkClick r:id="rId7"/>
              <a:extLst>
                <a:ext uri="{FF2B5EF4-FFF2-40B4-BE49-F238E27FC236}">
                  <a16:creationId xmlns:a16="http://schemas.microsoft.com/office/drawing/2014/main" id="{1993ED7C-8FF1-45E2-A615-2BA4B05039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sp>
        <p:nvSpPr>
          <p:cNvPr id="5" name="Title 4">
            <a:extLst>
              <a:ext uri="{FF2B5EF4-FFF2-40B4-BE49-F238E27FC236}">
                <a16:creationId xmlns:a16="http://schemas.microsoft.com/office/drawing/2014/main" id="{36593E9A-5956-46E2-A551-B9D211A7B935}"/>
              </a:ext>
            </a:extLst>
          </p:cNvPr>
          <p:cNvSpPr>
            <a:spLocks noGrp="1"/>
          </p:cNvSpPr>
          <p:nvPr>
            <p:ph type="title"/>
          </p:nvPr>
        </p:nvSpPr>
        <p:spPr/>
        <p:txBody>
          <a:bodyPr/>
          <a:lstStyle/>
          <a:p>
            <a:r>
              <a:rPr lang="en-US" dirty="0"/>
              <a:t>Sections</a:t>
            </a:r>
          </a:p>
        </p:txBody>
      </p:sp>
      <p:sp>
        <p:nvSpPr>
          <p:cNvPr id="3" name="Slide Number Placeholder 2">
            <a:extLst>
              <a:ext uri="{FF2B5EF4-FFF2-40B4-BE49-F238E27FC236}">
                <a16:creationId xmlns:a16="http://schemas.microsoft.com/office/drawing/2014/main" id="{FAA106E0-79F7-46DD-A2D1-A4CE17E801E0}"/>
              </a:ext>
            </a:extLst>
          </p:cNvPr>
          <p:cNvSpPr>
            <a:spLocks noGrp="1"/>
          </p:cNvSpPr>
          <p:nvPr>
            <p:ph type="sldNum" sz="quarter" idx="12"/>
          </p:nvPr>
        </p:nvSpPr>
        <p:spPr/>
        <p:txBody>
          <a:bodyPr/>
          <a:lstStyle/>
          <a:p>
            <a:fld id="{F3E9C4B0-9109-4B6A-816F-B8FB191BD566}" type="slidenum">
              <a:rPr lang="en-US" smtClean="0"/>
              <a:t>2</a:t>
            </a:fld>
            <a:endParaRPr lang="en-US"/>
          </a:p>
        </p:txBody>
      </p:sp>
      <p:sp>
        <p:nvSpPr>
          <p:cNvPr id="6" name="Content Placeholder 5">
            <a:extLst>
              <a:ext uri="{FF2B5EF4-FFF2-40B4-BE49-F238E27FC236}">
                <a16:creationId xmlns:a16="http://schemas.microsoft.com/office/drawing/2014/main" id="{AC403759-B1A7-4A74-952D-5D2DB895D1A9}"/>
              </a:ext>
            </a:extLst>
          </p:cNvPr>
          <p:cNvSpPr>
            <a:spLocks noGrp="1"/>
          </p:cNvSpPr>
          <p:nvPr>
            <p:ph idx="1"/>
          </p:nvPr>
        </p:nvSpPr>
        <p:spPr/>
        <p:txBody>
          <a:bodyPr>
            <a:normAutofit/>
          </a:bodyPr>
          <a:lstStyle/>
          <a:p>
            <a:pPr algn="l"/>
            <a:r>
              <a:rPr lang="en-US" dirty="0">
                <a:hlinkClick r:id="rId8" action="ppaction://hlinksldjump"/>
              </a:rPr>
              <a:t>3.1. Motivations</a:t>
            </a:r>
            <a:endParaRPr lang="en-US" dirty="0"/>
          </a:p>
          <a:p>
            <a:pPr algn="l"/>
            <a:r>
              <a:rPr lang="en-US" dirty="0">
                <a:hlinkClick r:id="rId9" action="ppaction://hlinksldjump"/>
              </a:rPr>
              <a:t>3.2. Common Python Functions</a:t>
            </a:r>
            <a:endParaRPr lang="ar-SA" dirty="0"/>
          </a:p>
          <a:p>
            <a:pPr algn="l"/>
            <a:r>
              <a:rPr lang="en-US" dirty="0">
                <a:solidFill>
                  <a:schemeClr val="accent2"/>
                </a:solidFill>
                <a:hlinkClick r:id="rId10" action="ppaction://hlinksldjump"/>
              </a:rPr>
              <a:t>3.3. </a:t>
            </a:r>
            <a:r>
              <a:rPr lang="en-US" dirty="0">
                <a:hlinkClick r:id="rId10" action="ppaction://hlinksldjump"/>
              </a:rPr>
              <a:t>Strings and Characters</a:t>
            </a:r>
            <a:endParaRPr lang="en-US" dirty="0"/>
          </a:p>
          <a:p>
            <a:pPr algn="l"/>
            <a:r>
              <a:rPr lang="en-US" dirty="0">
                <a:solidFill>
                  <a:schemeClr val="accent2"/>
                </a:solidFill>
                <a:hlinkClick r:id="rId11" action="ppaction://hlinksldjump"/>
              </a:rPr>
              <a:t>3.4.</a:t>
            </a:r>
            <a:r>
              <a:rPr lang="en-US" dirty="0">
                <a:hlinkClick r:id="rId11" action="ppaction://hlinksldjump"/>
              </a:rPr>
              <a:t> Case Study: Minimum Number of Coins</a:t>
            </a:r>
            <a:endParaRPr lang="en-US" dirty="0"/>
          </a:p>
          <a:p>
            <a:r>
              <a:rPr lang="en-US" dirty="0">
                <a:solidFill>
                  <a:schemeClr val="accent2"/>
                </a:solidFill>
                <a:hlinkClick r:id="rId12" action="ppaction://hlinksldjump"/>
              </a:rPr>
              <a:t>3.6.</a:t>
            </a:r>
            <a:r>
              <a:rPr lang="en-US" dirty="0">
                <a:hlinkClick r:id="rId12" action="ppaction://hlinksldjump"/>
              </a:rPr>
              <a:t> Formatting Numbers and Strings</a:t>
            </a:r>
            <a:endParaRPr lang="en-US" dirty="0"/>
          </a:p>
          <a:p>
            <a:endParaRPr lang="en-US" dirty="0"/>
          </a:p>
          <a:p>
            <a:endParaRPr lang="en-US" dirty="0"/>
          </a:p>
        </p:txBody>
      </p:sp>
      <p:sp>
        <p:nvSpPr>
          <p:cNvPr id="7" name="Slide Number Placeholder 2">
            <a:extLst>
              <a:ext uri="{FF2B5EF4-FFF2-40B4-BE49-F238E27FC236}">
                <a16:creationId xmlns:a16="http://schemas.microsoft.com/office/drawing/2014/main" id="{F5F49443-AA67-420E-8C2C-CDD7A60E5308}"/>
              </a:ext>
            </a:extLst>
          </p:cNvPr>
          <p:cNvSpPr txBox="1">
            <a:spLocks/>
          </p:cNvSpPr>
          <p:nvPr/>
        </p:nvSpPr>
        <p:spPr>
          <a:xfrm>
            <a:off x="3171825"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hlinkClick r:id="rId13" action="ppaction://hlinksldjump">
                  <a:extLst>
                    <a:ext uri="{A12FA001-AC4F-418D-AE19-62706E023703}">
                      <ahyp:hlinkClr xmlns:ahyp="http://schemas.microsoft.com/office/drawing/2018/hyperlinkcolor" val="tx"/>
                    </a:ext>
                  </a:extLst>
                </a:hlinkClick>
              </a:rPr>
              <a:t>Programs</a:t>
            </a:r>
            <a:r>
              <a:rPr lang="en-US" dirty="0"/>
              <a:t> 	</a:t>
            </a:r>
            <a:r>
              <a:rPr lang="en-US" dirty="0">
                <a:hlinkClick r:id="rId14" action="ppaction://hlinksldjump">
                  <a:extLst>
                    <a:ext uri="{A12FA001-AC4F-418D-AE19-62706E023703}">
                      <ahyp:hlinkClr xmlns:ahyp="http://schemas.microsoft.com/office/drawing/2018/hyperlinkcolor" val="tx"/>
                    </a:ext>
                  </a:extLst>
                </a:hlinkClick>
              </a:rPr>
              <a:t>Check Points</a:t>
            </a:r>
            <a:r>
              <a:rPr lang="en-US" dirty="0"/>
              <a:t>	     </a:t>
            </a:r>
            <a:r>
              <a:rPr lang="en-US" dirty="0">
                <a:hlinkClick r:id="rId15" action="ppaction://hlinksldjump">
                  <a:extLst>
                    <a:ext uri="{A12FA001-AC4F-418D-AE19-62706E023703}">
                      <ahyp:hlinkClr xmlns:ahyp="http://schemas.microsoft.com/office/drawing/2018/hyperlinkcolor" val="tx"/>
                    </a:ext>
                  </a:extLst>
                </a:hlinkClick>
              </a:rPr>
              <a:t>Labs</a:t>
            </a:r>
            <a:r>
              <a:rPr lang="en-US" dirty="0">
                <a:hlinkClick r:id="rId14" action="ppaction://hlinksldjump">
                  <a:extLst>
                    <a:ext uri="{A12FA001-AC4F-418D-AE19-62706E023703}">
                      <ahyp:hlinkClr xmlns:ahyp="http://schemas.microsoft.com/office/drawing/2018/hyperlinkcolor" val="tx"/>
                    </a:ext>
                  </a:extLst>
                </a:hlinkClick>
              </a:rPr>
              <a:t>  </a:t>
            </a:r>
            <a:endParaRPr lang="en-US" b="0" dirty="0"/>
          </a:p>
        </p:txBody>
      </p:sp>
    </p:spTree>
    <p:extLst>
      <p:ext uri="{BB962C8B-B14F-4D97-AF65-F5344CB8AC3E}">
        <p14:creationId xmlns:p14="http://schemas.microsoft.com/office/powerpoint/2010/main" val="3430593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0A64-66FA-4C82-BF61-680D91A3577A}"/>
              </a:ext>
            </a:extLst>
          </p:cNvPr>
          <p:cNvSpPr>
            <a:spLocks noGrp="1"/>
          </p:cNvSpPr>
          <p:nvPr>
            <p:ph type="title"/>
          </p:nvPr>
        </p:nvSpPr>
        <p:spPr/>
        <p:txBody>
          <a:bodyPr/>
          <a:lstStyle/>
          <a:p>
            <a:r>
              <a:rPr lang="en-US" dirty="0"/>
              <a:t>Compute Angles</a:t>
            </a:r>
            <a:br>
              <a:rPr lang="en-US" dirty="0"/>
            </a:br>
            <a:r>
              <a:rPr lang="en-US" dirty="0">
                <a:solidFill>
                  <a:schemeClr val="accent3"/>
                </a:solidFill>
              </a:rPr>
              <a:t>Phase 1: Problem-solving</a:t>
            </a:r>
            <a:endParaRPr lang="en-US" dirty="0"/>
          </a:p>
        </p:txBody>
      </p:sp>
      <p:sp>
        <p:nvSpPr>
          <p:cNvPr id="5" name="Slide Number Placeholder 4">
            <a:extLst>
              <a:ext uri="{FF2B5EF4-FFF2-40B4-BE49-F238E27FC236}">
                <a16:creationId xmlns:a16="http://schemas.microsoft.com/office/drawing/2014/main" id="{32A52196-9EDC-460C-BB56-BA396E20F30D}"/>
              </a:ext>
            </a:extLst>
          </p:cNvPr>
          <p:cNvSpPr>
            <a:spLocks noGrp="1"/>
          </p:cNvSpPr>
          <p:nvPr>
            <p:ph type="sldNum" sz="quarter" idx="12"/>
          </p:nvPr>
        </p:nvSpPr>
        <p:spPr/>
        <p:txBody>
          <a:bodyPr/>
          <a:lstStyle/>
          <a:p>
            <a:fld id="{F3E9C4B0-9109-4B6A-816F-B8FB191BD566}" type="slidenum">
              <a:rPr lang="en-US" smtClean="0"/>
              <a:t>20</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795C66-88EC-47FF-861C-ABA843D573CB}"/>
                  </a:ext>
                </a:extLst>
              </p:cNvPr>
              <p:cNvSpPr>
                <a:spLocks noGrp="1"/>
              </p:cNvSpPr>
              <p:nvPr>
                <p:ph idx="1"/>
              </p:nvPr>
            </p:nvSpPr>
            <p:spPr/>
            <p:txBody>
              <a:bodyPr>
                <a:normAutofit lnSpcReduction="10000"/>
              </a:bodyPr>
              <a:lstStyle/>
              <a:p>
                <a:pPr algn="just"/>
                <a:r>
                  <a:rPr lang="en-US" sz="2800" dirty="0">
                    <a:solidFill>
                      <a:schemeClr val="accent2"/>
                    </a:solidFill>
                  </a:rPr>
                  <a:t>Design your algorithm:</a:t>
                </a:r>
              </a:p>
              <a:p>
                <a:pPr marL="731520" lvl="1" indent="-457200" algn="just">
                  <a:buFont typeface="+mj-lt"/>
                  <a:buAutoNum type="arabicPeriod"/>
                </a:pPr>
                <a:r>
                  <a:rPr lang="en-US" dirty="0"/>
                  <a:t>Get three points.</a:t>
                </a:r>
              </a:p>
              <a:p>
                <a:pPr lvl="2" algn="just"/>
                <a:r>
                  <a:rPr lang="en-US" dirty="0"/>
                  <a:t>Use </a:t>
                </a:r>
                <a:r>
                  <a:rPr lang="en-US" dirty="0">
                    <a:solidFill>
                      <a:srgbClr val="7030A0"/>
                    </a:solidFill>
                  </a:rPr>
                  <a:t>input</a:t>
                </a:r>
                <a:r>
                  <a:rPr lang="en-US" dirty="0"/>
                  <a:t> function</a:t>
                </a:r>
              </a:p>
              <a:p>
                <a:pPr lvl="2" algn="just"/>
                <a:r>
                  <a:rPr lang="en-US" dirty="0"/>
                  <a:t>1 point = </a:t>
                </a:r>
                <a:r>
                  <a:rPr lang="en-US" dirty="0">
                    <a:solidFill>
                      <a:srgbClr val="0070C0"/>
                    </a:solidFill>
                  </a:rPr>
                  <a:t>x</a:t>
                </a:r>
                <a:r>
                  <a:rPr lang="en-US" dirty="0"/>
                  <a:t> and </a:t>
                </a:r>
                <a:r>
                  <a:rPr lang="en-US" dirty="0">
                    <a:solidFill>
                      <a:srgbClr val="0070C0"/>
                    </a:solidFill>
                  </a:rPr>
                  <a:t>y</a:t>
                </a:r>
                <a:r>
                  <a:rPr lang="en-US" dirty="0"/>
                  <a:t> (two inputs)</a:t>
                </a:r>
              </a:p>
              <a:p>
                <a:pPr lvl="2" algn="just"/>
                <a:r>
                  <a:rPr lang="en-US" dirty="0"/>
                  <a:t>3 points = 3 * 2 = </a:t>
                </a:r>
                <a:r>
                  <a:rPr lang="en-US" b="1" dirty="0"/>
                  <a:t>6 inputs</a:t>
                </a:r>
              </a:p>
              <a:p>
                <a:pPr marL="731520" lvl="1" indent="-457200" algn="just">
                  <a:buFont typeface="+mj-lt"/>
                  <a:buAutoNum type="arabicPeriod"/>
                </a:pPr>
                <a:r>
                  <a:rPr lang="en-US" dirty="0"/>
                  <a:t>Compute </a:t>
                </a:r>
                <a:r>
                  <a:rPr lang="en-US" dirty="0">
                    <a:solidFill>
                      <a:srgbClr val="0070C0"/>
                    </a:solidFill>
                  </a:rPr>
                  <a:t>a</a:t>
                </a:r>
                <a:r>
                  <a:rPr lang="en-US" dirty="0"/>
                  <a:t>:	</a:t>
                </a:r>
                <a:r>
                  <a:rPr lang="en-US" dirty="0">
                    <a:solidFill>
                      <a:srgbClr val="0070C0"/>
                    </a:solidFill>
                  </a:rPr>
                  <a:t>a</a:t>
                </a:r>
                <a:r>
                  <a:rPr lang="en-US" dirty="0"/>
                  <a:t> =</a:t>
                </a:r>
                <a14:m>
                  <m:oMath xmlns:m="http://schemas.openxmlformats.org/officeDocument/2006/math">
                    <m:r>
                      <a:rPr lang="en-US" sz="1600" b="0" i="0" smtClean="0">
                        <a:solidFill>
                          <a:srgbClr val="002060"/>
                        </a:solidFill>
                        <a:latin typeface="Cambria Math" panose="02040503050406030204" pitchFamily="18" charset="0"/>
                      </a:rPr>
                      <m:t> </m:t>
                    </m:r>
                    <m:r>
                      <a:rPr lang="en-US" sz="1600" i="1">
                        <a:solidFill>
                          <a:srgbClr val="002060"/>
                        </a:solidFill>
                        <a:latin typeface="Cambria Math" panose="02040503050406030204" pitchFamily="18" charset="0"/>
                      </a:rPr>
                      <m:t> </m:t>
                    </m:r>
                    <m:rad>
                      <m:radPr>
                        <m:degHide m:val="on"/>
                        <m:ctrlPr>
                          <a:rPr lang="en-US" sz="1600" i="1">
                            <a:solidFill>
                              <a:srgbClr val="002060"/>
                            </a:solidFill>
                            <a:latin typeface="Cambria Math" panose="02040503050406030204" pitchFamily="18" charset="0"/>
                          </a:rPr>
                        </m:ctrlPr>
                      </m:radPr>
                      <m:deg/>
                      <m:e>
                        <m:sSup>
                          <m:sSupPr>
                            <m:ctrlPr>
                              <a:rPr lang="en-US" sz="1600" i="1">
                                <a:solidFill>
                                  <a:srgbClr val="002060"/>
                                </a:solidFill>
                                <a:latin typeface="Cambria Math" panose="02040503050406030204" pitchFamily="18" charset="0"/>
                              </a:rPr>
                            </m:ctrlPr>
                          </m:sSupPr>
                          <m:e>
                            <m:d>
                              <m:dPr>
                                <m:ctrlPr>
                                  <a:rPr lang="en-US" sz="1600" i="1">
                                    <a:solidFill>
                                      <a:srgbClr val="002060"/>
                                    </a:solidFill>
                                    <a:latin typeface="Cambria Math" panose="02040503050406030204" pitchFamily="18" charset="0"/>
                                  </a:rPr>
                                </m:ctrlPr>
                              </m:dPr>
                              <m:e>
                                <m:r>
                                  <a:rPr lang="en-US" sz="1600" i="1">
                                    <a:solidFill>
                                      <a:srgbClr val="002060"/>
                                    </a:solidFill>
                                    <a:latin typeface="Cambria Math" panose="02040503050406030204" pitchFamily="18" charset="0"/>
                                  </a:rPr>
                                  <m:t>𝑥</m:t>
                                </m:r>
                                <m:r>
                                  <a:rPr lang="en-US" sz="1600" i="1">
                                    <a:solidFill>
                                      <a:srgbClr val="002060"/>
                                    </a:solidFill>
                                    <a:latin typeface="Cambria Math" panose="02040503050406030204" pitchFamily="18" charset="0"/>
                                  </a:rPr>
                                  <m:t>2</m:t>
                                </m:r>
                                <m:r>
                                  <a:rPr lang="en-US" sz="1600" i="1">
                                    <a:solidFill>
                                      <a:srgbClr val="002060"/>
                                    </a:solidFill>
                                    <a:latin typeface="Cambria Math" panose="02040503050406030204" pitchFamily="18" charset="0"/>
                                  </a:rPr>
                                  <m:t> −</m:t>
                                </m:r>
                                <m:r>
                                  <a:rPr lang="en-US" sz="1600" i="1">
                                    <a:solidFill>
                                      <a:srgbClr val="002060"/>
                                    </a:solidFill>
                                    <a:latin typeface="Cambria Math" panose="02040503050406030204" pitchFamily="18" charset="0"/>
                                  </a:rPr>
                                  <m:t>𝑥</m:t>
                                </m:r>
                                <m:r>
                                  <a:rPr lang="en-US" sz="1600" i="1">
                                    <a:solidFill>
                                      <a:srgbClr val="002060"/>
                                    </a:solidFill>
                                    <a:latin typeface="Cambria Math" panose="02040503050406030204" pitchFamily="18" charset="0"/>
                                  </a:rPr>
                                  <m:t>3</m:t>
                                </m:r>
                              </m:e>
                            </m:d>
                          </m:e>
                          <m:sup>
                            <m:r>
                              <a:rPr lang="en-US" sz="1600" i="1">
                                <a:solidFill>
                                  <a:srgbClr val="002060"/>
                                </a:solidFill>
                                <a:latin typeface="Cambria Math" panose="02040503050406030204" pitchFamily="18" charset="0"/>
                              </a:rPr>
                              <m:t>2</m:t>
                            </m:r>
                          </m:sup>
                        </m:sSup>
                        <m:r>
                          <a:rPr lang="en-US" sz="1600" i="1">
                            <a:solidFill>
                              <a:srgbClr val="002060"/>
                            </a:solidFill>
                            <a:latin typeface="Cambria Math" panose="02040503050406030204" pitchFamily="18" charset="0"/>
                          </a:rPr>
                          <m:t>+ </m:t>
                        </m:r>
                        <m:sSup>
                          <m:sSupPr>
                            <m:ctrlPr>
                              <a:rPr lang="en-US" sz="1600" i="1">
                                <a:solidFill>
                                  <a:srgbClr val="002060"/>
                                </a:solidFill>
                                <a:latin typeface="Cambria Math" panose="02040503050406030204" pitchFamily="18" charset="0"/>
                              </a:rPr>
                            </m:ctrlPr>
                          </m:sSupPr>
                          <m:e>
                            <m:r>
                              <a:rPr lang="en-US" sz="1600" i="1">
                                <a:solidFill>
                                  <a:srgbClr val="002060"/>
                                </a:solidFill>
                                <a:latin typeface="Cambria Math" panose="02040503050406030204" pitchFamily="18" charset="0"/>
                              </a:rPr>
                              <m:t>(</m:t>
                            </m:r>
                            <m:r>
                              <a:rPr lang="en-US" sz="1600" i="1">
                                <a:solidFill>
                                  <a:srgbClr val="002060"/>
                                </a:solidFill>
                                <a:latin typeface="Cambria Math" panose="02040503050406030204" pitchFamily="18" charset="0"/>
                              </a:rPr>
                              <m:t>𝑦</m:t>
                            </m:r>
                            <m:r>
                              <a:rPr lang="en-US" sz="1600" i="1">
                                <a:solidFill>
                                  <a:srgbClr val="002060"/>
                                </a:solidFill>
                                <a:latin typeface="Cambria Math" panose="02040503050406030204" pitchFamily="18" charset="0"/>
                              </a:rPr>
                              <m:t>2</m:t>
                            </m:r>
                            <m:r>
                              <a:rPr lang="en-US" sz="1600" i="1">
                                <a:solidFill>
                                  <a:srgbClr val="002060"/>
                                </a:solidFill>
                                <a:latin typeface="Cambria Math" panose="02040503050406030204" pitchFamily="18" charset="0"/>
                              </a:rPr>
                              <m:t> −</m:t>
                            </m:r>
                            <m:r>
                              <a:rPr lang="en-US" sz="1600" i="1">
                                <a:solidFill>
                                  <a:srgbClr val="002060"/>
                                </a:solidFill>
                                <a:latin typeface="Cambria Math" panose="02040503050406030204" pitchFamily="18" charset="0"/>
                              </a:rPr>
                              <m:t>𝑦</m:t>
                            </m:r>
                            <m:r>
                              <a:rPr lang="en-US" sz="1600" i="1">
                                <a:solidFill>
                                  <a:srgbClr val="002060"/>
                                </a:solidFill>
                                <a:latin typeface="Cambria Math" panose="02040503050406030204" pitchFamily="18" charset="0"/>
                              </a:rPr>
                              <m:t>3</m:t>
                            </m:r>
                            <m:r>
                              <a:rPr lang="en-US" sz="1600" i="1">
                                <a:solidFill>
                                  <a:srgbClr val="002060"/>
                                </a:solidFill>
                                <a:latin typeface="Cambria Math" panose="02040503050406030204" pitchFamily="18" charset="0"/>
                              </a:rPr>
                              <m:t>)</m:t>
                            </m:r>
                          </m:e>
                          <m:sup>
                            <m:r>
                              <a:rPr lang="en-US" sz="1600" i="1">
                                <a:solidFill>
                                  <a:srgbClr val="002060"/>
                                </a:solidFill>
                                <a:latin typeface="Cambria Math" panose="02040503050406030204" pitchFamily="18" charset="0"/>
                              </a:rPr>
                              <m:t>2</m:t>
                            </m:r>
                          </m:sup>
                        </m:sSup>
                      </m:e>
                    </m:rad>
                    <m:r>
                      <a:rPr lang="en-US" sz="1600" i="1">
                        <a:solidFill>
                          <a:srgbClr val="002060"/>
                        </a:solidFill>
                        <a:latin typeface="Cambria Math" panose="02040503050406030204" pitchFamily="18" charset="0"/>
                      </a:rPr>
                      <m:t> </m:t>
                    </m:r>
                  </m:oMath>
                </a14:m>
                <a:endParaRPr lang="en-US" sz="1600" dirty="0"/>
              </a:p>
              <a:p>
                <a:pPr marL="731520" lvl="1" indent="-457200" algn="just">
                  <a:buFont typeface="+mj-lt"/>
                  <a:buAutoNum type="arabicPeriod"/>
                </a:pPr>
                <a:r>
                  <a:rPr lang="en-US" dirty="0"/>
                  <a:t>Compute </a:t>
                </a:r>
                <a:r>
                  <a:rPr lang="en-US" dirty="0">
                    <a:solidFill>
                      <a:srgbClr val="0070C0"/>
                    </a:solidFill>
                  </a:rPr>
                  <a:t>b</a:t>
                </a:r>
                <a:r>
                  <a:rPr lang="en-US" dirty="0"/>
                  <a:t>:	</a:t>
                </a:r>
                <a:r>
                  <a:rPr lang="en-US" dirty="0">
                    <a:solidFill>
                      <a:srgbClr val="0070C0"/>
                    </a:solidFill>
                  </a:rPr>
                  <a:t>b</a:t>
                </a:r>
                <a:r>
                  <a:rPr lang="en-US" dirty="0"/>
                  <a:t> =</a:t>
                </a:r>
                <a14:m>
                  <m:oMath xmlns:m="http://schemas.openxmlformats.org/officeDocument/2006/math">
                    <m:r>
                      <a:rPr lang="en-US" sz="1600" i="1">
                        <a:solidFill>
                          <a:srgbClr val="002060"/>
                        </a:solidFill>
                        <a:latin typeface="Cambria Math" panose="02040503050406030204" pitchFamily="18" charset="0"/>
                      </a:rPr>
                      <m:t> </m:t>
                    </m:r>
                    <m:r>
                      <a:rPr lang="en-US" sz="1600" b="0" i="1" smtClean="0">
                        <a:solidFill>
                          <a:srgbClr val="002060"/>
                        </a:solidFill>
                        <a:latin typeface="Cambria Math" panose="02040503050406030204" pitchFamily="18" charset="0"/>
                      </a:rPr>
                      <m:t> </m:t>
                    </m:r>
                    <m:rad>
                      <m:radPr>
                        <m:degHide m:val="on"/>
                        <m:ctrlPr>
                          <a:rPr lang="en-US" sz="1600" i="1">
                            <a:solidFill>
                              <a:srgbClr val="002060"/>
                            </a:solidFill>
                            <a:latin typeface="Cambria Math" panose="02040503050406030204" pitchFamily="18" charset="0"/>
                          </a:rPr>
                        </m:ctrlPr>
                      </m:radPr>
                      <m:deg/>
                      <m:e>
                        <m:sSup>
                          <m:sSupPr>
                            <m:ctrlPr>
                              <a:rPr lang="en-US" sz="1600" i="1">
                                <a:solidFill>
                                  <a:srgbClr val="002060"/>
                                </a:solidFill>
                                <a:latin typeface="Cambria Math" panose="02040503050406030204" pitchFamily="18" charset="0"/>
                              </a:rPr>
                            </m:ctrlPr>
                          </m:sSupPr>
                          <m:e>
                            <m:d>
                              <m:dPr>
                                <m:ctrlPr>
                                  <a:rPr lang="en-US" sz="1600" i="1">
                                    <a:solidFill>
                                      <a:srgbClr val="002060"/>
                                    </a:solidFill>
                                    <a:latin typeface="Cambria Math" panose="02040503050406030204" pitchFamily="18" charset="0"/>
                                  </a:rPr>
                                </m:ctrlPr>
                              </m:dPr>
                              <m:e>
                                <m:r>
                                  <a:rPr lang="en-US" sz="1600" i="1">
                                    <a:solidFill>
                                      <a:srgbClr val="002060"/>
                                    </a:solidFill>
                                    <a:latin typeface="Cambria Math" panose="02040503050406030204" pitchFamily="18" charset="0"/>
                                  </a:rPr>
                                  <m:t>𝑥</m:t>
                                </m:r>
                                <m:r>
                                  <a:rPr lang="en-US" sz="1600" b="0" i="1" smtClean="0">
                                    <a:solidFill>
                                      <a:srgbClr val="002060"/>
                                    </a:solidFill>
                                    <a:latin typeface="Cambria Math" panose="02040503050406030204" pitchFamily="18" charset="0"/>
                                  </a:rPr>
                                  <m:t>1</m:t>
                                </m:r>
                                <m:r>
                                  <a:rPr lang="en-US" sz="1600" i="1">
                                    <a:solidFill>
                                      <a:srgbClr val="002060"/>
                                    </a:solidFill>
                                    <a:latin typeface="Cambria Math" panose="02040503050406030204" pitchFamily="18" charset="0"/>
                                  </a:rPr>
                                  <m:t> −</m:t>
                                </m:r>
                                <m:r>
                                  <a:rPr lang="en-US" sz="1600" i="1">
                                    <a:solidFill>
                                      <a:srgbClr val="002060"/>
                                    </a:solidFill>
                                    <a:latin typeface="Cambria Math" panose="02040503050406030204" pitchFamily="18" charset="0"/>
                                  </a:rPr>
                                  <m:t>𝑥</m:t>
                                </m:r>
                                <m:r>
                                  <a:rPr lang="en-US" sz="1600" i="1">
                                    <a:solidFill>
                                      <a:srgbClr val="002060"/>
                                    </a:solidFill>
                                    <a:latin typeface="Cambria Math" panose="02040503050406030204" pitchFamily="18" charset="0"/>
                                  </a:rPr>
                                  <m:t>3</m:t>
                                </m:r>
                              </m:e>
                            </m:d>
                          </m:e>
                          <m:sup>
                            <m:r>
                              <a:rPr lang="en-US" sz="1600" i="1">
                                <a:solidFill>
                                  <a:srgbClr val="002060"/>
                                </a:solidFill>
                                <a:latin typeface="Cambria Math" panose="02040503050406030204" pitchFamily="18" charset="0"/>
                              </a:rPr>
                              <m:t>2</m:t>
                            </m:r>
                          </m:sup>
                        </m:sSup>
                        <m:r>
                          <a:rPr lang="en-US" sz="1600" i="1">
                            <a:solidFill>
                              <a:srgbClr val="002060"/>
                            </a:solidFill>
                            <a:latin typeface="Cambria Math" panose="02040503050406030204" pitchFamily="18" charset="0"/>
                          </a:rPr>
                          <m:t>+ </m:t>
                        </m:r>
                        <m:sSup>
                          <m:sSupPr>
                            <m:ctrlPr>
                              <a:rPr lang="en-US" sz="1600" i="1">
                                <a:solidFill>
                                  <a:srgbClr val="002060"/>
                                </a:solidFill>
                                <a:latin typeface="Cambria Math" panose="02040503050406030204" pitchFamily="18" charset="0"/>
                              </a:rPr>
                            </m:ctrlPr>
                          </m:sSupPr>
                          <m:e>
                            <m:r>
                              <a:rPr lang="en-US" sz="1600" i="1">
                                <a:solidFill>
                                  <a:srgbClr val="002060"/>
                                </a:solidFill>
                                <a:latin typeface="Cambria Math" panose="02040503050406030204" pitchFamily="18" charset="0"/>
                              </a:rPr>
                              <m:t>(</m:t>
                            </m:r>
                            <m:r>
                              <a:rPr lang="en-US" sz="1600" i="1">
                                <a:solidFill>
                                  <a:srgbClr val="002060"/>
                                </a:solidFill>
                                <a:latin typeface="Cambria Math" panose="02040503050406030204" pitchFamily="18" charset="0"/>
                              </a:rPr>
                              <m:t>𝑦</m:t>
                            </m:r>
                            <m:r>
                              <a:rPr lang="en-US" sz="1600" b="0" i="1" smtClean="0">
                                <a:solidFill>
                                  <a:srgbClr val="002060"/>
                                </a:solidFill>
                                <a:latin typeface="Cambria Math" panose="02040503050406030204" pitchFamily="18" charset="0"/>
                              </a:rPr>
                              <m:t>1</m:t>
                            </m:r>
                            <m:r>
                              <a:rPr lang="en-US" sz="1600" i="1">
                                <a:solidFill>
                                  <a:srgbClr val="002060"/>
                                </a:solidFill>
                                <a:latin typeface="Cambria Math" panose="02040503050406030204" pitchFamily="18" charset="0"/>
                              </a:rPr>
                              <m:t> −</m:t>
                            </m:r>
                            <m:r>
                              <a:rPr lang="en-US" sz="1600" i="1">
                                <a:solidFill>
                                  <a:srgbClr val="002060"/>
                                </a:solidFill>
                                <a:latin typeface="Cambria Math" panose="02040503050406030204" pitchFamily="18" charset="0"/>
                              </a:rPr>
                              <m:t>𝑦</m:t>
                            </m:r>
                            <m:r>
                              <a:rPr lang="en-US" sz="1600" i="1">
                                <a:solidFill>
                                  <a:srgbClr val="002060"/>
                                </a:solidFill>
                                <a:latin typeface="Cambria Math" panose="02040503050406030204" pitchFamily="18" charset="0"/>
                              </a:rPr>
                              <m:t>3</m:t>
                            </m:r>
                            <m:r>
                              <a:rPr lang="en-US" sz="1600" i="1">
                                <a:solidFill>
                                  <a:srgbClr val="002060"/>
                                </a:solidFill>
                                <a:latin typeface="Cambria Math" panose="02040503050406030204" pitchFamily="18" charset="0"/>
                              </a:rPr>
                              <m:t>)</m:t>
                            </m:r>
                          </m:e>
                          <m:sup>
                            <m:r>
                              <a:rPr lang="en-US" sz="1600" i="1">
                                <a:solidFill>
                                  <a:srgbClr val="002060"/>
                                </a:solidFill>
                                <a:latin typeface="Cambria Math" panose="02040503050406030204" pitchFamily="18" charset="0"/>
                              </a:rPr>
                              <m:t>2</m:t>
                            </m:r>
                          </m:sup>
                        </m:sSup>
                      </m:e>
                    </m:rad>
                    <m:r>
                      <a:rPr lang="en-US" sz="1600" i="1">
                        <a:solidFill>
                          <a:srgbClr val="002060"/>
                        </a:solidFill>
                        <a:latin typeface="Cambria Math" panose="02040503050406030204" pitchFamily="18" charset="0"/>
                      </a:rPr>
                      <m:t> </m:t>
                    </m:r>
                  </m:oMath>
                </a14:m>
                <a:endParaRPr lang="en-US" sz="1600" dirty="0"/>
              </a:p>
              <a:p>
                <a:pPr marL="731520" lvl="1" indent="-457200" algn="just">
                  <a:buFont typeface="+mj-lt"/>
                  <a:buAutoNum type="arabicPeriod"/>
                </a:pPr>
                <a:r>
                  <a:rPr lang="en-US" dirty="0"/>
                  <a:t>Compute </a:t>
                </a:r>
                <a:r>
                  <a:rPr lang="en-US" dirty="0">
                    <a:solidFill>
                      <a:srgbClr val="0070C0"/>
                    </a:solidFill>
                  </a:rPr>
                  <a:t>c</a:t>
                </a:r>
                <a:r>
                  <a:rPr lang="en-US" dirty="0"/>
                  <a:t>:	</a:t>
                </a:r>
                <a:r>
                  <a:rPr lang="en-US" dirty="0">
                    <a:solidFill>
                      <a:srgbClr val="0070C0"/>
                    </a:solidFill>
                  </a:rPr>
                  <a:t>c</a:t>
                </a:r>
                <a:r>
                  <a:rPr lang="en-US" dirty="0"/>
                  <a:t> = </a:t>
                </a:r>
                <a14:m>
                  <m:oMath xmlns:m="http://schemas.openxmlformats.org/officeDocument/2006/math">
                    <m:r>
                      <a:rPr lang="en-US" sz="1600" i="1">
                        <a:solidFill>
                          <a:srgbClr val="002060"/>
                        </a:solidFill>
                        <a:latin typeface="Cambria Math" panose="02040503050406030204" pitchFamily="18" charset="0"/>
                      </a:rPr>
                      <m:t> </m:t>
                    </m:r>
                    <m:rad>
                      <m:radPr>
                        <m:degHide m:val="on"/>
                        <m:ctrlPr>
                          <a:rPr lang="en-US" sz="1600" i="1">
                            <a:solidFill>
                              <a:srgbClr val="002060"/>
                            </a:solidFill>
                            <a:latin typeface="Cambria Math" panose="02040503050406030204" pitchFamily="18" charset="0"/>
                          </a:rPr>
                        </m:ctrlPr>
                      </m:radPr>
                      <m:deg/>
                      <m:e>
                        <m:sSup>
                          <m:sSupPr>
                            <m:ctrlPr>
                              <a:rPr lang="en-US" sz="1600" i="1">
                                <a:solidFill>
                                  <a:srgbClr val="002060"/>
                                </a:solidFill>
                                <a:latin typeface="Cambria Math" panose="02040503050406030204" pitchFamily="18" charset="0"/>
                              </a:rPr>
                            </m:ctrlPr>
                          </m:sSupPr>
                          <m:e>
                            <m:d>
                              <m:dPr>
                                <m:ctrlPr>
                                  <a:rPr lang="en-US" sz="1600" i="1">
                                    <a:solidFill>
                                      <a:srgbClr val="002060"/>
                                    </a:solidFill>
                                    <a:latin typeface="Cambria Math" panose="02040503050406030204" pitchFamily="18" charset="0"/>
                                  </a:rPr>
                                </m:ctrlPr>
                              </m:dPr>
                              <m:e>
                                <m:r>
                                  <a:rPr lang="en-US" sz="1600" i="1">
                                    <a:solidFill>
                                      <a:srgbClr val="002060"/>
                                    </a:solidFill>
                                    <a:latin typeface="Cambria Math" panose="02040503050406030204" pitchFamily="18" charset="0"/>
                                  </a:rPr>
                                  <m:t>𝑥</m:t>
                                </m:r>
                                <m:r>
                                  <a:rPr lang="en-US" sz="1600" b="0" i="1" smtClean="0">
                                    <a:solidFill>
                                      <a:srgbClr val="002060"/>
                                    </a:solidFill>
                                    <a:latin typeface="Cambria Math" panose="02040503050406030204" pitchFamily="18" charset="0"/>
                                  </a:rPr>
                                  <m:t>1</m:t>
                                </m:r>
                                <m:r>
                                  <a:rPr lang="en-US" sz="1600" i="1">
                                    <a:solidFill>
                                      <a:srgbClr val="002060"/>
                                    </a:solidFill>
                                    <a:latin typeface="Cambria Math" panose="02040503050406030204" pitchFamily="18" charset="0"/>
                                  </a:rPr>
                                  <m:t> −</m:t>
                                </m:r>
                                <m:r>
                                  <a:rPr lang="en-US" sz="1600" i="1">
                                    <a:solidFill>
                                      <a:srgbClr val="002060"/>
                                    </a:solidFill>
                                    <a:latin typeface="Cambria Math" panose="02040503050406030204" pitchFamily="18" charset="0"/>
                                  </a:rPr>
                                  <m:t>𝑥</m:t>
                                </m:r>
                                <m:r>
                                  <a:rPr lang="en-US" sz="1600" b="0" i="1" smtClean="0">
                                    <a:solidFill>
                                      <a:srgbClr val="002060"/>
                                    </a:solidFill>
                                    <a:latin typeface="Cambria Math" panose="02040503050406030204" pitchFamily="18" charset="0"/>
                                  </a:rPr>
                                  <m:t>2</m:t>
                                </m:r>
                              </m:e>
                            </m:d>
                          </m:e>
                          <m:sup>
                            <m:r>
                              <a:rPr lang="en-US" sz="1600" i="1">
                                <a:solidFill>
                                  <a:srgbClr val="002060"/>
                                </a:solidFill>
                                <a:latin typeface="Cambria Math" panose="02040503050406030204" pitchFamily="18" charset="0"/>
                              </a:rPr>
                              <m:t>2</m:t>
                            </m:r>
                          </m:sup>
                        </m:sSup>
                        <m:r>
                          <a:rPr lang="en-US" sz="1600" i="1">
                            <a:solidFill>
                              <a:srgbClr val="002060"/>
                            </a:solidFill>
                            <a:latin typeface="Cambria Math" panose="02040503050406030204" pitchFamily="18" charset="0"/>
                          </a:rPr>
                          <m:t>+ </m:t>
                        </m:r>
                        <m:sSup>
                          <m:sSupPr>
                            <m:ctrlPr>
                              <a:rPr lang="en-US" sz="1600" i="1">
                                <a:solidFill>
                                  <a:srgbClr val="002060"/>
                                </a:solidFill>
                                <a:latin typeface="Cambria Math" panose="02040503050406030204" pitchFamily="18" charset="0"/>
                              </a:rPr>
                            </m:ctrlPr>
                          </m:sSupPr>
                          <m:e>
                            <m:r>
                              <a:rPr lang="en-US" sz="1600" i="1">
                                <a:solidFill>
                                  <a:srgbClr val="002060"/>
                                </a:solidFill>
                                <a:latin typeface="Cambria Math" panose="02040503050406030204" pitchFamily="18" charset="0"/>
                              </a:rPr>
                              <m:t>(</m:t>
                            </m:r>
                            <m:r>
                              <a:rPr lang="en-US" sz="1600" i="1">
                                <a:solidFill>
                                  <a:srgbClr val="002060"/>
                                </a:solidFill>
                                <a:latin typeface="Cambria Math" panose="02040503050406030204" pitchFamily="18" charset="0"/>
                              </a:rPr>
                              <m:t>𝑦</m:t>
                            </m:r>
                            <m:r>
                              <a:rPr lang="en-US" sz="1600" b="0" i="1" smtClean="0">
                                <a:solidFill>
                                  <a:srgbClr val="002060"/>
                                </a:solidFill>
                                <a:latin typeface="Cambria Math" panose="02040503050406030204" pitchFamily="18" charset="0"/>
                              </a:rPr>
                              <m:t>1</m:t>
                            </m:r>
                            <m:r>
                              <a:rPr lang="en-US" sz="1600" i="1">
                                <a:solidFill>
                                  <a:srgbClr val="002060"/>
                                </a:solidFill>
                                <a:latin typeface="Cambria Math" panose="02040503050406030204" pitchFamily="18" charset="0"/>
                              </a:rPr>
                              <m:t>−</m:t>
                            </m:r>
                            <m:r>
                              <a:rPr lang="en-US" sz="1600" i="1">
                                <a:solidFill>
                                  <a:srgbClr val="002060"/>
                                </a:solidFill>
                                <a:latin typeface="Cambria Math" panose="02040503050406030204" pitchFamily="18" charset="0"/>
                              </a:rPr>
                              <m:t>𝑦</m:t>
                            </m:r>
                            <m:r>
                              <a:rPr lang="en-US" sz="1600" b="0" i="1" smtClean="0">
                                <a:solidFill>
                                  <a:srgbClr val="002060"/>
                                </a:solidFill>
                                <a:latin typeface="Cambria Math" panose="02040503050406030204" pitchFamily="18" charset="0"/>
                              </a:rPr>
                              <m:t>2</m:t>
                            </m:r>
                            <m:r>
                              <a:rPr lang="en-US" sz="1600" i="1">
                                <a:solidFill>
                                  <a:srgbClr val="002060"/>
                                </a:solidFill>
                                <a:latin typeface="Cambria Math" panose="02040503050406030204" pitchFamily="18" charset="0"/>
                              </a:rPr>
                              <m:t>)</m:t>
                            </m:r>
                          </m:e>
                          <m:sup>
                            <m:r>
                              <a:rPr lang="en-US" sz="1600" i="1">
                                <a:solidFill>
                                  <a:srgbClr val="002060"/>
                                </a:solidFill>
                                <a:latin typeface="Cambria Math" panose="02040503050406030204" pitchFamily="18" charset="0"/>
                              </a:rPr>
                              <m:t>2</m:t>
                            </m:r>
                          </m:sup>
                        </m:sSup>
                      </m:e>
                    </m:rad>
                    <m:r>
                      <a:rPr lang="en-US" sz="1600" i="1">
                        <a:solidFill>
                          <a:srgbClr val="002060"/>
                        </a:solidFill>
                        <a:latin typeface="Cambria Math" panose="02040503050406030204" pitchFamily="18" charset="0"/>
                      </a:rPr>
                      <m:t> </m:t>
                    </m:r>
                  </m:oMath>
                </a14:m>
                <a:endParaRPr lang="en-US" sz="1600" dirty="0"/>
              </a:p>
              <a:p>
                <a:pPr marL="731520" lvl="1" indent="-457200" algn="just">
                  <a:buFont typeface="+mj-lt"/>
                  <a:buAutoNum type="arabicPeriod"/>
                </a:pPr>
                <a:r>
                  <a:rPr lang="en-US" dirty="0"/>
                  <a:t>Compute </a:t>
                </a:r>
                <a:r>
                  <a:rPr lang="en-US" dirty="0">
                    <a:solidFill>
                      <a:srgbClr val="0070C0"/>
                    </a:solidFill>
                  </a:rPr>
                  <a:t>A</a:t>
                </a:r>
                <a:r>
                  <a:rPr lang="en-US" dirty="0"/>
                  <a:t>:	</a:t>
                </a:r>
                <a:r>
                  <a:rPr lang="pt-BR" dirty="0">
                    <a:solidFill>
                      <a:srgbClr val="0070C0"/>
                    </a:solidFill>
                  </a:rPr>
                  <a:t>A</a:t>
                </a:r>
                <a:r>
                  <a:rPr lang="pt-BR" dirty="0"/>
                  <a:t> = acos((</a:t>
                </a:r>
                <a:r>
                  <a:rPr lang="pt-BR" dirty="0">
                    <a:solidFill>
                      <a:srgbClr val="0070C0"/>
                    </a:solidFill>
                  </a:rPr>
                  <a:t>a</a:t>
                </a:r>
                <a:r>
                  <a:rPr lang="pt-BR" dirty="0"/>
                  <a:t> * </a:t>
                </a:r>
                <a:r>
                  <a:rPr lang="pt-BR" dirty="0">
                    <a:solidFill>
                      <a:srgbClr val="0070C0"/>
                    </a:solidFill>
                  </a:rPr>
                  <a:t>a</a:t>
                </a:r>
                <a:r>
                  <a:rPr lang="pt-BR" dirty="0"/>
                  <a:t> - </a:t>
                </a:r>
                <a:r>
                  <a:rPr lang="pt-BR" dirty="0">
                    <a:solidFill>
                      <a:srgbClr val="0070C0"/>
                    </a:solidFill>
                  </a:rPr>
                  <a:t>b</a:t>
                </a:r>
                <a:r>
                  <a:rPr lang="pt-BR" dirty="0"/>
                  <a:t> * </a:t>
                </a:r>
                <a:r>
                  <a:rPr lang="pt-BR" dirty="0">
                    <a:solidFill>
                      <a:srgbClr val="0070C0"/>
                    </a:solidFill>
                  </a:rPr>
                  <a:t>b</a:t>
                </a:r>
                <a:r>
                  <a:rPr lang="pt-BR" dirty="0"/>
                  <a:t> - </a:t>
                </a:r>
                <a:r>
                  <a:rPr lang="pt-BR" dirty="0">
                    <a:solidFill>
                      <a:srgbClr val="0070C0"/>
                    </a:solidFill>
                  </a:rPr>
                  <a:t>c</a:t>
                </a:r>
                <a:r>
                  <a:rPr lang="pt-BR" dirty="0"/>
                  <a:t> * </a:t>
                </a:r>
                <a:r>
                  <a:rPr lang="pt-BR" dirty="0">
                    <a:solidFill>
                      <a:srgbClr val="0070C0"/>
                    </a:solidFill>
                  </a:rPr>
                  <a:t>c</a:t>
                </a:r>
                <a:r>
                  <a:rPr lang="pt-BR" dirty="0"/>
                  <a:t>) / (-2 * </a:t>
                </a:r>
                <a:r>
                  <a:rPr lang="pt-BR" dirty="0">
                    <a:solidFill>
                      <a:srgbClr val="0070C0"/>
                    </a:solidFill>
                  </a:rPr>
                  <a:t>b</a:t>
                </a:r>
                <a:r>
                  <a:rPr lang="pt-BR" dirty="0"/>
                  <a:t> * </a:t>
                </a:r>
                <a:r>
                  <a:rPr lang="pt-BR" dirty="0">
                    <a:solidFill>
                      <a:srgbClr val="0070C0"/>
                    </a:solidFill>
                  </a:rPr>
                  <a:t>c</a:t>
                </a:r>
                <a:r>
                  <a:rPr lang="pt-BR" dirty="0"/>
                  <a:t>))</a:t>
                </a:r>
              </a:p>
              <a:p>
                <a:pPr marL="731520" lvl="1" indent="-457200" algn="just">
                  <a:buFont typeface="+mj-lt"/>
                  <a:buAutoNum type="arabicPeriod"/>
                </a:pPr>
                <a:r>
                  <a:rPr lang="en-US" dirty="0"/>
                  <a:t>Compute </a:t>
                </a:r>
                <a:r>
                  <a:rPr lang="en-US" dirty="0">
                    <a:solidFill>
                      <a:srgbClr val="0070C0"/>
                    </a:solidFill>
                  </a:rPr>
                  <a:t>B</a:t>
                </a:r>
                <a:r>
                  <a:rPr lang="en-US" dirty="0"/>
                  <a:t>:	</a:t>
                </a:r>
                <a:r>
                  <a:rPr lang="pt-BR" dirty="0">
                    <a:solidFill>
                      <a:srgbClr val="0070C0"/>
                    </a:solidFill>
                  </a:rPr>
                  <a:t>B</a:t>
                </a:r>
                <a:r>
                  <a:rPr lang="pt-BR" dirty="0"/>
                  <a:t> = acos((</a:t>
                </a:r>
                <a:r>
                  <a:rPr lang="pt-BR" dirty="0">
                    <a:solidFill>
                      <a:srgbClr val="0070C0"/>
                    </a:solidFill>
                  </a:rPr>
                  <a:t>b</a:t>
                </a:r>
                <a:r>
                  <a:rPr lang="pt-BR" dirty="0"/>
                  <a:t> * </a:t>
                </a:r>
                <a:r>
                  <a:rPr lang="pt-BR" dirty="0">
                    <a:solidFill>
                      <a:srgbClr val="0070C0"/>
                    </a:solidFill>
                  </a:rPr>
                  <a:t>b</a:t>
                </a:r>
                <a:r>
                  <a:rPr lang="pt-BR" dirty="0"/>
                  <a:t> - </a:t>
                </a:r>
                <a:r>
                  <a:rPr lang="pt-BR" dirty="0">
                    <a:solidFill>
                      <a:srgbClr val="0070C0"/>
                    </a:solidFill>
                  </a:rPr>
                  <a:t>a</a:t>
                </a:r>
                <a:r>
                  <a:rPr lang="pt-BR" dirty="0"/>
                  <a:t> * </a:t>
                </a:r>
                <a:r>
                  <a:rPr lang="pt-BR" dirty="0">
                    <a:solidFill>
                      <a:srgbClr val="0070C0"/>
                    </a:solidFill>
                  </a:rPr>
                  <a:t>a</a:t>
                </a:r>
                <a:r>
                  <a:rPr lang="pt-BR" dirty="0"/>
                  <a:t> - </a:t>
                </a:r>
                <a:r>
                  <a:rPr lang="pt-BR" dirty="0">
                    <a:solidFill>
                      <a:srgbClr val="0070C0"/>
                    </a:solidFill>
                  </a:rPr>
                  <a:t>c</a:t>
                </a:r>
                <a:r>
                  <a:rPr lang="pt-BR" dirty="0"/>
                  <a:t> * </a:t>
                </a:r>
                <a:r>
                  <a:rPr lang="pt-BR" dirty="0">
                    <a:solidFill>
                      <a:srgbClr val="0070C0"/>
                    </a:solidFill>
                  </a:rPr>
                  <a:t>c</a:t>
                </a:r>
                <a:r>
                  <a:rPr lang="pt-BR" dirty="0"/>
                  <a:t>) / (-2 * </a:t>
                </a:r>
                <a:r>
                  <a:rPr lang="pt-BR" dirty="0">
                    <a:solidFill>
                      <a:srgbClr val="0070C0"/>
                    </a:solidFill>
                  </a:rPr>
                  <a:t>a</a:t>
                </a:r>
                <a:r>
                  <a:rPr lang="pt-BR" dirty="0"/>
                  <a:t> *</a:t>
                </a:r>
                <a:r>
                  <a:rPr lang="pt-BR" dirty="0">
                    <a:solidFill>
                      <a:srgbClr val="0070C0"/>
                    </a:solidFill>
                  </a:rPr>
                  <a:t> c</a:t>
                </a:r>
                <a:r>
                  <a:rPr lang="pt-BR" dirty="0"/>
                  <a:t>))</a:t>
                </a:r>
              </a:p>
              <a:p>
                <a:pPr marL="731520" lvl="1" indent="-457200" algn="just">
                  <a:buFont typeface="+mj-lt"/>
                  <a:buAutoNum type="arabicPeriod"/>
                </a:pPr>
                <a:r>
                  <a:rPr lang="en-US" dirty="0"/>
                  <a:t>Compute </a:t>
                </a:r>
                <a:r>
                  <a:rPr lang="en-US" dirty="0">
                    <a:solidFill>
                      <a:srgbClr val="0070C0"/>
                    </a:solidFill>
                  </a:rPr>
                  <a:t>C</a:t>
                </a:r>
                <a:r>
                  <a:rPr lang="en-US" dirty="0"/>
                  <a:t>:	</a:t>
                </a:r>
                <a:r>
                  <a:rPr lang="pt-BR" dirty="0">
                    <a:solidFill>
                      <a:srgbClr val="0070C0"/>
                    </a:solidFill>
                  </a:rPr>
                  <a:t>C</a:t>
                </a:r>
                <a:r>
                  <a:rPr lang="pt-BR" dirty="0"/>
                  <a:t> = acos((</a:t>
                </a:r>
                <a:r>
                  <a:rPr lang="pt-BR" dirty="0">
                    <a:solidFill>
                      <a:srgbClr val="0070C0"/>
                    </a:solidFill>
                  </a:rPr>
                  <a:t>c</a:t>
                </a:r>
                <a:r>
                  <a:rPr lang="pt-BR" dirty="0"/>
                  <a:t> * </a:t>
                </a:r>
                <a:r>
                  <a:rPr lang="pt-BR" dirty="0">
                    <a:solidFill>
                      <a:srgbClr val="0070C0"/>
                    </a:solidFill>
                  </a:rPr>
                  <a:t>c</a:t>
                </a:r>
                <a:r>
                  <a:rPr lang="pt-BR" dirty="0"/>
                  <a:t> - </a:t>
                </a:r>
                <a:r>
                  <a:rPr lang="pt-BR" dirty="0">
                    <a:solidFill>
                      <a:srgbClr val="0070C0"/>
                    </a:solidFill>
                  </a:rPr>
                  <a:t>b</a:t>
                </a:r>
                <a:r>
                  <a:rPr lang="pt-BR" dirty="0"/>
                  <a:t> * </a:t>
                </a:r>
                <a:r>
                  <a:rPr lang="pt-BR" dirty="0">
                    <a:solidFill>
                      <a:srgbClr val="0070C0"/>
                    </a:solidFill>
                  </a:rPr>
                  <a:t>b</a:t>
                </a:r>
                <a:r>
                  <a:rPr lang="pt-BR" dirty="0"/>
                  <a:t> - </a:t>
                </a:r>
                <a:r>
                  <a:rPr lang="pt-BR" dirty="0">
                    <a:solidFill>
                      <a:srgbClr val="0070C0"/>
                    </a:solidFill>
                  </a:rPr>
                  <a:t>a</a:t>
                </a:r>
                <a:r>
                  <a:rPr lang="pt-BR" dirty="0"/>
                  <a:t> * </a:t>
                </a:r>
                <a:r>
                  <a:rPr lang="pt-BR" dirty="0">
                    <a:solidFill>
                      <a:srgbClr val="0070C0"/>
                    </a:solidFill>
                  </a:rPr>
                  <a:t>a</a:t>
                </a:r>
                <a:r>
                  <a:rPr lang="pt-BR" dirty="0"/>
                  <a:t>) / (-2 * </a:t>
                </a:r>
                <a:r>
                  <a:rPr lang="pt-BR" dirty="0">
                    <a:solidFill>
                      <a:srgbClr val="0070C0"/>
                    </a:solidFill>
                  </a:rPr>
                  <a:t>a </a:t>
                </a:r>
                <a:r>
                  <a:rPr lang="pt-BR" dirty="0"/>
                  <a:t>* </a:t>
                </a:r>
                <a:r>
                  <a:rPr lang="pt-BR" dirty="0">
                    <a:solidFill>
                      <a:srgbClr val="0070C0"/>
                    </a:solidFill>
                  </a:rPr>
                  <a:t>b</a:t>
                </a:r>
                <a:r>
                  <a:rPr lang="pt-BR" dirty="0"/>
                  <a:t>))</a:t>
                </a:r>
              </a:p>
              <a:p>
                <a:pPr marL="731520" lvl="1" indent="-457200" algn="just">
                  <a:buFont typeface="+mj-lt"/>
                  <a:buAutoNum type="arabicPeriod"/>
                </a:pPr>
                <a:r>
                  <a:rPr lang="pt-BR" dirty="0"/>
                  <a:t>Convert angles (</a:t>
                </a:r>
                <a:r>
                  <a:rPr lang="pt-BR" dirty="0">
                    <a:solidFill>
                      <a:srgbClr val="0070C0"/>
                    </a:solidFill>
                  </a:rPr>
                  <a:t>A</a:t>
                </a:r>
                <a:r>
                  <a:rPr lang="pt-BR" dirty="0"/>
                  <a:t>, </a:t>
                </a:r>
                <a:r>
                  <a:rPr lang="pt-BR" dirty="0">
                    <a:solidFill>
                      <a:srgbClr val="0070C0"/>
                    </a:solidFill>
                  </a:rPr>
                  <a:t>B</a:t>
                </a:r>
                <a:r>
                  <a:rPr lang="pt-BR" dirty="0"/>
                  <a:t>, </a:t>
                </a:r>
                <a:r>
                  <a:rPr lang="pt-BR" dirty="0">
                    <a:solidFill>
                      <a:srgbClr val="0070C0"/>
                    </a:solidFill>
                  </a:rPr>
                  <a:t>C</a:t>
                </a:r>
                <a:r>
                  <a:rPr lang="pt-BR" dirty="0"/>
                  <a:t>) in radians to degrees</a:t>
                </a:r>
              </a:p>
              <a:p>
                <a:pPr marL="868680" lvl="2" indent="-457200" algn="just"/>
                <a:r>
                  <a:rPr lang="en-US" dirty="0"/>
                  <a:t>Use </a:t>
                </a:r>
                <a:r>
                  <a:rPr lang="en-US" dirty="0" err="1">
                    <a:solidFill>
                      <a:srgbClr val="7030A0"/>
                    </a:solidFill>
                  </a:rPr>
                  <a:t>math.degrees</a:t>
                </a:r>
                <a:r>
                  <a:rPr lang="en-US" dirty="0"/>
                  <a:t> function</a:t>
                </a:r>
                <a:endParaRPr lang="pt-BR" dirty="0"/>
              </a:p>
              <a:p>
                <a:pPr marL="731520" lvl="1" indent="-457200" algn="just">
                  <a:buFont typeface="+mj-lt"/>
                  <a:buAutoNum type="arabicPeriod"/>
                </a:pPr>
                <a:r>
                  <a:rPr lang="en-US" dirty="0"/>
                  <a:t>Display the results (</a:t>
                </a:r>
                <a:r>
                  <a:rPr lang="en-US" dirty="0">
                    <a:solidFill>
                      <a:srgbClr val="0070C0"/>
                    </a:solidFill>
                  </a:rPr>
                  <a:t>A</a:t>
                </a:r>
                <a:r>
                  <a:rPr lang="en-US" dirty="0"/>
                  <a:t>, </a:t>
                </a:r>
                <a:r>
                  <a:rPr lang="en-US" dirty="0">
                    <a:solidFill>
                      <a:srgbClr val="0070C0"/>
                    </a:solidFill>
                  </a:rPr>
                  <a:t>B</a:t>
                </a:r>
                <a:r>
                  <a:rPr lang="en-US" dirty="0"/>
                  <a:t>, </a:t>
                </a:r>
                <a:r>
                  <a:rPr lang="en-US" dirty="0">
                    <a:solidFill>
                      <a:srgbClr val="0070C0"/>
                    </a:solidFill>
                  </a:rPr>
                  <a:t>C</a:t>
                </a:r>
                <a:r>
                  <a:rPr lang="en-US" dirty="0"/>
                  <a:t>) with two digits after the decimal point</a:t>
                </a:r>
              </a:p>
            </p:txBody>
          </p:sp>
        </mc:Choice>
        <mc:Fallback xmlns="">
          <p:sp>
            <p:nvSpPr>
              <p:cNvPr id="3" name="Content Placeholder 2">
                <a:extLst>
                  <a:ext uri="{FF2B5EF4-FFF2-40B4-BE49-F238E27FC236}">
                    <a16:creationId xmlns:a16="http://schemas.microsoft.com/office/drawing/2014/main" id="{23795C66-88EC-47FF-861C-ABA843D573CB}"/>
                  </a:ext>
                </a:extLst>
              </p:cNvPr>
              <p:cNvSpPr>
                <a:spLocks noGrp="1" noRot="1" noChangeAspect="1" noMove="1" noResize="1" noEditPoints="1" noAdjustHandles="1" noChangeArrowheads="1" noChangeShapeType="1" noTextEdit="1"/>
              </p:cNvSpPr>
              <p:nvPr>
                <p:ph idx="1"/>
              </p:nvPr>
            </p:nvSpPr>
            <p:spPr>
              <a:blipFill>
                <a:blip r:embed="rId2"/>
                <a:stretch>
                  <a:fillRect l="-1240" t="-2613" r="-1791" b="-475"/>
                </a:stretch>
              </a:blipFill>
            </p:spPr>
            <p:txBody>
              <a:bodyPr/>
              <a:lstStyle/>
              <a:p>
                <a:r>
                  <a:rPr lang="en-US">
                    <a:noFill/>
                  </a:rPr>
                  <a:t> </a:t>
                </a:r>
              </a:p>
            </p:txBody>
          </p:sp>
        </mc:Fallback>
      </mc:AlternateContent>
      <p:pic>
        <p:nvPicPr>
          <p:cNvPr id="6" name="Picture 5">
            <a:hlinkClick r:id="rId3" action="ppaction://hlinksldjump"/>
            <a:extLst>
              <a:ext uri="{FF2B5EF4-FFF2-40B4-BE49-F238E27FC236}">
                <a16:creationId xmlns:a16="http://schemas.microsoft.com/office/drawing/2014/main" id="{287021D6-0B5E-4265-B6C7-941406F204D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Footer Placeholder 6">
            <a:extLst>
              <a:ext uri="{FF2B5EF4-FFF2-40B4-BE49-F238E27FC236}">
                <a16:creationId xmlns:a16="http://schemas.microsoft.com/office/drawing/2014/main" id="{E89B4A14-40CE-42F1-8A57-DD3F8EFD4C46}"/>
              </a:ext>
            </a:extLst>
          </p:cNvPr>
          <p:cNvSpPr>
            <a:spLocks noGrp="1"/>
          </p:cNvSpPr>
          <p:nvPr>
            <p:ph type="ftr" sz="quarter" idx="11"/>
          </p:nvPr>
        </p:nvSpPr>
        <p:spPr/>
        <p:txBody>
          <a:bodyPr/>
          <a:lstStyle/>
          <a:p>
            <a:r>
              <a:rPr lang="en-US"/>
              <a:t>Program 1</a:t>
            </a:r>
          </a:p>
        </p:txBody>
      </p:sp>
      <p:sp>
        <p:nvSpPr>
          <p:cNvPr id="8" name="Slide Number Placeholder 2">
            <a:hlinkClick r:id="rId5" action="ppaction://hlinksldjump"/>
            <a:extLst>
              <a:ext uri="{FF2B5EF4-FFF2-40B4-BE49-F238E27FC236}">
                <a16:creationId xmlns:a16="http://schemas.microsoft.com/office/drawing/2014/main" id="{17FE87DF-7A5B-40E1-9C77-3F85EBA73DBE}"/>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608832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5D78-5C8B-4B6A-A8F2-B70B563FE7BD}"/>
              </a:ext>
            </a:extLst>
          </p:cNvPr>
          <p:cNvSpPr>
            <a:spLocks noGrp="1"/>
          </p:cNvSpPr>
          <p:nvPr>
            <p:ph type="title"/>
          </p:nvPr>
        </p:nvSpPr>
        <p:spPr/>
        <p:txBody>
          <a:bodyPr/>
          <a:lstStyle/>
          <a:p>
            <a:r>
              <a:rPr lang="en-US" dirty="0"/>
              <a:t>Compute Angles</a:t>
            </a:r>
            <a:br>
              <a:rPr lang="en-US" dirty="0"/>
            </a:br>
            <a:r>
              <a:rPr lang="en-US" dirty="0">
                <a:solidFill>
                  <a:schemeClr val="accent3"/>
                </a:solidFill>
              </a:rPr>
              <a:t>Phase 2: Implementation</a:t>
            </a:r>
            <a:endParaRPr lang="en-US" dirty="0"/>
          </a:p>
        </p:txBody>
      </p:sp>
      <p:sp>
        <p:nvSpPr>
          <p:cNvPr id="8" name="Slide Number Placeholder 7">
            <a:extLst>
              <a:ext uri="{FF2B5EF4-FFF2-40B4-BE49-F238E27FC236}">
                <a16:creationId xmlns:a16="http://schemas.microsoft.com/office/drawing/2014/main" id="{39D799CE-B5B7-4619-9908-770A0F7BDD64}"/>
              </a:ext>
            </a:extLst>
          </p:cNvPr>
          <p:cNvSpPr>
            <a:spLocks noGrp="1"/>
          </p:cNvSpPr>
          <p:nvPr>
            <p:ph type="sldNum" sz="quarter" idx="12"/>
          </p:nvPr>
        </p:nvSpPr>
        <p:spPr/>
        <p:txBody>
          <a:bodyPr/>
          <a:lstStyle/>
          <a:p>
            <a:fld id="{F3E9C4B0-9109-4B6A-816F-B8FB191BD566}" type="slidenum">
              <a:rPr lang="en-US" smtClean="0"/>
              <a:t>21</a:t>
            </a:fld>
            <a:endParaRPr lang="en-US"/>
          </a:p>
        </p:txBody>
      </p:sp>
      <p:sp>
        <p:nvSpPr>
          <p:cNvPr id="3" name="Content Placeholder 2">
            <a:extLst>
              <a:ext uri="{FF2B5EF4-FFF2-40B4-BE49-F238E27FC236}">
                <a16:creationId xmlns:a16="http://schemas.microsoft.com/office/drawing/2014/main" id="{90398E3B-7228-426B-AE01-721F65AD0A3A}"/>
              </a:ext>
            </a:extLst>
          </p:cNvPr>
          <p:cNvSpPr>
            <a:spLocks noGrp="1"/>
          </p:cNvSpPr>
          <p:nvPr>
            <p:ph idx="1"/>
          </p:nvPr>
        </p:nvSpPr>
        <p:spPr/>
        <p:txBody>
          <a:bodyPr/>
          <a:lstStyle/>
          <a:p>
            <a:r>
              <a:rPr lang="en-US" sz="2400" dirty="0"/>
              <a:t>Remember:</a:t>
            </a:r>
            <a:endParaRPr lang="en-US" dirty="0"/>
          </a:p>
          <a:p>
            <a:r>
              <a:rPr lang="en-US" sz="2400" dirty="0"/>
              <a:t>In Python, you can use the </a:t>
            </a:r>
            <a:r>
              <a:rPr lang="en-US" sz="2400" dirty="0">
                <a:solidFill>
                  <a:srgbClr val="7030A0"/>
                </a:solidFill>
              </a:rPr>
              <a:t>sqrt</a:t>
            </a:r>
            <a:r>
              <a:rPr lang="en-US" sz="2400" dirty="0"/>
              <a:t> function in the </a:t>
            </a:r>
            <a:r>
              <a:rPr lang="en-US" sz="2400" dirty="0">
                <a:solidFill>
                  <a:schemeClr val="accent3">
                    <a:lumMod val="75000"/>
                  </a:schemeClr>
                </a:solidFill>
              </a:rPr>
              <a:t>math module </a:t>
            </a:r>
            <a:r>
              <a:rPr lang="en-US" sz="2400" dirty="0"/>
              <a:t>to calculate a square root. For example: </a:t>
            </a:r>
          </a:p>
          <a:p>
            <a:endParaRPr lang="en-US" dirty="0"/>
          </a:p>
          <a:p>
            <a:pPr marL="68580" indent="0">
              <a:buNone/>
            </a:pPr>
            <a:endParaRPr lang="en-US" dirty="0"/>
          </a:p>
          <a:p>
            <a:endParaRPr lang="en-US" sz="1000" dirty="0"/>
          </a:p>
          <a:p>
            <a:r>
              <a:rPr lang="en-US" sz="2400" dirty="0"/>
              <a:t>Also, you can use the </a:t>
            </a:r>
            <a:r>
              <a:rPr lang="en-US" sz="2400" dirty="0">
                <a:solidFill>
                  <a:srgbClr val="7030A0"/>
                </a:solidFill>
              </a:rPr>
              <a:t>pow</a:t>
            </a:r>
            <a:r>
              <a:rPr lang="en-US" sz="2400" dirty="0"/>
              <a:t> function to calculate the power of a number. You don’t need to import any module because this function is built-in Python interpreter. For example: </a:t>
            </a:r>
          </a:p>
        </p:txBody>
      </p:sp>
      <p:grpSp>
        <p:nvGrpSpPr>
          <p:cNvPr id="4" name="Group 3">
            <a:extLst>
              <a:ext uri="{FF2B5EF4-FFF2-40B4-BE49-F238E27FC236}">
                <a16:creationId xmlns:a16="http://schemas.microsoft.com/office/drawing/2014/main" id="{734F7DD3-5D85-43D6-AA4F-663F2918BDA2}"/>
              </a:ext>
            </a:extLst>
          </p:cNvPr>
          <p:cNvGrpSpPr/>
          <p:nvPr/>
        </p:nvGrpSpPr>
        <p:grpSpPr>
          <a:xfrm>
            <a:off x="2567127" y="1441111"/>
            <a:ext cx="4838761" cy="465833"/>
            <a:chOff x="1128406" y="1960750"/>
            <a:chExt cx="4838761" cy="465833"/>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3788834-A162-47D8-BD5A-891234870A8D}"/>
                    </a:ext>
                  </a:extLst>
                </p:cNvPr>
                <p:cNvSpPr/>
                <p:nvPr/>
              </p:nvSpPr>
              <p:spPr>
                <a:xfrm>
                  <a:off x="1128406" y="1960750"/>
                  <a:ext cx="1600182" cy="46583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ad>
                              <m:radPr>
                                <m:degHide m:val="on"/>
                                <m:ctrlPr>
                                  <a:rPr lang="en-US" sz="2400" i="1">
                                    <a:latin typeface="Cambria Math" panose="02040503050406030204" pitchFamily="18" charset="0"/>
                                  </a:rPr>
                                </m:ctrlPr>
                              </m:radPr>
                              <m:deg/>
                              <m:e>
                                <m:r>
                                  <a:rPr lang="en-US" sz="2400" i="1">
                                    <a:latin typeface="Cambria Math" panose="02040503050406030204" pitchFamily="18" charset="0"/>
                                  </a:rPr>
                                  <m:t>𝑎</m:t>
                                </m:r>
                              </m:e>
                            </m:rad>
                            <m:r>
                              <a:rPr lang="en-US" sz="2400" b="0" i="1" smtClean="0">
                                <a:latin typeface="Cambria Math" panose="02040503050406030204" pitchFamily="18" charset="0"/>
                              </a:rPr>
                              <m:t>=</m:t>
                            </m:r>
                            <m:r>
                              <a:rPr lang="en-US" sz="2400" i="1">
                                <a:latin typeface="Cambria Math" panose="02040503050406030204" pitchFamily="18" charset="0"/>
                              </a:rPr>
                              <m:t>𝑎</m:t>
                            </m:r>
                          </m:e>
                          <m:sup>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5</m:t>
                            </m:r>
                          </m:sup>
                        </m:sSup>
                      </m:oMath>
                    </m:oMathPara>
                  </a14:m>
                  <a:endParaRPr lang="en-US" sz="2400" dirty="0"/>
                </a:p>
              </p:txBody>
            </p:sp>
          </mc:Choice>
          <mc:Fallback xmlns="">
            <p:sp>
              <p:nvSpPr>
                <p:cNvPr id="5" name="Rectangle 4">
                  <a:extLst>
                    <a:ext uri="{FF2B5EF4-FFF2-40B4-BE49-F238E27FC236}">
                      <a16:creationId xmlns:a16="http://schemas.microsoft.com/office/drawing/2014/main" id="{F3788834-A162-47D8-BD5A-891234870A8D}"/>
                    </a:ext>
                  </a:extLst>
                </p:cNvPr>
                <p:cNvSpPr>
                  <a:spLocks noRot="1" noChangeAspect="1" noMove="1" noResize="1" noEditPoints="1" noAdjustHandles="1" noChangeArrowheads="1" noChangeShapeType="1" noTextEdit="1"/>
                </p:cNvSpPr>
                <p:nvPr/>
              </p:nvSpPr>
              <p:spPr>
                <a:xfrm>
                  <a:off x="1128406" y="1960750"/>
                  <a:ext cx="1600182" cy="4658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396C229-58D8-4EB5-8209-8BBFF0132CF1}"/>
                    </a:ext>
                  </a:extLst>
                </p:cNvPr>
                <p:cNvSpPr/>
                <p:nvPr/>
              </p:nvSpPr>
              <p:spPr>
                <a:xfrm>
                  <a:off x="3837697" y="1960750"/>
                  <a:ext cx="2129470" cy="461665"/>
                </a:xfrm>
                <a:prstGeom prst="rect">
                  <a:avLst/>
                </a:prstGeom>
              </p:spPr>
              <p:txBody>
                <a:bodyPr wrap="square">
                  <a:spAutoFit/>
                </a:bodyPr>
                <a:lstStyle/>
                <a:p>
                  <a:pPr marL="274320" lvl="1" indent="0" algn="ctr">
                    <a:buNone/>
                  </a:pPr>
                  <a14:m>
                    <m:oMathPara xmlns:m="http://schemas.openxmlformats.org/officeDocument/2006/math">
                      <m:oMathParaPr>
                        <m:jc m:val="center"/>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𝑎</m:t>
                        </m:r>
                        <m:r>
                          <a:rPr lang="en-US" sz="2400" i="1">
                            <a:latin typeface="Cambria Math" panose="02040503050406030204" pitchFamily="18" charset="0"/>
                          </a:rPr>
                          <m:t> × </m:t>
                        </m:r>
                        <m:r>
                          <a:rPr lang="en-US" sz="2400" i="1">
                            <a:latin typeface="Cambria Math" panose="02040503050406030204" pitchFamily="18" charset="0"/>
                            <a:ea typeface="Cambria Math" panose="02040503050406030204" pitchFamily="18" charset="0"/>
                          </a:rPr>
                          <m:t>𝑎</m:t>
                        </m:r>
                      </m:oMath>
                    </m:oMathPara>
                  </a14:m>
                  <a:endParaRPr lang="en-US" sz="2400" b="1" dirty="0"/>
                </a:p>
              </p:txBody>
            </p:sp>
          </mc:Choice>
          <mc:Fallback xmlns="">
            <p:sp>
              <p:nvSpPr>
                <p:cNvPr id="6" name="Rectangle 5">
                  <a:extLst>
                    <a:ext uri="{FF2B5EF4-FFF2-40B4-BE49-F238E27FC236}">
                      <a16:creationId xmlns:a16="http://schemas.microsoft.com/office/drawing/2014/main" id="{D396C229-58D8-4EB5-8209-8BBFF0132CF1}"/>
                    </a:ext>
                  </a:extLst>
                </p:cNvPr>
                <p:cNvSpPr>
                  <a:spLocks noRot="1" noChangeAspect="1" noMove="1" noResize="1" noEditPoints="1" noAdjustHandles="1" noChangeArrowheads="1" noChangeShapeType="1" noTextEdit="1"/>
                </p:cNvSpPr>
                <p:nvPr/>
              </p:nvSpPr>
              <p:spPr>
                <a:xfrm>
                  <a:off x="3837697" y="1960750"/>
                  <a:ext cx="2129470" cy="461665"/>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DF1961B-797E-4D17-8A82-D7304E2788F0}"/>
                  </a:ext>
                </a:extLst>
              </p:cNvPr>
              <p:cNvSpPr/>
              <p:nvPr/>
            </p:nvSpPr>
            <p:spPr>
              <a:xfrm>
                <a:off x="4987951" y="5457006"/>
                <a:ext cx="4009744" cy="84407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240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𝑎</m:t>
                          </m:r>
                        </m:e>
                        <m:sup>
                          <m:r>
                            <a:rPr lang="en-US" sz="2400" b="0" i="1" smtClean="0">
                              <a:solidFill>
                                <a:srgbClr val="0070C0"/>
                              </a:solidFill>
                              <a:latin typeface="Cambria Math" panose="02040503050406030204" pitchFamily="18" charset="0"/>
                            </a:rPr>
                            <m:t>𝑏</m:t>
                          </m:r>
                        </m:sup>
                      </m:sSup>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𝑝𝑜𝑤</m:t>
                      </m:r>
                      <m:r>
                        <a:rPr lang="en-US" sz="2400" b="0" i="1" smtClean="0">
                          <a:solidFill>
                            <a:srgbClr val="002060"/>
                          </a:solidFill>
                          <a:latin typeface="Cambria Math" panose="02040503050406030204" pitchFamily="18" charset="0"/>
                        </a:rPr>
                        <m:t>(</m:t>
                      </m:r>
                      <m:r>
                        <a:rPr lang="en-US" sz="2400" b="0" i="1" smtClean="0">
                          <a:solidFill>
                            <a:srgbClr val="0070C0"/>
                          </a:solidFill>
                          <a:latin typeface="Cambria Math" panose="02040503050406030204" pitchFamily="18" charset="0"/>
                        </a:rPr>
                        <m:t>𝑎</m:t>
                      </m:r>
                      <m:r>
                        <a:rPr lang="en-US" sz="2400" b="0" i="1" smtClean="0">
                          <a:solidFill>
                            <a:srgbClr val="002060"/>
                          </a:solidFill>
                          <a:latin typeface="Cambria Math" panose="02040503050406030204" pitchFamily="18" charset="0"/>
                        </a:rPr>
                        <m:t>, </m:t>
                      </m:r>
                      <m:r>
                        <a:rPr lang="en-US" sz="2400" b="0" i="1" smtClean="0">
                          <a:solidFill>
                            <a:srgbClr val="0070C0"/>
                          </a:solidFill>
                          <a:latin typeface="Cambria Math" panose="02040503050406030204" pitchFamily="18" charset="0"/>
                        </a:rPr>
                        <m:t>𝑏</m:t>
                      </m:r>
                      <m:r>
                        <a:rPr lang="en-US" sz="2400" b="0" i="1" smtClean="0">
                          <a:solidFill>
                            <a:srgbClr val="002060"/>
                          </a:solidFill>
                          <a:latin typeface="Cambria Math" panose="02040503050406030204" pitchFamily="18" charset="0"/>
                        </a:rPr>
                        <m:t>)</m:t>
                      </m:r>
                    </m:oMath>
                  </m:oMathPara>
                </a14:m>
                <a:endParaRPr lang="en-US" sz="2400" dirty="0">
                  <a:solidFill>
                    <a:srgbClr val="002060"/>
                  </a:solidFill>
                </a:endParaRPr>
              </a:p>
              <a:p>
                <a:pPr algn="ctr"/>
                <a14:m>
                  <m:oMathPara xmlns:m="http://schemas.openxmlformats.org/officeDocument/2006/math">
                    <m:oMathParaPr>
                      <m:jc m:val="centerGroup"/>
                    </m:oMathParaPr>
                    <m:oMath xmlns:m="http://schemas.openxmlformats.org/officeDocument/2006/math">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𝑎</m:t>
                          </m:r>
                        </m:e>
                        <m:sup>
                          <m:r>
                            <a:rPr lang="en-US" sz="2400" i="1">
                              <a:solidFill>
                                <a:srgbClr val="0070C0"/>
                              </a:solidFill>
                              <a:latin typeface="Cambria Math" panose="02040503050406030204" pitchFamily="18" charset="0"/>
                            </a:rPr>
                            <m:t>𝑏</m:t>
                          </m:r>
                        </m:sup>
                      </m:sSup>
                      <m:r>
                        <a:rPr lang="en-US" sz="2400" i="1">
                          <a:solidFill>
                            <a:srgbClr val="002060"/>
                          </a:solidFill>
                          <a:latin typeface="Cambria Math" panose="02040503050406030204" pitchFamily="18" charset="0"/>
                        </a:rPr>
                        <m:t>=</m:t>
                      </m:r>
                      <m:r>
                        <a:rPr lang="en-US" sz="2400" i="1" smtClean="0">
                          <a:solidFill>
                            <a:srgbClr val="002060"/>
                          </a:solidFill>
                          <a:latin typeface="Cambria Math" panose="02040503050406030204" pitchFamily="18" charset="0"/>
                        </a:rPr>
                        <m:t> </m:t>
                      </m:r>
                      <m:r>
                        <a:rPr lang="en-US" sz="2400" i="1">
                          <a:solidFill>
                            <a:srgbClr val="0070C0"/>
                          </a:solidFill>
                          <a:latin typeface="Cambria Math" panose="02040503050406030204" pitchFamily="18" charset="0"/>
                        </a:rPr>
                        <m:t>𝑎</m:t>
                      </m:r>
                      <m:r>
                        <a:rPr lang="en-US" sz="2400" b="0" i="1" smtClean="0">
                          <a:solidFill>
                            <a:srgbClr val="002060"/>
                          </a:solidFill>
                          <a:latin typeface="Cambria Math" panose="02040503050406030204" pitchFamily="18" charset="0"/>
                        </a:rPr>
                        <m:t>∗∗</m:t>
                      </m:r>
                      <m:r>
                        <a:rPr lang="en-US" sz="2400" i="1">
                          <a:solidFill>
                            <a:srgbClr val="0070C0"/>
                          </a:solidFill>
                          <a:latin typeface="Cambria Math" panose="02040503050406030204" pitchFamily="18" charset="0"/>
                        </a:rPr>
                        <m:t>𝑏</m:t>
                      </m:r>
                    </m:oMath>
                  </m:oMathPara>
                </a14:m>
                <a:endParaRPr lang="en-US" sz="2400" dirty="0">
                  <a:solidFill>
                    <a:srgbClr val="002060"/>
                  </a:solidFill>
                </a:endParaRPr>
              </a:p>
            </p:txBody>
          </p:sp>
        </mc:Choice>
        <mc:Fallback xmlns="">
          <p:sp>
            <p:nvSpPr>
              <p:cNvPr id="10" name="Rectangle 9">
                <a:extLst>
                  <a:ext uri="{FF2B5EF4-FFF2-40B4-BE49-F238E27FC236}">
                    <a16:creationId xmlns:a16="http://schemas.microsoft.com/office/drawing/2014/main" id="{8DF1961B-797E-4D17-8A82-D7304E2788F0}"/>
                  </a:ext>
                </a:extLst>
              </p:cNvPr>
              <p:cNvSpPr>
                <a:spLocks noRot="1" noChangeAspect="1" noMove="1" noResize="1" noEditPoints="1" noAdjustHandles="1" noChangeArrowheads="1" noChangeShapeType="1" noTextEdit="1"/>
              </p:cNvSpPr>
              <p:nvPr/>
            </p:nvSpPr>
            <p:spPr>
              <a:xfrm>
                <a:off x="4987951" y="5457006"/>
                <a:ext cx="4009744" cy="844077"/>
              </a:xfrm>
              <a:prstGeom prst="rect">
                <a:avLst/>
              </a:prstGeom>
              <a:blipFill>
                <a:blip r:embed="rId5"/>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FA5AF9FF-D71F-4EF2-8026-996B2BB04411}"/>
              </a:ext>
            </a:extLst>
          </p:cNvPr>
          <p:cNvGrpSpPr/>
          <p:nvPr/>
        </p:nvGrpSpPr>
        <p:grpSpPr>
          <a:xfrm>
            <a:off x="477657" y="2767280"/>
            <a:ext cx="4384253" cy="1323439"/>
            <a:chOff x="772666" y="4434557"/>
            <a:chExt cx="4384253" cy="1323439"/>
          </a:xfrm>
        </p:grpSpPr>
        <p:sp>
          <p:nvSpPr>
            <p:cNvPr id="11" name="Rectangle 10">
              <a:extLst>
                <a:ext uri="{FF2B5EF4-FFF2-40B4-BE49-F238E27FC236}">
                  <a16:creationId xmlns:a16="http://schemas.microsoft.com/office/drawing/2014/main" id="{187CAFDE-28C4-4462-B660-8F060D92EAA4}"/>
                </a:ext>
              </a:extLst>
            </p:cNvPr>
            <p:cNvSpPr>
              <a:spLocks noChangeArrowheads="1"/>
            </p:cNvSpPr>
            <p:nvPr/>
          </p:nvSpPr>
          <p:spPr bwMode="auto">
            <a:xfrm>
              <a:off x="1447041" y="4434557"/>
              <a:ext cx="3709878" cy="1323439"/>
            </a:xfrm>
            <a:prstGeom prst="rect">
              <a:avLst/>
            </a:prstGeom>
            <a:solidFill>
              <a:schemeClr val="bg1">
                <a:lumMod val="75000"/>
                <a:alpha val="15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600" dirty="0">
                  <a:solidFill>
                    <a:srgbClr val="C00000"/>
                  </a:solidFill>
                  <a:latin typeface="Courier New" panose="02070309020205020404" pitchFamily="49" charset="0"/>
                  <a:cs typeface="Courier New" panose="02070309020205020404" pitchFamily="49" charset="0"/>
                </a:rPr>
                <a:t>&gt;&gt;&gt;</a:t>
              </a:r>
              <a:r>
                <a:rPr lang="en-US" altLang="en-US" sz="1600" dirty="0">
                  <a:latin typeface="Courier New" panose="02070309020205020404" pitchFamily="49" charset="0"/>
                  <a:cs typeface="Courier New" panose="02070309020205020404" pitchFamily="49" charset="0"/>
                </a:rPr>
                <a:t> </a:t>
              </a:r>
              <a:r>
                <a:rPr lang="en-US" altLang="en-US" sz="1600" dirty="0">
                  <a:solidFill>
                    <a:srgbClr val="CC6600"/>
                  </a:solidFill>
                  <a:latin typeface="Courier New" panose="02070309020205020404" pitchFamily="49" charset="0"/>
                  <a:cs typeface="Courier New" panose="02070309020205020404" pitchFamily="49" charset="0"/>
                </a:rPr>
                <a:t>import</a:t>
              </a:r>
              <a:r>
                <a:rPr lang="en-US" altLang="en-US" sz="1600" dirty="0">
                  <a:latin typeface="Courier New" panose="02070309020205020404" pitchFamily="49" charset="0"/>
                  <a:cs typeface="Courier New" panose="02070309020205020404" pitchFamily="49" charset="0"/>
                </a:rPr>
                <a:t> math</a:t>
              </a:r>
            </a:p>
            <a:p>
              <a:pPr defTabSz="914400" eaLnBrk="0" fontAlgn="base" hangingPunct="0">
                <a:spcBef>
                  <a:spcPct val="0"/>
                </a:spcBef>
                <a:spcAft>
                  <a:spcPct val="0"/>
                </a:spcAft>
              </a:pPr>
              <a:r>
                <a:rPr lang="en-US" altLang="en-US" sz="1600" dirty="0">
                  <a:solidFill>
                    <a:srgbClr val="C00000"/>
                  </a:solidFill>
                  <a:latin typeface="Courier New" panose="02070309020205020404" pitchFamily="49" charset="0"/>
                  <a:cs typeface="Courier New" panose="02070309020205020404" pitchFamily="49" charset="0"/>
                </a:rPr>
                <a:t>&gt;&gt;&gt;</a:t>
              </a: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math.sqrt</a:t>
              </a:r>
              <a:r>
                <a:rPr lang="en-US" altLang="en-US" sz="1600" dirty="0">
                  <a:latin typeface="Courier New" panose="02070309020205020404" pitchFamily="49" charset="0"/>
                  <a:cs typeface="Courier New" panose="02070309020205020404" pitchFamily="49" charset="0"/>
                </a:rPr>
                <a:t>(50)</a:t>
              </a:r>
            </a:p>
            <a:p>
              <a:pPr defTabSz="914400" eaLnBrk="0" fontAlgn="base" hangingPunct="0">
                <a:spcBef>
                  <a:spcPct val="0"/>
                </a:spcBef>
                <a:spcAft>
                  <a:spcPct val="0"/>
                </a:spcAft>
              </a:pPr>
              <a:r>
                <a:rPr lang="en-US" altLang="en-US" sz="1600" dirty="0">
                  <a:solidFill>
                    <a:srgbClr val="3333FF"/>
                  </a:solidFill>
                  <a:latin typeface="Courier New" panose="02070309020205020404" pitchFamily="49" charset="0"/>
                  <a:cs typeface="Courier New" panose="02070309020205020404" pitchFamily="49" charset="0"/>
                </a:rPr>
                <a:t>7.0710678118654755</a:t>
              </a:r>
            </a:p>
            <a:p>
              <a:pPr defTabSz="914400" eaLnBrk="0" fontAlgn="base" hangingPunct="0">
                <a:spcBef>
                  <a:spcPct val="0"/>
                </a:spcBef>
                <a:spcAft>
                  <a:spcPct val="0"/>
                </a:spcAft>
              </a:pPr>
              <a:r>
                <a:rPr lang="en-US" altLang="en-US" sz="1600" dirty="0">
                  <a:solidFill>
                    <a:srgbClr val="C00000"/>
                  </a:solidFill>
                  <a:latin typeface="Courier New" panose="02070309020205020404" pitchFamily="49" charset="0"/>
                  <a:cs typeface="Courier New" panose="02070309020205020404" pitchFamily="49" charset="0"/>
                </a:rPr>
                <a:t>&gt;&gt;&gt; </a:t>
              </a:r>
              <a:r>
                <a:rPr lang="en-US" altLang="en-US" sz="1600" dirty="0">
                  <a:latin typeface="Courier New" panose="02070309020205020404" pitchFamily="49" charset="0"/>
                  <a:cs typeface="Courier New" panose="02070309020205020404" pitchFamily="49" charset="0"/>
                </a:rPr>
                <a:t>50 ** 0.5</a:t>
              </a:r>
            </a:p>
            <a:p>
              <a:pPr defTabSz="914400" eaLnBrk="0" fontAlgn="base" hangingPunct="0">
                <a:spcBef>
                  <a:spcPct val="0"/>
                </a:spcBef>
                <a:spcAft>
                  <a:spcPct val="0"/>
                </a:spcAft>
              </a:pPr>
              <a:r>
                <a:rPr lang="en-US" altLang="en-US" sz="1600" dirty="0">
                  <a:solidFill>
                    <a:srgbClr val="3333FF"/>
                  </a:solidFill>
                  <a:latin typeface="Courier New" panose="02070309020205020404" pitchFamily="49" charset="0"/>
                  <a:cs typeface="Courier New" panose="02070309020205020404" pitchFamily="49" charset="0"/>
                </a:rPr>
                <a:t>7.0710678118654755</a:t>
              </a:r>
            </a:p>
          </p:txBody>
        </p:sp>
        <p:pic>
          <p:nvPicPr>
            <p:cNvPr id="12" name="Picture 11">
              <a:extLst>
                <a:ext uri="{FF2B5EF4-FFF2-40B4-BE49-F238E27FC236}">
                  <a16:creationId xmlns:a16="http://schemas.microsoft.com/office/drawing/2014/main" id="{640670BE-1532-4B8B-ACFF-16C3EF43C1F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72666" y="4818959"/>
              <a:ext cx="545305" cy="551364"/>
            </a:xfrm>
            <a:prstGeom prst="rect">
              <a:avLst/>
            </a:prstGeom>
          </p:spPr>
        </p:pic>
      </p:grpSp>
      <p:grpSp>
        <p:nvGrpSpPr>
          <p:cNvPr id="13" name="Group 12">
            <a:extLst>
              <a:ext uri="{FF2B5EF4-FFF2-40B4-BE49-F238E27FC236}">
                <a16:creationId xmlns:a16="http://schemas.microsoft.com/office/drawing/2014/main" id="{A68D888D-93B3-4D20-80F6-A3B82368E780}"/>
              </a:ext>
            </a:extLst>
          </p:cNvPr>
          <p:cNvGrpSpPr/>
          <p:nvPr/>
        </p:nvGrpSpPr>
        <p:grpSpPr>
          <a:xfrm>
            <a:off x="477657" y="5342072"/>
            <a:ext cx="4384253" cy="1077218"/>
            <a:chOff x="772666" y="4557668"/>
            <a:chExt cx="4384253" cy="1077218"/>
          </a:xfrm>
        </p:grpSpPr>
        <p:sp>
          <p:nvSpPr>
            <p:cNvPr id="14" name="Rectangle 13">
              <a:extLst>
                <a:ext uri="{FF2B5EF4-FFF2-40B4-BE49-F238E27FC236}">
                  <a16:creationId xmlns:a16="http://schemas.microsoft.com/office/drawing/2014/main" id="{FD5F7D17-1E2F-4063-B4B8-0396C5594528}"/>
                </a:ext>
              </a:extLst>
            </p:cNvPr>
            <p:cNvSpPr>
              <a:spLocks noChangeArrowheads="1"/>
            </p:cNvSpPr>
            <p:nvPr/>
          </p:nvSpPr>
          <p:spPr bwMode="auto">
            <a:xfrm>
              <a:off x="1447041" y="4557668"/>
              <a:ext cx="3709878" cy="1077218"/>
            </a:xfrm>
            <a:prstGeom prst="rect">
              <a:avLst/>
            </a:prstGeom>
            <a:solidFill>
              <a:schemeClr val="bg1">
                <a:lumMod val="75000"/>
                <a:alpha val="15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pl-PL" altLang="en-US" sz="1600" dirty="0">
                  <a:solidFill>
                    <a:srgbClr val="C00000"/>
                  </a:solidFill>
                  <a:latin typeface="Courier New" panose="02070309020205020404" pitchFamily="49" charset="0"/>
                  <a:cs typeface="Courier New" panose="02070309020205020404" pitchFamily="49" charset="0"/>
                </a:rPr>
                <a:t>&gt;&gt;&gt;</a:t>
              </a:r>
              <a:r>
                <a:rPr lang="pl-PL" altLang="en-US" sz="1600" dirty="0">
                  <a:latin typeface="Courier New" panose="02070309020205020404" pitchFamily="49" charset="0"/>
                  <a:cs typeface="Courier New" panose="02070309020205020404" pitchFamily="49" charset="0"/>
                </a:rPr>
                <a:t> pow(2, 6)</a:t>
              </a:r>
            </a:p>
            <a:p>
              <a:pPr defTabSz="914400" eaLnBrk="0" fontAlgn="base" hangingPunct="0">
                <a:spcBef>
                  <a:spcPct val="0"/>
                </a:spcBef>
                <a:spcAft>
                  <a:spcPct val="0"/>
                </a:spcAft>
              </a:pPr>
              <a:r>
                <a:rPr lang="pl-PL" altLang="en-US" sz="1600" dirty="0">
                  <a:solidFill>
                    <a:srgbClr val="3333FF"/>
                  </a:solidFill>
                  <a:latin typeface="Courier New" panose="02070309020205020404" pitchFamily="49" charset="0"/>
                  <a:cs typeface="Courier New" panose="02070309020205020404" pitchFamily="49" charset="0"/>
                </a:rPr>
                <a:t>64</a:t>
              </a:r>
            </a:p>
            <a:p>
              <a:pPr defTabSz="914400" eaLnBrk="0" fontAlgn="base" hangingPunct="0">
                <a:spcBef>
                  <a:spcPct val="0"/>
                </a:spcBef>
                <a:spcAft>
                  <a:spcPct val="0"/>
                </a:spcAft>
              </a:pPr>
              <a:r>
                <a:rPr lang="pl-PL" altLang="en-US" sz="1600" dirty="0">
                  <a:solidFill>
                    <a:srgbClr val="C00000"/>
                  </a:solidFill>
                  <a:latin typeface="Courier New" panose="02070309020205020404" pitchFamily="49" charset="0"/>
                  <a:cs typeface="Courier New" panose="02070309020205020404" pitchFamily="49" charset="0"/>
                </a:rPr>
                <a:t>&gt;&gt;&gt;</a:t>
              </a:r>
              <a:r>
                <a:rPr lang="pl-PL" altLang="en-US" sz="1600" dirty="0">
                  <a:latin typeface="Courier New" panose="02070309020205020404" pitchFamily="49" charset="0"/>
                  <a:cs typeface="Courier New" panose="02070309020205020404" pitchFamily="49" charset="0"/>
                </a:rPr>
                <a:t> </a:t>
              </a:r>
              <a:r>
                <a:rPr lang="en-US" altLang="en-US" sz="1600" dirty="0">
                  <a:latin typeface="Courier New" panose="02070309020205020404" pitchFamily="49" charset="0"/>
                  <a:cs typeface="Courier New" panose="02070309020205020404" pitchFamily="49" charset="0"/>
                </a:rPr>
                <a:t>2 ** 6</a:t>
              </a:r>
              <a:endParaRPr lang="pl-PL" altLang="en-US" sz="1600" dirty="0">
                <a:latin typeface="Courier New" panose="02070309020205020404" pitchFamily="49" charset="0"/>
                <a:cs typeface="Courier New" panose="02070309020205020404" pitchFamily="49" charset="0"/>
              </a:endParaRPr>
            </a:p>
            <a:p>
              <a:pPr defTabSz="914400" eaLnBrk="0" fontAlgn="base" hangingPunct="0">
                <a:spcBef>
                  <a:spcPct val="0"/>
                </a:spcBef>
                <a:spcAft>
                  <a:spcPct val="0"/>
                </a:spcAft>
              </a:pPr>
              <a:r>
                <a:rPr lang="en-US" altLang="en-US" sz="1600" dirty="0">
                  <a:solidFill>
                    <a:srgbClr val="3333FF"/>
                  </a:solidFill>
                  <a:latin typeface="Courier New" panose="02070309020205020404" pitchFamily="49" charset="0"/>
                  <a:cs typeface="Courier New" panose="02070309020205020404" pitchFamily="49" charset="0"/>
                </a:rPr>
                <a:t>64</a:t>
              </a:r>
            </a:p>
          </p:txBody>
        </p:sp>
        <p:pic>
          <p:nvPicPr>
            <p:cNvPr id="15" name="Picture 14">
              <a:extLst>
                <a:ext uri="{FF2B5EF4-FFF2-40B4-BE49-F238E27FC236}">
                  <a16:creationId xmlns:a16="http://schemas.microsoft.com/office/drawing/2014/main" id="{33B14A5F-CC5D-4036-B56E-EE478AC01F3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72666" y="4818959"/>
              <a:ext cx="545305" cy="551364"/>
            </a:xfrm>
            <a:prstGeom prst="rect">
              <a:avLst/>
            </a:prstGeom>
          </p:spPr>
        </p:pic>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BEA05EC-3167-4F15-975D-F04A9EFFBE62}"/>
                  </a:ext>
                </a:extLst>
              </p:cNvPr>
              <p:cNvSpPr/>
              <p:nvPr/>
            </p:nvSpPr>
            <p:spPr>
              <a:xfrm>
                <a:off x="4987950" y="3007762"/>
                <a:ext cx="4009745" cy="83920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ad>
                        <m:radPr>
                          <m:degHide m:val="on"/>
                          <m:ctrlPr>
                            <a:rPr lang="en-US" sz="2400" i="1" smtClean="0">
                              <a:solidFill>
                                <a:srgbClr val="002060"/>
                              </a:solidFill>
                              <a:latin typeface="Cambria Math" panose="02040503050406030204" pitchFamily="18" charset="0"/>
                            </a:rPr>
                          </m:ctrlPr>
                        </m:radPr>
                        <m:deg/>
                        <m:e>
                          <m:r>
                            <a:rPr lang="en-US" sz="2400" i="1" smtClean="0">
                              <a:solidFill>
                                <a:srgbClr val="0070C0"/>
                              </a:solidFill>
                              <a:latin typeface="Cambria Math" panose="02040503050406030204" pitchFamily="18" charset="0"/>
                            </a:rPr>
                            <m:t>𝑎</m:t>
                          </m:r>
                        </m:e>
                      </m:rad>
                      <m:r>
                        <a:rPr lang="en-US" sz="2400" b="0" i="1" smtClean="0">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𝑚𝑎𝑡h</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𝑠𝑞𝑟𝑡</m:t>
                      </m:r>
                      <m:r>
                        <a:rPr lang="en-US" sz="2400" b="0" i="1" smtClean="0">
                          <a:solidFill>
                            <a:srgbClr val="002060"/>
                          </a:solidFill>
                          <a:latin typeface="Cambria Math" panose="02040503050406030204" pitchFamily="18" charset="0"/>
                        </a:rPr>
                        <m:t>(</m:t>
                      </m:r>
                      <m:r>
                        <a:rPr lang="en-US" sz="2400" b="0" i="1" smtClean="0">
                          <a:solidFill>
                            <a:srgbClr val="0070C0"/>
                          </a:solidFill>
                          <a:latin typeface="Cambria Math" panose="02040503050406030204" pitchFamily="18" charset="0"/>
                        </a:rPr>
                        <m:t>𝑎</m:t>
                      </m:r>
                      <m:r>
                        <a:rPr lang="en-US" sz="2400" b="0" i="1" smtClean="0">
                          <a:solidFill>
                            <a:srgbClr val="002060"/>
                          </a:solidFill>
                          <a:latin typeface="Cambria Math" panose="02040503050406030204" pitchFamily="18" charset="0"/>
                        </a:rPr>
                        <m:t>)</m:t>
                      </m:r>
                    </m:oMath>
                  </m:oMathPara>
                </a14:m>
                <a:endParaRPr lang="en-US" sz="2400" dirty="0">
                  <a:solidFill>
                    <a:srgbClr val="002060"/>
                  </a:solidFill>
                </a:endParaRPr>
              </a:p>
              <a:p>
                <a:pPr algn="ctr"/>
                <a14:m>
                  <m:oMathPara xmlns:m="http://schemas.openxmlformats.org/officeDocument/2006/math">
                    <m:oMathParaPr>
                      <m:jc m:val="centerGroup"/>
                    </m:oMathParaPr>
                    <m:oMath xmlns:m="http://schemas.openxmlformats.org/officeDocument/2006/math">
                      <m:rad>
                        <m:radPr>
                          <m:degHide m:val="on"/>
                          <m:ctrlPr>
                            <a:rPr lang="en-US" sz="2400" i="1">
                              <a:solidFill>
                                <a:srgbClr val="002060"/>
                              </a:solidFill>
                              <a:latin typeface="Cambria Math" panose="02040503050406030204" pitchFamily="18" charset="0"/>
                            </a:rPr>
                          </m:ctrlPr>
                        </m:radPr>
                        <m:deg/>
                        <m:e>
                          <m:r>
                            <a:rPr lang="en-US" sz="2400" i="1">
                              <a:solidFill>
                                <a:srgbClr val="0070C0"/>
                              </a:solidFill>
                              <a:latin typeface="Cambria Math" panose="02040503050406030204" pitchFamily="18" charset="0"/>
                            </a:rPr>
                            <m:t>𝑎</m:t>
                          </m:r>
                        </m:e>
                      </m:rad>
                      <m:r>
                        <a:rPr lang="en-US" sz="2400" i="1">
                          <a:solidFill>
                            <a:srgbClr val="002060"/>
                          </a:solidFill>
                          <a:latin typeface="Cambria Math" panose="02040503050406030204" pitchFamily="18" charset="0"/>
                        </a:rPr>
                        <m:t>=</m:t>
                      </m:r>
                      <m:r>
                        <a:rPr lang="en-US" sz="2400" b="0" i="1" smtClean="0">
                          <a:solidFill>
                            <a:srgbClr val="0070C0"/>
                          </a:solidFill>
                          <a:latin typeface="Cambria Math" panose="02040503050406030204" pitchFamily="18" charset="0"/>
                        </a:rPr>
                        <m:t>𝑎</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0</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5</m:t>
                      </m:r>
                    </m:oMath>
                  </m:oMathPara>
                </a14:m>
                <a:endParaRPr lang="en-US" sz="2400" dirty="0">
                  <a:solidFill>
                    <a:srgbClr val="002060"/>
                  </a:solidFill>
                </a:endParaRPr>
              </a:p>
            </p:txBody>
          </p:sp>
        </mc:Choice>
        <mc:Fallback xmlns="">
          <p:sp>
            <p:nvSpPr>
              <p:cNvPr id="16" name="Rectangle 15">
                <a:extLst>
                  <a:ext uri="{FF2B5EF4-FFF2-40B4-BE49-F238E27FC236}">
                    <a16:creationId xmlns:a16="http://schemas.microsoft.com/office/drawing/2014/main" id="{1BEA05EC-3167-4F15-975D-F04A9EFFBE62}"/>
                  </a:ext>
                </a:extLst>
              </p:cNvPr>
              <p:cNvSpPr>
                <a:spLocks noRot="1" noChangeAspect="1" noMove="1" noResize="1" noEditPoints="1" noAdjustHandles="1" noChangeArrowheads="1" noChangeShapeType="1" noTextEdit="1"/>
              </p:cNvSpPr>
              <p:nvPr/>
            </p:nvSpPr>
            <p:spPr>
              <a:xfrm>
                <a:off x="4987950" y="3007762"/>
                <a:ext cx="4009745" cy="839204"/>
              </a:xfrm>
              <a:prstGeom prst="rect">
                <a:avLst/>
              </a:prstGeom>
              <a:blipFill>
                <a:blip r:embed="rId7"/>
                <a:stretch>
                  <a:fillRect/>
                </a:stretch>
              </a:blipFill>
            </p:spPr>
            <p:txBody>
              <a:bodyPr/>
              <a:lstStyle/>
              <a:p>
                <a:r>
                  <a:rPr lang="en-US">
                    <a:noFill/>
                  </a:rPr>
                  <a:t> </a:t>
                </a:r>
              </a:p>
            </p:txBody>
          </p:sp>
        </mc:Fallback>
      </mc:AlternateContent>
      <p:pic>
        <p:nvPicPr>
          <p:cNvPr id="17" name="Picture 16">
            <a:hlinkClick r:id="rId8" action="ppaction://hlinksldjump"/>
            <a:extLst>
              <a:ext uri="{FF2B5EF4-FFF2-40B4-BE49-F238E27FC236}">
                <a16:creationId xmlns:a16="http://schemas.microsoft.com/office/drawing/2014/main" id="{1E3AD6EE-79D3-435E-B633-110C627EFC9B}"/>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8" name="Footer Placeholder 17">
            <a:extLst>
              <a:ext uri="{FF2B5EF4-FFF2-40B4-BE49-F238E27FC236}">
                <a16:creationId xmlns:a16="http://schemas.microsoft.com/office/drawing/2014/main" id="{68A50032-6543-4325-B24B-55E5F7A81489}"/>
              </a:ext>
            </a:extLst>
          </p:cNvPr>
          <p:cNvSpPr>
            <a:spLocks noGrp="1"/>
          </p:cNvSpPr>
          <p:nvPr>
            <p:ph type="ftr" sz="quarter" idx="11"/>
          </p:nvPr>
        </p:nvSpPr>
        <p:spPr/>
        <p:txBody>
          <a:bodyPr/>
          <a:lstStyle/>
          <a:p>
            <a:r>
              <a:rPr lang="en-US"/>
              <a:t>Program 1</a:t>
            </a:r>
          </a:p>
        </p:txBody>
      </p:sp>
      <p:sp>
        <p:nvSpPr>
          <p:cNvPr id="19" name="Slide Number Placeholder 2">
            <a:hlinkClick r:id="rId10" action="ppaction://hlinksldjump"/>
            <a:extLst>
              <a:ext uri="{FF2B5EF4-FFF2-40B4-BE49-F238E27FC236}">
                <a16:creationId xmlns:a16="http://schemas.microsoft.com/office/drawing/2014/main" id="{EE53DCF6-8373-4A08-B0F4-5AD4C1E18057}"/>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409146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5D78-5C8B-4B6A-A8F2-B70B563FE7BD}"/>
              </a:ext>
            </a:extLst>
          </p:cNvPr>
          <p:cNvSpPr>
            <a:spLocks noGrp="1"/>
          </p:cNvSpPr>
          <p:nvPr>
            <p:ph type="title"/>
          </p:nvPr>
        </p:nvSpPr>
        <p:spPr/>
        <p:txBody>
          <a:bodyPr/>
          <a:lstStyle/>
          <a:p>
            <a:r>
              <a:rPr lang="en-US" dirty="0"/>
              <a:t>Compute Angles</a:t>
            </a:r>
            <a:br>
              <a:rPr lang="en-US" dirty="0"/>
            </a:br>
            <a:r>
              <a:rPr lang="en-US" dirty="0">
                <a:solidFill>
                  <a:schemeClr val="accent3"/>
                </a:solidFill>
              </a:rPr>
              <a:t>Phase 2: Implementation</a:t>
            </a:r>
            <a:endParaRPr lang="en-US" dirty="0"/>
          </a:p>
        </p:txBody>
      </p:sp>
      <p:sp>
        <p:nvSpPr>
          <p:cNvPr id="5" name="Slide Number Placeholder 4">
            <a:extLst>
              <a:ext uri="{FF2B5EF4-FFF2-40B4-BE49-F238E27FC236}">
                <a16:creationId xmlns:a16="http://schemas.microsoft.com/office/drawing/2014/main" id="{89DB6DD6-B740-4BFB-A4CB-713EC181353C}"/>
              </a:ext>
            </a:extLst>
          </p:cNvPr>
          <p:cNvSpPr>
            <a:spLocks noGrp="1"/>
          </p:cNvSpPr>
          <p:nvPr>
            <p:ph type="sldNum" sz="quarter" idx="12"/>
          </p:nvPr>
        </p:nvSpPr>
        <p:spPr/>
        <p:txBody>
          <a:bodyPr/>
          <a:lstStyle/>
          <a:p>
            <a:fld id="{F3E9C4B0-9109-4B6A-816F-B8FB191BD566}" type="slidenum">
              <a:rPr lang="en-US" smtClean="0"/>
              <a:t>22</a:t>
            </a:fld>
            <a:endParaRPr lang="en-US"/>
          </a:p>
        </p:txBody>
      </p:sp>
      <p:sp>
        <p:nvSpPr>
          <p:cNvPr id="3" name="Content Placeholder 2">
            <a:extLst>
              <a:ext uri="{FF2B5EF4-FFF2-40B4-BE49-F238E27FC236}">
                <a16:creationId xmlns:a16="http://schemas.microsoft.com/office/drawing/2014/main" id="{90398E3B-7228-426B-AE01-721F65AD0A3A}"/>
              </a:ext>
            </a:extLst>
          </p:cNvPr>
          <p:cNvSpPr>
            <a:spLocks noGrp="1"/>
          </p:cNvSpPr>
          <p:nvPr>
            <p:ph idx="1"/>
          </p:nvPr>
        </p:nvSpPr>
        <p:spPr/>
        <p:txBody>
          <a:bodyPr/>
          <a:lstStyle/>
          <a:p>
            <a:r>
              <a:rPr lang="en-US" sz="2400" dirty="0"/>
              <a:t>Note:</a:t>
            </a:r>
            <a:endParaRPr lang="en-US" dirty="0"/>
          </a:p>
          <a:p>
            <a:pPr lvl="1" algn="justLow"/>
            <a:r>
              <a:rPr lang="en-US" sz="2200" dirty="0"/>
              <a:t>The function </a:t>
            </a:r>
            <a:r>
              <a:rPr lang="en-US" sz="2200" dirty="0" err="1">
                <a:solidFill>
                  <a:srgbClr val="7030A0"/>
                </a:solidFill>
              </a:rPr>
              <a:t>math.acos</a:t>
            </a:r>
            <a:r>
              <a:rPr lang="en-US" sz="2200" dirty="0">
                <a:solidFill>
                  <a:srgbClr val="7030A0"/>
                </a:solidFill>
              </a:rPr>
              <a:t>(</a:t>
            </a:r>
            <a:r>
              <a:rPr lang="en-US" sz="2200" dirty="0">
                <a:solidFill>
                  <a:srgbClr val="0070C0"/>
                </a:solidFill>
              </a:rPr>
              <a:t>x</a:t>
            </a:r>
            <a:r>
              <a:rPr lang="en-US" sz="2200" dirty="0">
                <a:solidFill>
                  <a:srgbClr val="7030A0"/>
                </a:solidFill>
              </a:rPr>
              <a:t>) </a:t>
            </a:r>
            <a:r>
              <a:rPr lang="en-US" sz="2200" dirty="0"/>
              <a:t>returns the arc cosine of </a:t>
            </a:r>
            <a:r>
              <a:rPr lang="en-US" sz="2200" dirty="0">
                <a:solidFill>
                  <a:srgbClr val="0070C0"/>
                </a:solidFill>
              </a:rPr>
              <a:t>x</a:t>
            </a:r>
            <a:r>
              <a:rPr lang="en-US" sz="2200" dirty="0"/>
              <a:t>, in </a:t>
            </a:r>
            <a:r>
              <a:rPr lang="en-US" sz="2200" dirty="0">
                <a:solidFill>
                  <a:srgbClr val="C00000"/>
                </a:solidFill>
              </a:rPr>
              <a:t>radians</a:t>
            </a:r>
            <a:r>
              <a:rPr lang="en-US" sz="2200" dirty="0"/>
              <a:t>.</a:t>
            </a:r>
          </a:p>
          <a:p>
            <a:pPr lvl="1" algn="justLow"/>
            <a:r>
              <a:rPr lang="en-US" sz="2200" dirty="0"/>
              <a:t>In the solution of the problem, we need to display the angles in </a:t>
            </a:r>
            <a:r>
              <a:rPr lang="en-US" sz="2200" dirty="0">
                <a:solidFill>
                  <a:srgbClr val="C00000"/>
                </a:solidFill>
              </a:rPr>
              <a:t>degrees</a:t>
            </a:r>
            <a:r>
              <a:rPr lang="en-US" sz="2200" dirty="0"/>
              <a:t> not in </a:t>
            </a:r>
            <a:r>
              <a:rPr lang="en-US" sz="2200" dirty="0">
                <a:solidFill>
                  <a:srgbClr val="C00000"/>
                </a:solidFill>
              </a:rPr>
              <a:t>radians</a:t>
            </a:r>
            <a:r>
              <a:rPr lang="en-US" sz="2200" dirty="0"/>
              <a:t>. </a:t>
            </a:r>
          </a:p>
          <a:p>
            <a:pPr lvl="1" algn="justLow"/>
            <a:r>
              <a:rPr lang="en-US" sz="2200" dirty="0"/>
              <a:t>So, we can use the function </a:t>
            </a:r>
            <a:r>
              <a:rPr lang="en-US" sz="2200" dirty="0" err="1">
                <a:solidFill>
                  <a:srgbClr val="7030A0"/>
                </a:solidFill>
              </a:rPr>
              <a:t>math.degrees</a:t>
            </a:r>
            <a:r>
              <a:rPr lang="en-US" sz="2200" dirty="0">
                <a:solidFill>
                  <a:srgbClr val="7030A0"/>
                </a:solidFill>
              </a:rPr>
              <a:t>(</a:t>
            </a:r>
            <a:r>
              <a:rPr lang="en-US" sz="2200" dirty="0">
                <a:solidFill>
                  <a:srgbClr val="0070C0"/>
                </a:solidFill>
              </a:rPr>
              <a:t>x</a:t>
            </a:r>
            <a:r>
              <a:rPr lang="en-US" sz="2200" dirty="0">
                <a:solidFill>
                  <a:srgbClr val="7030A0"/>
                </a:solidFill>
              </a:rPr>
              <a:t>) </a:t>
            </a:r>
            <a:r>
              <a:rPr lang="en-US" sz="2200" dirty="0"/>
              <a:t>to convert angle </a:t>
            </a:r>
            <a:r>
              <a:rPr lang="en-US" sz="2200" dirty="0">
                <a:solidFill>
                  <a:srgbClr val="0070C0"/>
                </a:solidFill>
              </a:rPr>
              <a:t>x</a:t>
            </a:r>
            <a:r>
              <a:rPr lang="en-US" sz="2200" dirty="0"/>
              <a:t> from </a:t>
            </a:r>
            <a:r>
              <a:rPr lang="en-US" sz="2200" dirty="0">
                <a:solidFill>
                  <a:srgbClr val="C00000"/>
                </a:solidFill>
              </a:rPr>
              <a:t>radians</a:t>
            </a:r>
            <a:r>
              <a:rPr lang="en-US" sz="2200" dirty="0"/>
              <a:t> to </a:t>
            </a:r>
            <a:r>
              <a:rPr lang="en-US" sz="2200" dirty="0">
                <a:solidFill>
                  <a:srgbClr val="C00000"/>
                </a:solidFill>
              </a:rPr>
              <a:t>degrees</a:t>
            </a:r>
            <a:r>
              <a:rPr lang="en-US" sz="2200" dirty="0"/>
              <a:t>.</a:t>
            </a:r>
          </a:p>
          <a:p>
            <a:pPr lvl="1" algn="justLow"/>
            <a:endParaRPr lang="en-US" sz="2200" dirty="0"/>
          </a:p>
          <a:p>
            <a:pPr lvl="1" algn="justLow"/>
            <a:endParaRPr lang="en-US" sz="2200" dirty="0"/>
          </a:p>
          <a:p>
            <a:endParaRPr lang="en-US" dirty="0"/>
          </a:p>
          <a:p>
            <a:pPr marL="68580" indent="0">
              <a:buNone/>
            </a:pPr>
            <a:endParaRPr lang="en-US" dirty="0"/>
          </a:p>
          <a:p>
            <a:endParaRPr lang="en-US" sz="2400" dirty="0"/>
          </a:p>
        </p:txBody>
      </p:sp>
      <p:grpSp>
        <p:nvGrpSpPr>
          <p:cNvPr id="9" name="Group 8">
            <a:extLst>
              <a:ext uri="{FF2B5EF4-FFF2-40B4-BE49-F238E27FC236}">
                <a16:creationId xmlns:a16="http://schemas.microsoft.com/office/drawing/2014/main" id="{FA5AF9FF-D71F-4EF2-8026-996B2BB04411}"/>
              </a:ext>
            </a:extLst>
          </p:cNvPr>
          <p:cNvGrpSpPr/>
          <p:nvPr/>
        </p:nvGrpSpPr>
        <p:grpSpPr>
          <a:xfrm>
            <a:off x="146304" y="3724118"/>
            <a:ext cx="8851392" cy="1815882"/>
            <a:chOff x="769637" y="4188335"/>
            <a:chExt cx="8851392" cy="1815882"/>
          </a:xfrm>
        </p:grpSpPr>
        <p:sp>
          <p:nvSpPr>
            <p:cNvPr id="11" name="Rectangle 10">
              <a:extLst>
                <a:ext uri="{FF2B5EF4-FFF2-40B4-BE49-F238E27FC236}">
                  <a16:creationId xmlns:a16="http://schemas.microsoft.com/office/drawing/2014/main" id="{187CAFDE-28C4-4462-B660-8F060D92EAA4}"/>
                </a:ext>
              </a:extLst>
            </p:cNvPr>
            <p:cNvSpPr>
              <a:spLocks noChangeArrowheads="1"/>
            </p:cNvSpPr>
            <p:nvPr/>
          </p:nvSpPr>
          <p:spPr bwMode="auto">
            <a:xfrm>
              <a:off x="1447040" y="4188335"/>
              <a:ext cx="8173989" cy="1815882"/>
            </a:xfrm>
            <a:prstGeom prst="rect">
              <a:avLst/>
            </a:prstGeom>
            <a:solidFill>
              <a:schemeClr val="bg1">
                <a:lumMod val="75000"/>
                <a:alpha val="15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600" dirty="0">
                  <a:solidFill>
                    <a:srgbClr val="C00000"/>
                  </a:solidFill>
                  <a:latin typeface="Courier New" panose="02070309020205020404" pitchFamily="49" charset="0"/>
                  <a:cs typeface="Courier New" panose="02070309020205020404" pitchFamily="49" charset="0"/>
                </a:rPr>
                <a:t>&gt;&gt;&gt;</a:t>
              </a:r>
              <a:r>
                <a:rPr lang="en-US" altLang="en-US" sz="1600" dirty="0">
                  <a:latin typeface="Courier New" panose="02070309020205020404" pitchFamily="49" charset="0"/>
                  <a:cs typeface="Courier New" panose="02070309020205020404" pitchFamily="49" charset="0"/>
                </a:rPr>
                <a:t> </a:t>
              </a:r>
              <a:r>
                <a:rPr lang="en-US" altLang="en-US" sz="1600" dirty="0">
                  <a:solidFill>
                    <a:srgbClr val="CC6600"/>
                  </a:solidFill>
                  <a:latin typeface="Courier New" panose="02070309020205020404" pitchFamily="49" charset="0"/>
                  <a:cs typeface="Courier New" panose="02070309020205020404" pitchFamily="49" charset="0"/>
                </a:rPr>
                <a:t>import</a:t>
              </a:r>
              <a:r>
                <a:rPr lang="en-US" altLang="en-US" sz="1600" dirty="0">
                  <a:latin typeface="Courier New" panose="02070309020205020404" pitchFamily="49" charset="0"/>
                  <a:cs typeface="Courier New" panose="02070309020205020404" pitchFamily="49" charset="0"/>
                </a:rPr>
                <a:t> math</a:t>
              </a:r>
              <a:endParaRPr lang="en-US" altLang="en-US" sz="1600" dirty="0">
                <a:solidFill>
                  <a:srgbClr val="C00000"/>
                </a:solidFill>
                <a:latin typeface="Courier New" panose="02070309020205020404" pitchFamily="49" charset="0"/>
                <a:cs typeface="Courier New" panose="02070309020205020404" pitchFamily="49" charset="0"/>
              </a:endParaRPr>
            </a:p>
            <a:p>
              <a:pPr defTabSz="914400" eaLnBrk="0" fontAlgn="base" hangingPunct="0">
                <a:spcBef>
                  <a:spcPct val="0"/>
                </a:spcBef>
                <a:spcAft>
                  <a:spcPct val="0"/>
                </a:spcAft>
              </a:pPr>
              <a:r>
                <a:rPr lang="en-US" altLang="en-US" sz="1600" dirty="0">
                  <a:solidFill>
                    <a:srgbClr val="C00000"/>
                  </a:solidFill>
                  <a:latin typeface="Courier New" panose="02070309020205020404" pitchFamily="49" charset="0"/>
                  <a:cs typeface="Courier New" panose="02070309020205020404" pitchFamily="49" charset="0"/>
                </a:rPr>
                <a:t>&gt;&gt;&gt;</a:t>
              </a: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math.acos</a:t>
              </a:r>
              <a:r>
                <a:rPr lang="en-US" altLang="en-US" sz="1600" dirty="0">
                  <a:latin typeface="Courier New" panose="02070309020205020404" pitchFamily="49" charset="0"/>
                  <a:cs typeface="Courier New" panose="02070309020205020404" pitchFamily="49" charset="0"/>
                </a:rPr>
                <a:t>(0.5)</a:t>
              </a:r>
            </a:p>
            <a:p>
              <a:pPr defTabSz="914400" eaLnBrk="0" fontAlgn="base" hangingPunct="0">
                <a:spcBef>
                  <a:spcPct val="0"/>
                </a:spcBef>
                <a:spcAft>
                  <a:spcPct val="0"/>
                </a:spcAft>
              </a:pPr>
              <a:r>
                <a:rPr lang="en-US" altLang="en-US" sz="1600" dirty="0">
                  <a:solidFill>
                    <a:srgbClr val="3333FF"/>
                  </a:solidFill>
                  <a:latin typeface="Courier New" panose="02070309020205020404" pitchFamily="49" charset="0"/>
                  <a:cs typeface="Courier New" panose="02070309020205020404" pitchFamily="49" charset="0"/>
                </a:rPr>
                <a:t>1.0471975511965979</a:t>
              </a:r>
            </a:p>
            <a:p>
              <a:pPr defTabSz="914400" eaLnBrk="0" fontAlgn="base" hangingPunct="0">
                <a:spcBef>
                  <a:spcPct val="0"/>
                </a:spcBef>
                <a:spcAft>
                  <a:spcPct val="0"/>
                </a:spcAft>
              </a:pPr>
              <a:r>
                <a:rPr lang="en-US" altLang="en-US" sz="1600" dirty="0">
                  <a:solidFill>
                    <a:srgbClr val="C00000"/>
                  </a:solidFill>
                  <a:latin typeface="Courier New" panose="02070309020205020404" pitchFamily="49" charset="0"/>
                  <a:cs typeface="Courier New" panose="02070309020205020404" pitchFamily="49" charset="0"/>
                </a:rPr>
                <a:t>&gt;&gt;&gt;</a:t>
              </a: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math.degrees</a:t>
              </a:r>
              <a:r>
                <a:rPr lang="en-US" altLang="en-US" sz="1600" dirty="0">
                  <a:latin typeface="Courier New" panose="02070309020205020404" pitchFamily="49" charset="0"/>
                  <a:cs typeface="Courier New" panose="02070309020205020404" pitchFamily="49" charset="0"/>
                </a:rPr>
                <a:t>(1.0471975511965979)</a:t>
              </a:r>
            </a:p>
            <a:p>
              <a:pPr defTabSz="914400" eaLnBrk="0" fontAlgn="base" hangingPunct="0">
                <a:spcBef>
                  <a:spcPct val="0"/>
                </a:spcBef>
                <a:spcAft>
                  <a:spcPct val="0"/>
                </a:spcAft>
              </a:pPr>
              <a:r>
                <a:rPr lang="en-US" altLang="en-US" sz="1600" dirty="0">
                  <a:solidFill>
                    <a:srgbClr val="3333FF"/>
                  </a:solidFill>
                  <a:latin typeface="Courier New" panose="02070309020205020404" pitchFamily="49" charset="0"/>
                  <a:cs typeface="Courier New" panose="02070309020205020404" pitchFamily="49" charset="0"/>
                </a:rPr>
                <a:t>60.00000000000001</a:t>
              </a:r>
            </a:p>
            <a:p>
              <a:pPr defTabSz="914400" eaLnBrk="0" fontAlgn="base" hangingPunct="0">
                <a:spcBef>
                  <a:spcPct val="0"/>
                </a:spcBef>
                <a:spcAft>
                  <a:spcPct val="0"/>
                </a:spcAft>
              </a:pPr>
              <a:r>
                <a:rPr lang="en-US" altLang="en-US" sz="1600" dirty="0">
                  <a:solidFill>
                    <a:srgbClr val="C00000"/>
                  </a:solidFill>
                  <a:latin typeface="Courier New" panose="02070309020205020404" pitchFamily="49" charset="0"/>
                  <a:cs typeface="Courier New" panose="02070309020205020404" pitchFamily="49" charset="0"/>
                </a:rPr>
                <a:t>&gt;&gt;&gt;</a:t>
              </a:r>
              <a:r>
                <a:rPr lang="en-US" altLang="en-US" sz="1600" dirty="0">
                  <a:latin typeface="Courier New" panose="02070309020205020404" pitchFamily="49" charset="0"/>
                  <a:cs typeface="Courier New" panose="02070309020205020404" pitchFamily="49" charset="0"/>
                </a:rPr>
                <a:t> </a:t>
              </a:r>
              <a:r>
                <a:rPr lang="en-US" altLang="en-US" sz="1600" dirty="0" err="1">
                  <a:latin typeface="Courier New" panose="02070309020205020404" pitchFamily="49" charset="0"/>
                  <a:cs typeface="Courier New" panose="02070309020205020404" pitchFamily="49" charset="0"/>
                </a:rPr>
                <a:t>math.radians</a:t>
              </a:r>
              <a:r>
                <a:rPr lang="en-US" altLang="en-US" sz="1600" dirty="0">
                  <a:latin typeface="Courier New" panose="02070309020205020404" pitchFamily="49" charset="0"/>
                  <a:cs typeface="Courier New" panose="02070309020205020404" pitchFamily="49" charset="0"/>
                </a:rPr>
                <a:t>(60)</a:t>
              </a:r>
            </a:p>
            <a:p>
              <a:pPr defTabSz="914400" eaLnBrk="0" fontAlgn="base" hangingPunct="0">
                <a:spcBef>
                  <a:spcPct val="0"/>
                </a:spcBef>
                <a:spcAft>
                  <a:spcPct val="0"/>
                </a:spcAft>
              </a:pPr>
              <a:r>
                <a:rPr lang="en-US" altLang="en-US" sz="1600" dirty="0">
                  <a:solidFill>
                    <a:srgbClr val="3333FF"/>
                  </a:solidFill>
                  <a:latin typeface="Courier New" panose="02070309020205020404" pitchFamily="49" charset="0"/>
                  <a:cs typeface="Courier New" panose="02070309020205020404" pitchFamily="49" charset="0"/>
                </a:rPr>
                <a:t>1.0471975511965976</a:t>
              </a:r>
            </a:p>
          </p:txBody>
        </p:sp>
        <p:pic>
          <p:nvPicPr>
            <p:cNvPr id="12" name="Picture 11">
              <a:extLst>
                <a:ext uri="{FF2B5EF4-FFF2-40B4-BE49-F238E27FC236}">
                  <a16:creationId xmlns:a16="http://schemas.microsoft.com/office/drawing/2014/main" id="{640670BE-1532-4B8B-ACFF-16C3EF43C1F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769637" y="4818959"/>
              <a:ext cx="551364" cy="551364"/>
            </a:xfrm>
            <a:prstGeom prst="rect">
              <a:avLst/>
            </a:prstGeom>
          </p:spPr>
        </p:pic>
      </p:grpSp>
      <p:pic>
        <p:nvPicPr>
          <p:cNvPr id="8" name="Picture 7">
            <a:hlinkClick r:id="rId4" action="ppaction://hlinksldjump"/>
            <a:extLst>
              <a:ext uri="{FF2B5EF4-FFF2-40B4-BE49-F238E27FC236}">
                <a16:creationId xmlns:a16="http://schemas.microsoft.com/office/drawing/2014/main" id="{D2C1AEA9-966D-4B5E-85D2-F4FD057D8AA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6" name="Footer Placeholder 5">
            <a:extLst>
              <a:ext uri="{FF2B5EF4-FFF2-40B4-BE49-F238E27FC236}">
                <a16:creationId xmlns:a16="http://schemas.microsoft.com/office/drawing/2014/main" id="{81392006-CCC2-4301-AE35-4F090873C0BF}"/>
              </a:ext>
            </a:extLst>
          </p:cNvPr>
          <p:cNvSpPr>
            <a:spLocks noGrp="1"/>
          </p:cNvSpPr>
          <p:nvPr>
            <p:ph type="ftr" sz="quarter" idx="11"/>
          </p:nvPr>
        </p:nvSpPr>
        <p:spPr/>
        <p:txBody>
          <a:bodyPr/>
          <a:lstStyle/>
          <a:p>
            <a:r>
              <a:rPr lang="en-US"/>
              <a:t>Program 1</a:t>
            </a:r>
          </a:p>
        </p:txBody>
      </p:sp>
      <p:sp>
        <p:nvSpPr>
          <p:cNvPr id="10" name="Slide Number Placeholder 2">
            <a:hlinkClick r:id="rId6" action="ppaction://hlinksldjump"/>
            <a:extLst>
              <a:ext uri="{FF2B5EF4-FFF2-40B4-BE49-F238E27FC236}">
                <a16:creationId xmlns:a16="http://schemas.microsoft.com/office/drawing/2014/main" id="{6CC60B43-1C38-42EA-A05B-49763DC4F336}"/>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400471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2716-8CF4-416A-BF44-6BDB3E4C47B7}"/>
              </a:ext>
            </a:extLst>
          </p:cNvPr>
          <p:cNvSpPr>
            <a:spLocks noGrp="1"/>
          </p:cNvSpPr>
          <p:nvPr>
            <p:ph type="title"/>
          </p:nvPr>
        </p:nvSpPr>
        <p:spPr/>
        <p:txBody>
          <a:bodyPr>
            <a:normAutofit/>
          </a:bodyPr>
          <a:lstStyle/>
          <a:p>
            <a:r>
              <a:rPr lang="en-US" dirty="0"/>
              <a:t>Compute Angles</a:t>
            </a:r>
            <a:br>
              <a:rPr lang="en-US" dirty="0"/>
            </a:br>
            <a:r>
              <a:rPr lang="en-US" dirty="0">
                <a:solidFill>
                  <a:schemeClr val="accent3"/>
                </a:solidFill>
              </a:rPr>
              <a:t>Phase 2: Implementation</a:t>
            </a:r>
          </a:p>
        </p:txBody>
      </p:sp>
      <p:sp>
        <p:nvSpPr>
          <p:cNvPr id="9" name="Slide Number Placeholder 8">
            <a:extLst>
              <a:ext uri="{FF2B5EF4-FFF2-40B4-BE49-F238E27FC236}">
                <a16:creationId xmlns:a16="http://schemas.microsoft.com/office/drawing/2014/main" id="{A9D39C14-5653-4070-B472-12F753EE199C}"/>
              </a:ext>
            </a:extLst>
          </p:cNvPr>
          <p:cNvSpPr>
            <a:spLocks noGrp="1"/>
          </p:cNvSpPr>
          <p:nvPr>
            <p:ph type="sldNum" sz="quarter" idx="12"/>
          </p:nvPr>
        </p:nvSpPr>
        <p:spPr/>
        <p:txBody>
          <a:bodyPr/>
          <a:lstStyle/>
          <a:p>
            <a:fld id="{F3E9C4B0-9109-4B6A-816F-B8FB191BD566}" type="slidenum">
              <a:rPr lang="en-US" smtClean="0"/>
              <a:t>23</a:t>
            </a:fld>
            <a:endParaRPr lang="en-US"/>
          </a:p>
        </p:txBody>
      </p:sp>
      <p:sp>
        <p:nvSpPr>
          <p:cNvPr id="3" name="Content Placeholder 2">
            <a:extLst>
              <a:ext uri="{FF2B5EF4-FFF2-40B4-BE49-F238E27FC236}">
                <a16:creationId xmlns:a16="http://schemas.microsoft.com/office/drawing/2014/main" id="{BCE7405B-D4FD-4703-9332-968861C871BC}"/>
              </a:ext>
            </a:extLst>
          </p:cNvPr>
          <p:cNvSpPr>
            <a:spLocks noGrp="1"/>
          </p:cNvSpPr>
          <p:nvPr>
            <p:ph idx="1"/>
          </p:nvPr>
        </p:nvSpPr>
        <p:spPr/>
        <p:txBody>
          <a:bodyPr>
            <a:normAutofit/>
          </a:bodyPr>
          <a:lstStyle/>
          <a:p>
            <a:pPr marL="548640" indent="-457200" algn="just"/>
            <a:endParaRPr lang="en-US" dirty="0"/>
          </a:p>
          <a:p>
            <a:pPr marL="548640" indent="-457200" algn="just"/>
            <a:endParaRPr lang="en-US" dirty="0"/>
          </a:p>
          <a:p>
            <a:pPr marL="548640" indent="-457200" algn="just"/>
            <a:endParaRPr lang="en-US" dirty="0"/>
          </a:p>
          <a:p>
            <a:pPr marL="548640" indent="-457200" algn="just"/>
            <a:endParaRPr lang="en-US" dirty="0"/>
          </a:p>
          <a:p>
            <a:pPr marL="91440" indent="0" algn="just">
              <a:buNone/>
            </a:pPr>
            <a:endParaRPr lang="en-US" dirty="0"/>
          </a:p>
          <a:p>
            <a:pPr marL="91440" indent="0" algn="just">
              <a:buNone/>
            </a:pPr>
            <a:endParaRPr lang="en-US" dirty="0"/>
          </a:p>
          <a:p>
            <a:pPr marL="91440" indent="0" algn="just">
              <a:buNone/>
            </a:pPr>
            <a:endParaRPr lang="en-US" dirty="0"/>
          </a:p>
          <a:p>
            <a:pPr marL="91440" indent="0" algn="just">
              <a:buNone/>
            </a:pPr>
            <a:endParaRPr lang="en-US" dirty="0"/>
          </a:p>
          <a:p>
            <a:pPr marL="91440" indent="0" algn="just">
              <a:buNone/>
            </a:pPr>
            <a:endParaRPr lang="en-US" dirty="0"/>
          </a:p>
          <a:p>
            <a:pPr marL="91440" indent="0" algn="just">
              <a:buNone/>
            </a:pPr>
            <a:endParaRPr lang="en-US" dirty="0"/>
          </a:p>
          <a:p>
            <a:endParaRPr lang="en-US" dirty="0"/>
          </a:p>
        </p:txBody>
      </p:sp>
      <p:grpSp>
        <p:nvGrpSpPr>
          <p:cNvPr id="4" name="Group 3">
            <a:extLst>
              <a:ext uri="{FF2B5EF4-FFF2-40B4-BE49-F238E27FC236}">
                <a16:creationId xmlns:a16="http://schemas.microsoft.com/office/drawing/2014/main" id="{1031D3C5-F26C-457D-B085-92896DABB196}"/>
              </a:ext>
            </a:extLst>
          </p:cNvPr>
          <p:cNvGrpSpPr/>
          <p:nvPr/>
        </p:nvGrpSpPr>
        <p:grpSpPr>
          <a:xfrm>
            <a:off x="146303" y="1556859"/>
            <a:ext cx="8851393" cy="3809211"/>
            <a:chOff x="160237" y="2805454"/>
            <a:chExt cx="8851393" cy="3203146"/>
          </a:xfrm>
        </p:grpSpPr>
        <p:sp>
          <p:nvSpPr>
            <p:cNvPr id="5" name="TextBox 4">
              <a:extLst>
                <a:ext uri="{FF2B5EF4-FFF2-40B4-BE49-F238E27FC236}">
                  <a16:creationId xmlns:a16="http://schemas.microsoft.com/office/drawing/2014/main" id="{C9F77A4B-D8EC-4BD9-94B3-D8197F3A2B5D}"/>
                </a:ext>
              </a:extLst>
            </p:cNvPr>
            <p:cNvSpPr txBox="1"/>
            <p:nvPr/>
          </p:nvSpPr>
          <p:spPr>
            <a:xfrm>
              <a:off x="160237" y="2805454"/>
              <a:ext cx="2191544" cy="232927"/>
            </a:xfrm>
            <a:prstGeom prst="rect">
              <a:avLst/>
            </a:prstGeom>
            <a:solidFill>
              <a:schemeClr val="bg1">
                <a:lumMod val="85000"/>
              </a:schemeClr>
            </a:solidFill>
          </p:spPr>
          <p:txBody>
            <a:bodyPr wrap="square" rtlCol="0">
              <a:spAutoFit/>
            </a:bodyPr>
            <a:lstStyle/>
            <a:p>
              <a:pPr algn="ctr"/>
              <a:r>
                <a:rPr lang="en-US" sz="1200" dirty="0">
                  <a:solidFill>
                    <a:schemeClr val="accent3">
                      <a:lumMod val="50000"/>
                    </a:schemeClr>
                  </a:solidFill>
                </a:rPr>
                <a:t>LISTING 3.2 </a:t>
              </a:r>
              <a:r>
                <a:rPr lang="en-US" sz="1200" dirty="0">
                  <a:solidFill>
                    <a:schemeClr val="tx1">
                      <a:lumMod val="50000"/>
                      <a:lumOff val="50000"/>
                    </a:schemeClr>
                  </a:solidFill>
                </a:rPr>
                <a:t>ComputeAngles.py</a:t>
              </a:r>
            </a:p>
          </p:txBody>
        </p:sp>
        <p:sp>
          <p:nvSpPr>
            <p:cNvPr id="6" name="Rectangle 5">
              <a:extLst>
                <a:ext uri="{FF2B5EF4-FFF2-40B4-BE49-F238E27FC236}">
                  <a16:creationId xmlns:a16="http://schemas.microsoft.com/office/drawing/2014/main" id="{EC34B33C-7CE6-40CD-9A34-59B639E7A634}"/>
                </a:ext>
              </a:extLst>
            </p:cNvPr>
            <p:cNvSpPr>
              <a:spLocks noChangeArrowheads="1"/>
            </p:cNvSpPr>
            <p:nvPr/>
          </p:nvSpPr>
          <p:spPr bwMode="auto">
            <a:xfrm>
              <a:off x="617250" y="3030454"/>
              <a:ext cx="8394380" cy="2978146"/>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sz="1600" dirty="0">
                  <a:solidFill>
                    <a:srgbClr val="000080"/>
                  </a:solidFill>
                  <a:latin typeface="Courier New" panose="02070309020205020404" pitchFamily="49" charset="0"/>
                  <a:cs typeface="Courier New" panose="02070309020205020404" pitchFamily="49" charset="0"/>
                </a:rPr>
                <a:t>import </a:t>
              </a:r>
              <a:r>
                <a:rPr lang="en-US" altLang="en-US" sz="1600" dirty="0">
                  <a:solidFill>
                    <a:srgbClr val="000000"/>
                  </a:solidFill>
                  <a:latin typeface="Courier New" panose="02070309020205020404" pitchFamily="49" charset="0"/>
                  <a:cs typeface="Courier New" panose="02070309020205020404" pitchFamily="49" charset="0"/>
                </a:rPr>
                <a:t>math</a:t>
              </a:r>
            </a:p>
            <a:p>
              <a:pPr lvl="0" defTabSz="914400" eaLnBrk="0" fontAlgn="base" hangingPunct="0">
                <a:spcBef>
                  <a:spcPct val="0"/>
                </a:spcBef>
                <a:spcAft>
                  <a:spcPct val="0"/>
                </a:spcAft>
              </a:pP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x1, y1, x2, y2, x3, y3 = </a:t>
              </a:r>
              <a:r>
                <a:rPr lang="en-US" altLang="en-US" sz="1600" dirty="0">
                  <a:solidFill>
                    <a:srgbClr val="000080"/>
                  </a:solidFill>
                  <a:latin typeface="Courier New" panose="02070309020205020404" pitchFamily="49" charset="0"/>
                  <a:cs typeface="Courier New" panose="02070309020205020404" pitchFamily="49" charset="0"/>
                </a:rPr>
                <a:t>eval</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a:solidFill>
                    <a:srgbClr val="000080"/>
                  </a:solidFill>
                  <a:latin typeface="Courier New" panose="02070309020205020404" pitchFamily="49" charset="0"/>
                  <a:cs typeface="Courier New" panose="02070309020205020404" pitchFamily="49" charset="0"/>
                </a:rPr>
                <a:t>input</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a:solidFill>
                    <a:srgbClr val="008080"/>
                  </a:solidFill>
                  <a:latin typeface="Courier New" panose="02070309020205020404" pitchFamily="49" charset="0"/>
                  <a:cs typeface="Courier New" panose="02070309020205020404" pitchFamily="49" charset="0"/>
                </a:rPr>
                <a:t>"Enter three points: "</a:t>
              </a:r>
              <a:r>
                <a:rPr lang="en-US" altLang="en-US" sz="16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a = </a:t>
              </a:r>
              <a:r>
                <a:rPr lang="en-US" altLang="en-US" sz="1600" dirty="0" err="1">
                  <a:solidFill>
                    <a:srgbClr val="000000"/>
                  </a:solidFill>
                  <a:latin typeface="Courier New" panose="02070309020205020404" pitchFamily="49" charset="0"/>
                  <a:cs typeface="Courier New" panose="02070309020205020404" pitchFamily="49" charset="0"/>
                </a:rPr>
                <a:t>math.sqrt</a:t>
              </a:r>
              <a:r>
                <a:rPr lang="en-US" altLang="en-US" sz="1600" dirty="0">
                  <a:solidFill>
                    <a:srgbClr val="000000"/>
                  </a:solidFill>
                  <a:latin typeface="Courier New" panose="02070309020205020404" pitchFamily="49" charset="0"/>
                  <a:cs typeface="Courier New" panose="02070309020205020404" pitchFamily="49" charset="0"/>
                </a:rPr>
                <a:t>((x2 - x3) * (x2 - x3) + (y2 - y3) * (y2 - y3))</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b = </a:t>
              </a:r>
              <a:r>
                <a:rPr lang="en-US" altLang="en-US" sz="1600" dirty="0" err="1">
                  <a:solidFill>
                    <a:srgbClr val="000000"/>
                  </a:solidFill>
                  <a:latin typeface="Courier New" panose="02070309020205020404" pitchFamily="49" charset="0"/>
                  <a:cs typeface="Courier New" panose="02070309020205020404" pitchFamily="49" charset="0"/>
                </a:rPr>
                <a:t>math.sqrt</a:t>
              </a:r>
              <a:r>
                <a:rPr lang="en-US" altLang="en-US" sz="1600" dirty="0">
                  <a:solidFill>
                    <a:srgbClr val="000000"/>
                  </a:solidFill>
                  <a:latin typeface="Courier New" panose="02070309020205020404" pitchFamily="49" charset="0"/>
                  <a:cs typeface="Courier New" panose="02070309020205020404" pitchFamily="49" charset="0"/>
                </a:rPr>
                <a:t>((x1 - x3) * (x1 - x3) + (y1 - y3) * (y1 - y3))</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c = </a:t>
              </a:r>
              <a:r>
                <a:rPr lang="en-US" altLang="en-US" sz="1600" dirty="0" err="1">
                  <a:solidFill>
                    <a:srgbClr val="000000"/>
                  </a:solidFill>
                  <a:latin typeface="Courier New" panose="02070309020205020404" pitchFamily="49" charset="0"/>
                  <a:cs typeface="Courier New" panose="02070309020205020404" pitchFamily="49" charset="0"/>
                </a:rPr>
                <a:t>math.sqrt</a:t>
              </a:r>
              <a:r>
                <a:rPr lang="en-US" altLang="en-US" sz="1600" dirty="0">
                  <a:solidFill>
                    <a:srgbClr val="000000"/>
                  </a:solidFill>
                  <a:latin typeface="Courier New" panose="02070309020205020404" pitchFamily="49" charset="0"/>
                  <a:cs typeface="Courier New" panose="02070309020205020404" pitchFamily="49" charset="0"/>
                </a:rPr>
                <a:t>((x1 - x2) * (x1 - x2) + (y1 - y2) * (y1 - y2))</a:t>
              </a:r>
            </a:p>
            <a:p>
              <a:pPr lvl="0" defTabSz="914400" eaLnBrk="0" fontAlgn="base" hangingPunct="0">
                <a:spcBef>
                  <a:spcPct val="0"/>
                </a:spcBef>
                <a:spcAft>
                  <a:spcPct val="0"/>
                </a:spcAft>
              </a:pP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A = </a:t>
              </a:r>
              <a:r>
                <a:rPr lang="en-US" altLang="en-US" sz="1600" dirty="0" err="1">
                  <a:solidFill>
                    <a:srgbClr val="000000"/>
                  </a:solidFill>
                  <a:latin typeface="Courier New" panose="02070309020205020404" pitchFamily="49" charset="0"/>
                  <a:cs typeface="Courier New" panose="02070309020205020404" pitchFamily="49" charset="0"/>
                </a:rPr>
                <a:t>math.degrees</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err="1">
                  <a:solidFill>
                    <a:srgbClr val="000000"/>
                  </a:solidFill>
                  <a:latin typeface="Courier New" panose="02070309020205020404" pitchFamily="49" charset="0"/>
                  <a:cs typeface="Courier New" panose="02070309020205020404" pitchFamily="49" charset="0"/>
                </a:rPr>
                <a:t>math.acos</a:t>
              </a:r>
              <a:r>
                <a:rPr lang="en-US" altLang="en-US" sz="1600" dirty="0">
                  <a:solidFill>
                    <a:srgbClr val="000000"/>
                  </a:solidFill>
                  <a:latin typeface="Courier New" panose="02070309020205020404" pitchFamily="49" charset="0"/>
                  <a:cs typeface="Courier New" panose="02070309020205020404" pitchFamily="49" charset="0"/>
                </a:rPr>
                <a:t>((a * a - b * b - c * c) / (-</a:t>
              </a:r>
              <a:r>
                <a:rPr lang="en-US" altLang="en-US" sz="1600" dirty="0">
                  <a:solidFill>
                    <a:srgbClr val="0000FF"/>
                  </a:solidFill>
                  <a:latin typeface="Courier New" panose="02070309020205020404" pitchFamily="49" charset="0"/>
                  <a:cs typeface="Courier New" panose="02070309020205020404" pitchFamily="49" charset="0"/>
                </a:rPr>
                <a:t>2 </a:t>
              </a:r>
              <a:r>
                <a:rPr lang="en-US" altLang="en-US" sz="1600" dirty="0">
                  <a:solidFill>
                    <a:srgbClr val="000000"/>
                  </a:solidFill>
                  <a:latin typeface="Courier New" panose="02070309020205020404" pitchFamily="49" charset="0"/>
                  <a:cs typeface="Courier New" panose="02070309020205020404" pitchFamily="49" charset="0"/>
                </a:rPr>
                <a:t>* b * c)))</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B = </a:t>
              </a:r>
              <a:r>
                <a:rPr lang="en-US" altLang="en-US" sz="1600" dirty="0" err="1">
                  <a:solidFill>
                    <a:srgbClr val="000000"/>
                  </a:solidFill>
                  <a:latin typeface="Courier New" panose="02070309020205020404" pitchFamily="49" charset="0"/>
                  <a:cs typeface="Courier New" panose="02070309020205020404" pitchFamily="49" charset="0"/>
                </a:rPr>
                <a:t>math.degrees</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err="1">
                  <a:solidFill>
                    <a:srgbClr val="000000"/>
                  </a:solidFill>
                  <a:latin typeface="Courier New" panose="02070309020205020404" pitchFamily="49" charset="0"/>
                  <a:cs typeface="Courier New" panose="02070309020205020404" pitchFamily="49" charset="0"/>
                </a:rPr>
                <a:t>math.acos</a:t>
              </a:r>
              <a:r>
                <a:rPr lang="en-US" altLang="en-US" sz="1600" dirty="0">
                  <a:solidFill>
                    <a:srgbClr val="000000"/>
                  </a:solidFill>
                  <a:latin typeface="Courier New" panose="02070309020205020404" pitchFamily="49" charset="0"/>
                  <a:cs typeface="Courier New" panose="02070309020205020404" pitchFamily="49" charset="0"/>
                </a:rPr>
                <a:t>((b * b - a * a - c * c) / (-</a:t>
              </a:r>
              <a:r>
                <a:rPr lang="en-US" altLang="en-US" sz="1600" dirty="0">
                  <a:solidFill>
                    <a:srgbClr val="0000FF"/>
                  </a:solidFill>
                  <a:latin typeface="Courier New" panose="02070309020205020404" pitchFamily="49" charset="0"/>
                  <a:cs typeface="Courier New" panose="02070309020205020404" pitchFamily="49" charset="0"/>
                </a:rPr>
                <a:t>2 </a:t>
              </a:r>
              <a:r>
                <a:rPr lang="en-US" altLang="en-US" sz="1600" dirty="0">
                  <a:solidFill>
                    <a:srgbClr val="000000"/>
                  </a:solidFill>
                  <a:latin typeface="Courier New" panose="02070309020205020404" pitchFamily="49" charset="0"/>
                  <a:cs typeface="Courier New" panose="02070309020205020404" pitchFamily="49" charset="0"/>
                </a:rPr>
                <a:t>* a * c)))</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C = </a:t>
              </a:r>
              <a:r>
                <a:rPr lang="en-US" altLang="en-US" sz="1600" dirty="0" err="1">
                  <a:solidFill>
                    <a:srgbClr val="000000"/>
                  </a:solidFill>
                  <a:latin typeface="Courier New" panose="02070309020205020404" pitchFamily="49" charset="0"/>
                  <a:cs typeface="Courier New" panose="02070309020205020404" pitchFamily="49" charset="0"/>
                </a:rPr>
                <a:t>math.degrees</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err="1">
                  <a:solidFill>
                    <a:srgbClr val="000000"/>
                  </a:solidFill>
                  <a:latin typeface="Courier New" panose="02070309020205020404" pitchFamily="49" charset="0"/>
                  <a:cs typeface="Courier New" panose="02070309020205020404" pitchFamily="49" charset="0"/>
                </a:rPr>
                <a:t>math.acos</a:t>
              </a:r>
              <a:r>
                <a:rPr lang="en-US" altLang="en-US" sz="1600" dirty="0">
                  <a:solidFill>
                    <a:srgbClr val="000000"/>
                  </a:solidFill>
                  <a:latin typeface="Courier New" panose="02070309020205020404" pitchFamily="49" charset="0"/>
                  <a:cs typeface="Courier New" panose="02070309020205020404" pitchFamily="49" charset="0"/>
                </a:rPr>
                <a:t>((c * c - b * b - a * a) / (-</a:t>
              </a:r>
              <a:r>
                <a:rPr lang="en-US" altLang="en-US" sz="1600" dirty="0">
                  <a:solidFill>
                    <a:srgbClr val="0000FF"/>
                  </a:solidFill>
                  <a:latin typeface="Courier New" panose="02070309020205020404" pitchFamily="49" charset="0"/>
                  <a:cs typeface="Courier New" panose="02070309020205020404" pitchFamily="49" charset="0"/>
                </a:rPr>
                <a:t>2 </a:t>
              </a:r>
              <a:r>
                <a:rPr lang="en-US" altLang="en-US" sz="1600" dirty="0">
                  <a:solidFill>
                    <a:srgbClr val="000000"/>
                  </a:solidFill>
                  <a:latin typeface="Courier New" panose="02070309020205020404" pitchFamily="49" charset="0"/>
                  <a:cs typeface="Courier New" panose="02070309020205020404" pitchFamily="49" charset="0"/>
                </a:rPr>
                <a:t>* a * b)))</a:t>
              </a:r>
            </a:p>
            <a:p>
              <a:pPr lvl="0" defTabSz="914400" eaLnBrk="0" fontAlgn="base" hangingPunct="0">
                <a:spcBef>
                  <a:spcPct val="0"/>
                </a:spcBef>
                <a:spcAft>
                  <a:spcPct val="0"/>
                </a:spcAft>
              </a:pP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000080"/>
                  </a:solidFill>
                  <a:latin typeface="Courier New" panose="02070309020205020404" pitchFamily="49" charset="0"/>
                  <a:cs typeface="Courier New" panose="02070309020205020404" pitchFamily="49" charset="0"/>
                </a:rPr>
                <a:t>print</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a:solidFill>
                    <a:srgbClr val="008080"/>
                  </a:solidFill>
                  <a:latin typeface="Courier New" panose="02070309020205020404" pitchFamily="49" charset="0"/>
                  <a:cs typeface="Courier New" panose="02070309020205020404" pitchFamily="49" charset="0"/>
                </a:rPr>
                <a:t>"The three angles are "</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0080"/>
                  </a:solidFill>
                  <a:latin typeface="Courier New" panose="02070309020205020404" pitchFamily="49" charset="0"/>
                  <a:cs typeface="Courier New" panose="02070309020205020404" pitchFamily="49" charset="0"/>
                </a:rPr>
                <a:t>round</a:t>
              </a:r>
              <a:r>
                <a:rPr lang="en-US" altLang="en-US" sz="1600" dirty="0">
                  <a:solidFill>
                    <a:srgbClr val="000000"/>
                  </a:solidFill>
                  <a:latin typeface="Courier New" panose="02070309020205020404" pitchFamily="49" charset="0"/>
                  <a:cs typeface="Courier New" panose="02070309020205020404" pitchFamily="49" charset="0"/>
                </a:rPr>
                <a:t>(A * </a:t>
              </a:r>
              <a:r>
                <a:rPr lang="en-US" altLang="en-US" sz="1600" dirty="0">
                  <a:solidFill>
                    <a:srgbClr val="0000FF"/>
                  </a:solidFill>
                  <a:latin typeface="Courier New" panose="02070309020205020404" pitchFamily="49" charset="0"/>
                  <a:cs typeface="Courier New" panose="02070309020205020404" pitchFamily="49" charset="0"/>
                </a:rPr>
                <a:t>100</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100.0</a:t>
              </a:r>
              <a:r>
                <a:rPr lang="en-US" altLang="en-US" sz="16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0080"/>
                  </a:solidFill>
                  <a:latin typeface="Courier New" panose="02070309020205020404" pitchFamily="49" charset="0"/>
                  <a:cs typeface="Courier New" panose="02070309020205020404" pitchFamily="49" charset="0"/>
                </a:rPr>
                <a:t>round</a:t>
              </a:r>
              <a:r>
                <a:rPr lang="en-US" altLang="en-US" sz="1600" dirty="0">
                  <a:solidFill>
                    <a:srgbClr val="000000"/>
                  </a:solidFill>
                  <a:latin typeface="Courier New" panose="02070309020205020404" pitchFamily="49" charset="0"/>
                  <a:cs typeface="Courier New" panose="02070309020205020404" pitchFamily="49" charset="0"/>
                </a:rPr>
                <a:t>(B * </a:t>
              </a:r>
              <a:r>
                <a:rPr lang="en-US" altLang="en-US" sz="1600" dirty="0">
                  <a:solidFill>
                    <a:srgbClr val="0000FF"/>
                  </a:solidFill>
                  <a:latin typeface="Courier New" panose="02070309020205020404" pitchFamily="49" charset="0"/>
                  <a:cs typeface="Courier New" panose="02070309020205020404" pitchFamily="49" charset="0"/>
                </a:rPr>
                <a:t>100</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100.0</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0080"/>
                  </a:solidFill>
                  <a:latin typeface="Courier New" panose="02070309020205020404" pitchFamily="49" charset="0"/>
                  <a:cs typeface="Courier New" panose="02070309020205020404" pitchFamily="49" charset="0"/>
                </a:rPr>
                <a:t>round</a:t>
              </a:r>
              <a:r>
                <a:rPr lang="en-US" altLang="en-US" sz="1600" dirty="0">
                  <a:solidFill>
                    <a:srgbClr val="000000"/>
                  </a:solidFill>
                  <a:latin typeface="Courier New" panose="02070309020205020404" pitchFamily="49" charset="0"/>
                  <a:cs typeface="Courier New" panose="02070309020205020404" pitchFamily="49" charset="0"/>
                </a:rPr>
                <a:t>(C * </a:t>
              </a:r>
              <a:r>
                <a:rPr lang="en-US" altLang="en-US" sz="1600" dirty="0">
                  <a:solidFill>
                    <a:srgbClr val="0000FF"/>
                  </a:solidFill>
                  <a:latin typeface="Courier New" panose="02070309020205020404" pitchFamily="49" charset="0"/>
                  <a:cs typeface="Courier New" panose="02070309020205020404" pitchFamily="49" charset="0"/>
                </a:rPr>
                <a:t>100</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100.0</a:t>
              </a:r>
              <a:r>
                <a:rPr lang="en-US" altLang="en-US" sz="1600" dirty="0">
                  <a:solidFill>
                    <a:srgbClr val="000000"/>
                  </a:solidFill>
                  <a:latin typeface="Courier New" panose="02070309020205020404" pitchFamily="49" charset="0"/>
                  <a:cs typeface="Courier New" panose="02070309020205020404" pitchFamily="49" charset="0"/>
                </a:rPr>
                <a:t>)</a:t>
              </a:r>
              <a:endParaRPr lang="en-US" altLang="en-US" sz="1600" dirty="0">
                <a:latin typeface="Arial" panose="020B0604020202020204" pitchFamily="34" charset="0"/>
              </a:endParaRPr>
            </a:p>
          </p:txBody>
        </p:sp>
        <p:sp>
          <p:nvSpPr>
            <p:cNvPr id="7" name="Rectangle 6">
              <a:extLst>
                <a:ext uri="{FF2B5EF4-FFF2-40B4-BE49-F238E27FC236}">
                  <a16:creationId xmlns:a16="http://schemas.microsoft.com/office/drawing/2014/main" id="{E834915D-2E78-499A-B99D-8767069FD558}"/>
                </a:ext>
              </a:extLst>
            </p:cNvPr>
            <p:cNvSpPr>
              <a:spLocks noChangeArrowheads="1"/>
            </p:cNvSpPr>
            <p:nvPr/>
          </p:nvSpPr>
          <p:spPr bwMode="auto">
            <a:xfrm>
              <a:off x="160238" y="3030456"/>
              <a:ext cx="457012" cy="2978144"/>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5</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6</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7</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8</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9</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10</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11</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12</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13</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14</a:t>
              </a:r>
            </a:p>
            <a:p>
              <a:pPr lvl="0" algn="ctr" defTabSz="914400" eaLnBrk="0" fontAlgn="base" hangingPunct="0">
                <a:spcBef>
                  <a:spcPct val="0"/>
                </a:spcBef>
                <a:spcAft>
                  <a:spcPct val="0"/>
                </a:spcAft>
              </a:pPr>
              <a:endParaRPr lang="en-US" altLang="en-US" sz="16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600" dirty="0">
                <a:solidFill>
                  <a:schemeClr val="tx1">
                    <a:lumMod val="65000"/>
                    <a:lumOff val="35000"/>
                  </a:schemeClr>
                </a:solidFill>
                <a:latin typeface="Courier New" panose="02070309020205020404" pitchFamily="49" charset="0"/>
                <a:cs typeface="Courier New" panose="02070309020205020404" pitchFamily="49" charset="0"/>
              </a:endParaRPr>
            </a:p>
          </p:txBody>
        </p:sp>
      </p:grpSp>
      <p:pic>
        <p:nvPicPr>
          <p:cNvPr id="10" name="Picture 9">
            <a:hlinkClick r:id="rId3" action="ppaction://hlinksldjump"/>
            <a:extLst>
              <a:ext uri="{FF2B5EF4-FFF2-40B4-BE49-F238E27FC236}">
                <a16:creationId xmlns:a16="http://schemas.microsoft.com/office/drawing/2014/main" id="{35013DDE-774D-444F-AD99-E3F91B02AA7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Footer Placeholder 10">
            <a:extLst>
              <a:ext uri="{FF2B5EF4-FFF2-40B4-BE49-F238E27FC236}">
                <a16:creationId xmlns:a16="http://schemas.microsoft.com/office/drawing/2014/main" id="{77732BF9-6E41-4C68-9F32-88573923447A}"/>
              </a:ext>
            </a:extLst>
          </p:cNvPr>
          <p:cNvSpPr>
            <a:spLocks noGrp="1"/>
          </p:cNvSpPr>
          <p:nvPr>
            <p:ph type="ftr" sz="quarter" idx="11"/>
          </p:nvPr>
        </p:nvSpPr>
        <p:spPr/>
        <p:txBody>
          <a:bodyPr/>
          <a:lstStyle/>
          <a:p>
            <a:r>
              <a:rPr lang="en-US"/>
              <a:t>Program 1</a:t>
            </a:r>
          </a:p>
        </p:txBody>
      </p:sp>
      <p:sp>
        <p:nvSpPr>
          <p:cNvPr id="12" name="Slide Number Placeholder 2">
            <a:hlinkClick r:id="rId5" action="ppaction://hlinksldjump"/>
            <a:extLst>
              <a:ext uri="{FF2B5EF4-FFF2-40B4-BE49-F238E27FC236}">
                <a16:creationId xmlns:a16="http://schemas.microsoft.com/office/drawing/2014/main" id="{DC4AA69B-A593-4AD2-9B48-4BC995D71E68}"/>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grpSp>
        <p:nvGrpSpPr>
          <p:cNvPr id="13" name="Group 12">
            <a:extLst>
              <a:ext uri="{FF2B5EF4-FFF2-40B4-BE49-F238E27FC236}">
                <a16:creationId xmlns:a16="http://schemas.microsoft.com/office/drawing/2014/main" id="{6046F50B-1AF3-4630-9A74-B33459158543}"/>
              </a:ext>
            </a:extLst>
          </p:cNvPr>
          <p:cNvGrpSpPr/>
          <p:nvPr/>
        </p:nvGrpSpPr>
        <p:grpSpPr>
          <a:xfrm>
            <a:off x="146303" y="5574254"/>
            <a:ext cx="8851392" cy="646331"/>
            <a:chOff x="4773387" y="4965638"/>
            <a:chExt cx="8851392" cy="646331"/>
          </a:xfrm>
        </p:grpSpPr>
        <p:sp>
          <p:nvSpPr>
            <p:cNvPr id="14" name="Rectangle 13">
              <a:extLst>
                <a:ext uri="{FF2B5EF4-FFF2-40B4-BE49-F238E27FC236}">
                  <a16:creationId xmlns:a16="http://schemas.microsoft.com/office/drawing/2014/main" id="{46FE78DC-6138-4CF4-8411-3AD3392A683A}"/>
                </a:ext>
              </a:extLst>
            </p:cNvPr>
            <p:cNvSpPr>
              <a:spLocks noChangeArrowheads="1"/>
            </p:cNvSpPr>
            <p:nvPr/>
          </p:nvSpPr>
          <p:spPr bwMode="auto">
            <a:xfrm>
              <a:off x="5473172" y="4965638"/>
              <a:ext cx="8151607" cy="646331"/>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Enter three points: </a:t>
              </a:r>
              <a:r>
                <a:rPr lang="en-US" altLang="en-US" dirty="0">
                  <a:highlight>
                    <a:srgbClr val="B3E6FF"/>
                  </a:highlight>
                  <a:latin typeface="Courier New" panose="02070309020205020404" pitchFamily="49" charset="0"/>
                  <a:cs typeface="Courier New" panose="02070309020205020404" pitchFamily="49" charset="0"/>
                </a:rPr>
                <a:t>1, 1, 6.5, 1, 6.5, 2.5</a:t>
              </a:r>
              <a:r>
                <a:rPr lang="en-US" altLang="en-US" dirty="0">
                  <a:latin typeface="Courier New" panose="02070309020205020404" pitchFamily="49" charset="0"/>
                  <a:cs typeface="Courier New" panose="02070309020205020404" pitchFamily="49" charset="0"/>
                </a:rPr>
                <a:t>  </a:t>
              </a:r>
              <a:r>
                <a:rPr lang="en-US" altLang="en-US" sz="1100" dirty="0">
                  <a:highlight>
                    <a:srgbClr val="C0C0C0"/>
                  </a:highlight>
                  <a:latin typeface="Courier New" panose="02070309020205020404" pitchFamily="49" charset="0"/>
                  <a:cs typeface="Courier New" panose="02070309020205020404" pitchFamily="49" charset="0"/>
                </a:rPr>
                <a:t>&lt;Enter&gt;</a:t>
              </a:r>
              <a:r>
                <a:rPr lang="en-US" altLang="en-US" sz="1100" dirty="0">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The three angles are  15.26 90.0 74.74</a:t>
              </a:r>
            </a:p>
          </p:txBody>
        </p:sp>
        <p:pic>
          <p:nvPicPr>
            <p:cNvPr id="15" name="Picture 14" descr="A flat screen monitor&#10;&#10;Description automatically generated">
              <a:extLst>
                <a:ext uri="{FF2B5EF4-FFF2-40B4-BE49-F238E27FC236}">
                  <a16:creationId xmlns:a16="http://schemas.microsoft.com/office/drawing/2014/main" id="{2E03378C-B882-4059-9C71-722AEC1C2C8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73387" y="5013122"/>
              <a:ext cx="572603" cy="551364"/>
            </a:xfrm>
            <a:prstGeom prst="rect">
              <a:avLst/>
            </a:prstGeom>
          </p:spPr>
        </p:pic>
      </p:grpSp>
      <p:grpSp>
        <p:nvGrpSpPr>
          <p:cNvPr id="16" name="Group 15">
            <a:extLst>
              <a:ext uri="{FF2B5EF4-FFF2-40B4-BE49-F238E27FC236}">
                <a16:creationId xmlns:a16="http://schemas.microsoft.com/office/drawing/2014/main" id="{3C25F212-750C-4C56-8CAA-43865F49C2BA}"/>
              </a:ext>
            </a:extLst>
          </p:cNvPr>
          <p:cNvGrpSpPr/>
          <p:nvPr/>
        </p:nvGrpSpPr>
        <p:grpSpPr>
          <a:xfrm>
            <a:off x="8167059" y="1833858"/>
            <a:ext cx="830638" cy="386966"/>
            <a:chOff x="8133802" y="1326921"/>
            <a:chExt cx="830638" cy="386966"/>
          </a:xfrm>
        </p:grpSpPr>
        <p:sp>
          <p:nvSpPr>
            <p:cNvPr id="17" name="TextBox 16">
              <a:extLst>
                <a:ext uri="{FF2B5EF4-FFF2-40B4-BE49-F238E27FC236}">
                  <a16:creationId xmlns:a16="http://schemas.microsoft.com/office/drawing/2014/main" id="{C35755EA-A74F-47B9-8273-6DEF6CAA8FB0}"/>
                </a:ext>
              </a:extLst>
            </p:cNvPr>
            <p:cNvSpPr txBox="1"/>
            <p:nvPr/>
          </p:nvSpPr>
          <p:spPr>
            <a:xfrm>
              <a:off x="8133802" y="1326921"/>
              <a:ext cx="830638" cy="386966"/>
            </a:xfrm>
            <a:prstGeom prst="rect">
              <a:avLst/>
            </a:prstGeom>
            <a:noFill/>
            <a:ln w="3175">
              <a:noFill/>
            </a:ln>
          </p:spPr>
          <p:txBody>
            <a:bodyPr wrap="square" rtlCol="0">
              <a:spAutoFit/>
            </a:bodyPr>
            <a:lstStyle/>
            <a:p>
              <a:pPr algn="r"/>
              <a:endParaRPr lang="en-US" sz="1200" b="1" dirty="0">
                <a:solidFill>
                  <a:schemeClr val="accent3"/>
                </a:solidFill>
              </a:endParaRPr>
            </a:p>
          </p:txBody>
        </p:sp>
        <p:sp>
          <p:nvSpPr>
            <p:cNvPr id="18" name="TextBox 17">
              <a:hlinkClick r:id="rId7"/>
              <a:extLst>
                <a:ext uri="{FF2B5EF4-FFF2-40B4-BE49-F238E27FC236}">
                  <a16:creationId xmlns:a16="http://schemas.microsoft.com/office/drawing/2014/main" id="{83EC5D66-A507-48A1-A31D-9A5F0C17AE87}"/>
                </a:ext>
              </a:extLst>
            </p:cNvPr>
            <p:cNvSpPr txBox="1"/>
            <p:nvPr/>
          </p:nvSpPr>
          <p:spPr>
            <a:xfrm>
              <a:off x="8231494" y="1417955"/>
              <a:ext cx="633189" cy="276999"/>
            </a:xfrm>
            <a:prstGeom prst="rect">
              <a:avLst/>
            </a:prstGeom>
            <a:solidFill>
              <a:schemeClr val="accent1">
                <a:lumMod val="40000"/>
                <a:lumOff val="60000"/>
                <a:alpha val="50000"/>
              </a:schemeClr>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1200" b="1" u="sng" dirty="0">
                  <a:solidFill>
                    <a:schemeClr val="accent2">
                      <a:lumMod val="75000"/>
                    </a:schemeClr>
                  </a:solidFill>
                </a:rPr>
                <a:t>Run</a:t>
              </a:r>
            </a:p>
          </p:txBody>
        </p:sp>
        <p:pic>
          <p:nvPicPr>
            <p:cNvPr id="19" name="Picture 18">
              <a:extLst>
                <a:ext uri="{FF2B5EF4-FFF2-40B4-BE49-F238E27FC236}">
                  <a16:creationId xmlns:a16="http://schemas.microsoft.com/office/drawing/2014/main" id="{DF7937E4-A464-4E78-B748-0B5BA26294CC}"/>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8295151" y="1461809"/>
              <a:ext cx="193294" cy="193294"/>
            </a:xfrm>
            <a:prstGeom prst="rect">
              <a:avLst/>
            </a:prstGeom>
          </p:spPr>
        </p:pic>
      </p:grpSp>
    </p:spTree>
    <p:extLst>
      <p:ext uri="{BB962C8B-B14F-4D97-AF65-F5344CB8AC3E}">
        <p14:creationId xmlns:p14="http://schemas.microsoft.com/office/powerpoint/2010/main" val="62010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2716-8CF4-416A-BF44-6BDB3E4C47B7}"/>
              </a:ext>
            </a:extLst>
          </p:cNvPr>
          <p:cNvSpPr>
            <a:spLocks noGrp="1"/>
          </p:cNvSpPr>
          <p:nvPr>
            <p:ph type="title"/>
          </p:nvPr>
        </p:nvSpPr>
        <p:spPr/>
        <p:txBody>
          <a:bodyPr>
            <a:normAutofit/>
          </a:bodyPr>
          <a:lstStyle/>
          <a:p>
            <a:r>
              <a:rPr lang="en-US" dirty="0"/>
              <a:t>Compute Angles</a:t>
            </a:r>
            <a:br>
              <a:rPr lang="en-US" dirty="0"/>
            </a:br>
            <a:r>
              <a:rPr lang="en-US" dirty="0">
                <a:solidFill>
                  <a:schemeClr val="accent3"/>
                </a:solidFill>
              </a:rPr>
              <a:t>Discussion</a:t>
            </a:r>
          </a:p>
        </p:txBody>
      </p:sp>
      <p:sp>
        <p:nvSpPr>
          <p:cNvPr id="5" name="Slide Number Placeholder 4">
            <a:extLst>
              <a:ext uri="{FF2B5EF4-FFF2-40B4-BE49-F238E27FC236}">
                <a16:creationId xmlns:a16="http://schemas.microsoft.com/office/drawing/2014/main" id="{A080FB85-93E2-4727-A9A2-485624305BD9}"/>
              </a:ext>
            </a:extLst>
          </p:cNvPr>
          <p:cNvSpPr>
            <a:spLocks noGrp="1"/>
          </p:cNvSpPr>
          <p:nvPr>
            <p:ph type="sldNum" sz="quarter" idx="12"/>
          </p:nvPr>
        </p:nvSpPr>
        <p:spPr/>
        <p:txBody>
          <a:bodyPr/>
          <a:lstStyle/>
          <a:p>
            <a:fld id="{F3E9C4B0-9109-4B6A-816F-B8FB191BD566}" type="slidenum">
              <a:rPr lang="en-US" smtClean="0"/>
              <a:t>24</a:t>
            </a:fld>
            <a:endParaRPr lang="en-US"/>
          </a:p>
        </p:txBody>
      </p:sp>
      <p:sp>
        <p:nvSpPr>
          <p:cNvPr id="3" name="Content Placeholder 2">
            <a:extLst>
              <a:ext uri="{FF2B5EF4-FFF2-40B4-BE49-F238E27FC236}">
                <a16:creationId xmlns:a16="http://schemas.microsoft.com/office/drawing/2014/main" id="{BCE7405B-D4FD-4703-9332-968861C871BC}"/>
              </a:ext>
            </a:extLst>
          </p:cNvPr>
          <p:cNvSpPr>
            <a:spLocks noGrp="1"/>
          </p:cNvSpPr>
          <p:nvPr>
            <p:ph idx="1"/>
          </p:nvPr>
        </p:nvSpPr>
        <p:spPr/>
        <p:txBody>
          <a:bodyPr>
            <a:normAutofit/>
          </a:bodyPr>
          <a:lstStyle/>
          <a:p>
            <a:pPr marL="434340" indent="-342900" algn="just"/>
            <a:r>
              <a:rPr lang="en-US" sz="2300" dirty="0"/>
              <a:t>In </a:t>
            </a:r>
            <a:r>
              <a:rPr lang="en-US" sz="2300" dirty="0">
                <a:solidFill>
                  <a:schemeClr val="bg2">
                    <a:lumMod val="50000"/>
                  </a:schemeClr>
                </a:solidFill>
              </a:rPr>
              <a:t>line 3</a:t>
            </a:r>
            <a:r>
              <a:rPr lang="en-US" sz="2300" dirty="0"/>
              <a:t>, the program prompts the user to enter three points. </a:t>
            </a:r>
          </a:p>
          <a:p>
            <a:pPr marL="434340" indent="-342900" algn="just"/>
            <a:r>
              <a:rPr lang="en-US" sz="2300" dirty="0"/>
              <a:t>This prompting message is </a:t>
            </a:r>
            <a:r>
              <a:rPr lang="en-US" sz="2300" dirty="0">
                <a:solidFill>
                  <a:schemeClr val="accent2"/>
                </a:solidFill>
              </a:rPr>
              <a:t>not clear</a:t>
            </a:r>
            <a:r>
              <a:rPr lang="en-US" sz="2300" dirty="0"/>
              <a:t>. You should give the user </a:t>
            </a:r>
            <a:r>
              <a:rPr lang="en-US" sz="2300" dirty="0">
                <a:solidFill>
                  <a:schemeClr val="accent2"/>
                </a:solidFill>
              </a:rPr>
              <a:t>explicit instructions</a:t>
            </a:r>
            <a:r>
              <a:rPr lang="en-US" sz="2300" dirty="0"/>
              <a:t> on how to enter these points as follows:</a:t>
            </a:r>
          </a:p>
          <a:p>
            <a:pPr marL="434340" indent="-342900" algn="just"/>
            <a:endParaRPr lang="en-US" sz="2300" dirty="0"/>
          </a:p>
          <a:p>
            <a:pPr marL="262890" indent="-171450" algn="just"/>
            <a:endParaRPr lang="en-US" sz="1050" dirty="0"/>
          </a:p>
          <a:p>
            <a:pPr marL="434340" indent="-342900" algn="just"/>
            <a:r>
              <a:rPr lang="en-US" sz="2300" dirty="0"/>
              <a:t>In </a:t>
            </a:r>
            <a:r>
              <a:rPr lang="en-US" sz="2300" dirty="0">
                <a:solidFill>
                  <a:schemeClr val="bg2">
                    <a:lumMod val="50000"/>
                  </a:schemeClr>
                </a:solidFill>
              </a:rPr>
              <a:t>lines 5–7</a:t>
            </a:r>
            <a:r>
              <a:rPr lang="en-US" sz="2300" dirty="0"/>
              <a:t>, the program computes the distances between the points.</a:t>
            </a:r>
          </a:p>
          <a:p>
            <a:pPr marL="434340" indent="-342900" algn="just"/>
            <a:r>
              <a:rPr lang="en-US" sz="2300" dirty="0"/>
              <a:t>In </a:t>
            </a:r>
            <a:r>
              <a:rPr lang="en-US" sz="2300" dirty="0">
                <a:solidFill>
                  <a:schemeClr val="bg2">
                    <a:lumMod val="50000"/>
                  </a:schemeClr>
                </a:solidFill>
              </a:rPr>
              <a:t>lines 9–11</a:t>
            </a:r>
            <a:r>
              <a:rPr lang="en-US" sz="2300" dirty="0"/>
              <a:t>, it applies the formula to compute the angles.</a:t>
            </a:r>
          </a:p>
          <a:p>
            <a:pPr marL="434340" indent="-342900" algn="just"/>
            <a:r>
              <a:rPr lang="en-US" sz="2300" dirty="0"/>
              <a:t>In </a:t>
            </a:r>
            <a:r>
              <a:rPr lang="en-US" sz="2300" dirty="0">
                <a:solidFill>
                  <a:schemeClr val="bg2">
                    <a:lumMod val="50000"/>
                  </a:schemeClr>
                </a:solidFill>
              </a:rPr>
              <a:t>lines 13–14</a:t>
            </a:r>
            <a:r>
              <a:rPr lang="en-US" sz="2300" dirty="0"/>
              <a:t>, the angles are </a:t>
            </a:r>
            <a:r>
              <a:rPr lang="en-US" sz="2300" dirty="0">
                <a:solidFill>
                  <a:schemeClr val="accent2"/>
                </a:solidFill>
              </a:rPr>
              <a:t>rounded</a:t>
            </a:r>
            <a:r>
              <a:rPr lang="en-US" sz="2300" dirty="0"/>
              <a:t> to display </a:t>
            </a:r>
            <a:r>
              <a:rPr lang="en-US" sz="2300" dirty="0">
                <a:solidFill>
                  <a:schemeClr val="accent2"/>
                </a:solidFill>
              </a:rPr>
              <a:t>up to two digits </a:t>
            </a:r>
            <a:r>
              <a:rPr lang="en-US" sz="2300" dirty="0"/>
              <a:t>after the decimal point.</a:t>
            </a:r>
          </a:p>
          <a:p>
            <a:pPr marL="434340" indent="-342900" algn="just"/>
            <a:r>
              <a:rPr lang="en-US" sz="2300" dirty="0"/>
              <a:t>In the following slide, we have </a:t>
            </a:r>
            <a:r>
              <a:rPr lang="en-US" sz="2300" dirty="0">
                <a:solidFill>
                  <a:schemeClr val="accent2"/>
                </a:solidFill>
              </a:rPr>
              <a:t>simplified</a:t>
            </a:r>
            <a:r>
              <a:rPr lang="en-US" sz="2300" dirty="0"/>
              <a:t> the implementation. </a:t>
            </a:r>
          </a:p>
          <a:p>
            <a:pPr marL="434340" indent="-342900" algn="just"/>
            <a:endParaRPr lang="en-US" sz="2300" dirty="0"/>
          </a:p>
          <a:p>
            <a:pPr marL="434340" indent="-342900" algn="just"/>
            <a:endParaRPr lang="en-US" sz="2300" dirty="0"/>
          </a:p>
          <a:p>
            <a:pPr marL="434340" indent="-342900" algn="just"/>
            <a:endParaRPr lang="en-US" sz="2300" dirty="0"/>
          </a:p>
          <a:p>
            <a:pPr marL="434340" indent="-342900" algn="just"/>
            <a:endParaRPr lang="en-US" sz="2300" dirty="0"/>
          </a:p>
          <a:p>
            <a:pPr marL="434340" indent="-342900" algn="just"/>
            <a:endParaRPr lang="en-US" sz="2300" dirty="0"/>
          </a:p>
          <a:p>
            <a:endParaRPr lang="en-US" sz="2300" dirty="0"/>
          </a:p>
        </p:txBody>
      </p:sp>
      <p:sp>
        <p:nvSpPr>
          <p:cNvPr id="8" name="Rectangle 7">
            <a:extLst>
              <a:ext uri="{FF2B5EF4-FFF2-40B4-BE49-F238E27FC236}">
                <a16:creationId xmlns:a16="http://schemas.microsoft.com/office/drawing/2014/main" id="{D1999F18-BDC5-433B-A2DA-90020F56A4A1}"/>
              </a:ext>
            </a:extLst>
          </p:cNvPr>
          <p:cNvSpPr>
            <a:spLocks noChangeArrowheads="1"/>
          </p:cNvSpPr>
          <p:nvPr/>
        </p:nvSpPr>
        <p:spPr bwMode="auto">
          <a:xfrm>
            <a:off x="174523" y="2674293"/>
            <a:ext cx="8823172" cy="584775"/>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1600" dirty="0">
                <a:solidFill>
                  <a:srgbClr val="000080"/>
                </a:solidFill>
                <a:latin typeface="Courier New" panose="02070309020205020404" pitchFamily="49" charset="0"/>
                <a:cs typeface="Courier New" panose="02070309020205020404" pitchFamily="49" charset="0"/>
              </a:rPr>
              <a:t>input</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a:solidFill>
                  <a:srgbClr val="008080"/>
                </a:solidFill>
                <a:latin typeface="Courier New" panose="02070309020205020404" pitchFamily="49" charset="0"/>
                <a:cs typeface="Courier New" panose="02070309020205020404" pitchFamily="49" charset="0"/>
              </a:rPr>
              <a:t>"Enter six coordinates of three points separated by commas </a:t>
            </a:r>
            <a:r>
              <a:rPr lang="en-US" altLang="en-US" sz="1600" dirty="0">
                <a:solidFill>
                  <a:srgbClr val="00008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600" dirty="0">
                <a:solidFill>
                  <a:srgbClr val="008080"/>
                </a:solidFill>
                <a:latin typeface="Courier New" panose="02070309020205020404" pitchFamily="49" charset="0"/>
                <a:cs typeface="Courier New" panose="02070309020205020404" pitchFamily="49" charset="0"/>
              </a:rPr>
              <a:t>like x1, y1, x2, y2, x3, y3: "</a:t>
            </a:r>
            <a:r>
              <a:rPr lang="en-US" altLang="en-US" sz="1600" dirty="0">
                <a:solidFill>
                  <a:srgbClr val="000000"/>
                </a:solidFill>
                <a:latin typeface="Courier New" panose="02070309020205020404" pitchFamily="49" charset="0"/>
                <a:cs typeface="Courier New" panose="02070309020205020404" pitchFamily="49" charset="0"/>
              </a:rPr>
              <a:t>)</a:t>
            </a:r>
            <a:endParaRPr lang="en-US" altLang="en-US" sz="1600" dirty="0">
              <a:latin typeface="Arial" panose="020B0604020202020204" pitchFamily="34" charset="0"/>
            </a:endParaRPr>
          </a:p>
        </p:txBody>
      </p:sp>
      <p:pic>
        <p:nvPicPr>
          <p:cNvPr id="6" name="Picture 5">
            <a:hlinkClick r:id="rId3" action="ppaction://hlinksldjump"/>
            <a:extLst>
              <a:ext uri="{FF2B5EF4-FFF2-40B4-BE49-F238E27FC236}">
                <a16:creationId xmlns:a16="http://schemas.microsoft.com/office/drawing/2014/main" id="{0EBAF28B-F3F3-41E3-A2E6-E922DB399FD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Footer Placeholder 6">
            <a:extLst>
              <a:ext uri="{FF2B5EF4-FFF2-40B4-BE49-F238E27FC236}">
                <a16:creationId xmlns:a16="http://schemas.microsoft.com/office/drawing/2014/main" id="{E3F8805E-3663-4A0D-B497-BC592433FB11}"/>
              </a:ext>
            </a:extLst>
          </p:cNvPr>
          <p:cNvSpPr>
            <a:spLocks noGrp="1"/>
          </p:cNvSpPr>
          <p:nvPr>
            <p:ph type="ftr" sz="quarter" idx="11"/>
          </p:nvPr>
        </p:nvSpPr>
        <p:spPr/>
        <p:txBody>
          <a:bodyPr/>
          <a:lstStyle/>
          <a:p>
            <a:r>
              <a:rPr lang="en-US"/>
              <a:t>Program 1</a:t>
            </a:r>
          </a:p>
        </p:txBody>
      </p:sp>
      <p:sp>
        <p:nvSpPr>
          <p:cNvPr id="9" name="Slide Number Placeholder 2">
            <a:hlinkClick r:id="rId5" action="ppaction://hlinksldjump"/>
            <a:extLst>
              <a:ext uri="{FF2B5EF4-FFF2-40B4-BE49-F238E27FC236}">
                <a16:creationId xmlns:a16="http://schemas.microsoft.com/office/drawing/2014/main" id="{CE64881A-093C-4BF0-8DC1-14697792E2C1}"/>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1487005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2716-8CF4-416A-BF44-6BDB3E4C47B7}"/>
              </a:ext>
            </a:extLst>
          </p:cNvPr>
          <p:cNvSpPr>
            <a:spLocks noGrp="1"/>
          </p:cNvSpPr>
          <p:nvPr>
            <p:ph type="title"/>
          </p:nvPr>
        </p:nvSpPr>
        <p:spPr/>
        <p:txBody>
          <a:bodyPr>
            <a:normAutofit/>
          </a:bodyPr>
          <a:lstStyle/>
          <a:p>
            <a:r>
              <a:rPr lang="en-US" dirty="0"/>
              <a:t>Compute Angles</a:t>
            </a:r>
            <a:br>
              <a:rPr lang="en-US" dirty="0"/>
            </a:br>
            <a:r>
              <a:rPr lang="en-US" dirty="0">
                <a:solidFill>
                  <a:schemeClr val="accent3"/>
                </a:solidFill>
              </a:rPr>
              <a:t>Simplified Implementation  </a:t>
            </a:r>
          </a:p>
        </p:txBody>
      </p:sp>
      <p:sp>
        <p:nvSpPr>
          <p:cNvPr id="5" name="Slide Number Placeholder 4">
            <a:extLst>
              <a:ext uri="{FF2B5EF4-FFF2-40B4-BE49-F238E27FC236}">
                <a16:creationId xmlns:a16="http://schemas.microsoft.com/office/drawing/2014/main" id="{1F24AD7C-B7FC-4099-8AB9-5E70C61D5159}"/>
              </a:ext>
            </a:extLst>
          </p:cNvPr>
          <p:cNvSpPr>
            <a:spLocks noGrp="1"/>
          </p:cNvSpPr>
          <p:nvPr>
            <p:ph type="sldNum" sz="quarter" idx="12"/>
          </p:nvPr>
        </p:nvSpPr>
        <p:spPr/>
        <p:txBody>
          <a:bodyPr/>
          <a:lstStyle/>
          <a:p>
            <a:fld id="{F3E9C4B0-9109-4B6A-816F-B8FB191BD566}" type="slidenum">
              <a:rPr lang="en-US" smtClean="0"/>
              <a:t>25</a:t>
            </a:fld>
            <a:endParaRPr lang="en-US"/>
          </a:p>
        </p:txBody>
      </p:sp>
      <p:sp>
        <p:nvSpPr>
          <p:cNvPr id="3" name="Content Placeholder 2">
            <a:extLst>
              <a:ext uri="{FF2B5EF4-FFF2-40B4-BE49-F238E27FC236}">
                <a16:creationId xmlns:a16="http://schemas.microsoft.com/office/drawing/2014/main" id="{BCE7405B-D4FD-4703-9332-968861C871BC}"/>
              </a:ext>
            </a:extLst>
          </p:cNvPr>
          <p:cNvSpPr>
            <a:spLocks noGrp="1"/>
          </p:cNvSpPr>
          <p:nvPr>
            <p:ph idx="1"/>
          </p:nvPr>
        </p:nvSpPr>
        <p:spPr/>
        <p:txBody>
          <a:bodyPr>
            <a:normAutofit/>
          </a:bodyPr>
          <a:lstStyle/>
          <a:p>
            <a:pPr marL="91440" indent="0" algn="just">
              <a:buNone/>
            </a:pPr>
            <a:endParaRPr lang="en-US" sz="2300" dirty="0"/>
          </a:p>
          <a:p>
            <a:pPr marL="91440" indent="0" algn="just">
              <a:buNone/>
            </a:pPr>
            <a:endParaRPr lang="en-US" sz="2300" dirty="0"/>
          </a:p>
          <a:p>
            <a:pPr marL="91440" indent="0" algn="just">
              <a:buNone/>
            </a:pPr>
            <a:endParaRPr lang="en-US" sz="2300" dirty="0"/>
          </a:p>
          <a:p>
            <a:pPr marL="91440" indent="0" algn="just">
              <a:buNone/>
            </a:pPr>
            <a:endParaRPr lang="en-US" sz="2300" dirty="0"/>
          </a:p>
          <a:p>
            <a:pPr marL="91440" indent="0" algn="just">
              <a:buNone/>
            </a:pPr>
            <a:endParaRPr lang="en-US" sz="2300" dirty="0"/>
          </a:p>
          <a:p>
            <a:pPr marL="91440" indent="0" algn="just">
              <a:buNone/>
            </a:pPr>
            <a:endParaRPr lang="en-US" sz="2300" dirty="0"/>
          </a:p>
          <a:p>
            <a:endParaRPr lang="en-US" sz="2300" dirty="0"/>
          </a:p>
        </p:txBody>
      </p:sp>
      <p:grpSp>
        <p:nvGrpSpPr>
          <p:cNvPr id="12" name="Group 11">
            <a:extLst>
              <a:ext uri="{FF2B5EF4-FFF2-40B4-BE49-F238E27FC236}">
                <a16:creationId xmlns:a16="http://schemas.microsoft.com/office/drawing/2014/main" id="{C4E60157-A228-4E58-9B8C-BE6E4A7D7CD9}"/>
              </a:ext>
            </a:extLst>
          </p:cNvPr>
          <p:cNvGrpSpPr/>
          <p:nvPr/>
        </p:nvGrpSpPr>
        <p:grpSpPr>
          <a:xfrm>
            <a:off x="146303" y="1441111"/>
            <a:ext cx="8851393" cy="5130262"/>
            <a:chOff x="160237" y="2805454"/>
            <a:chExt cx="8851393" cy="4314011"/>
          </a:xfrm>
        </p:grpSpPr>
        <p:sp>
          <p:nvSpPr>
            <p:cNvPr id="13" name="TextBox 12">
              <a:extLst>
                <a:ext uri="{FF2B5EF4-FFF2-40B4-BE49-F238E27FC236}">
                  <a16:creationId xmlns:a16="http://schemas.microsoft.com/office/drawing/2014/main" id="{0C431501-5543-4C3E-9B3B-B3D556497190}"/>
                </a:ext>
              </a:extLst>
            </p:cNvPr>
            <p:cNvSpPr txBox="1"/>
            <p:nvPr/>
          </p:nvSpPr>
          <p:spPr>
            <a:xfrm>
              <a:off x="160237" y="2805454"/>
              <a:ext cx="2191544" cy="232927"/>
            </a:xfrm>
            <a:prstGeom prst="rect">
              <a:avLst/>
            </a:prstGeom>
            <a:solidFill>
              <a:schemeClr val="bg1">
                <a:lumMod val="85000"/>
              </a:schemeClr>
            </a:solidFill>
          </p:spPr>
          <p:txBody>
            <a:bodyPr wrap="square" rtlCol="0">
              <a:spAutoFit/>
            </a:bodyPr>
            <a:lstStyle/>
            <a:p>
              <a:pPr algn="ctr"/>
              <a:r>
                <a:rPr lang="en-US" sz="1200" dirty="0">
                  <a:solidFill>
                    <a:schemeClr val="tx1">
                      <a:lumMod val="50000"/>
                      <a:lumOff val="50000"/>
                    </a:schemeClr>
                  </a:solidFill>
                </a:rPr>
                <a:t>SimplifiedComputeAngles.py</a:t>
              </a:r>
            </a:p>
          </p:txBody>
        </p:sp>
        <p:sp>
          <p:nvSpPr>
            <p:cNvPr id="14" name="Rectangle 13">
              <a:extLst>
                <a:ext uri="{FF2B5EF4-FFF2-40B4-BE49-F238E27FC236}">
                  <a16:creationId xmlns:a16="http://schemas.microsoft.com/office/drawing/2014/main" id="{62E1BF60-AA0F-4155-A91C-B034A2C5BB7E}"/>
                </a:ext>
              </a:extLst>
            </p:cNvPr>
            <p:cNvSpPr>
              <a:spLocks noChangeArrowheads="1"/>
            </p:cNvSpPr>
            <p:nvPr/>
          </p:nvSpPr>
          <p:spPr bwMode="auto">
            <a:xfrm>
              <a:off x="541835" y="3030453"/>
              <a:ext cx="8469795" cy="408901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import </a:t>
              </a:r>
              <a:r>
                <a:rPr lang="en-US" altLang="en-US" sz="1200" dirty="0">
                  <a:solidFill>
                    <a:srgbClr val="000000"/>
                  </a:solidFill>
                  <a:latin typeface="Courier New" panose="02070309020205020404" pitchFamily="49" charset="0"/>
                  <a:cs typeface="Courier New" panose="02070309020205020404" pitchFamily="49" charset="0"/>
                </a:rPr>
                <a:t>math</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x1, y1, x2, y2, x3, y3 = </a:t>
              </a:r>
              <a:r>
                <a:rPr lang="en-US" altLang="en-US" sz="1200" dirty="0">
                  <a:solidFill>
                    <a:srgbClr val="000080"/>
                  </a:solidFill>
                  <a:latin typeface="Courier New" panose="02070309020205020404" pitchFamily="49" charset="0"/>
                  <a:cs typeface="Courier New" panose="02070309020205020404" pitchFamily="49" charset="0"/>
                </a:rPr>
                <a:t>eval</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input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"Enter six coordinates </a:t>
              </a:r>
              <a:r>
                <a:rPr lang="en-US" altLang="en-US" sz="1200" dirty="0">
                  <a:solidFill>
                    <a:srgbClr val="00008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8080"/>
                  </a:solidFill>
                  <a:latin typeface="Courier New" panose="02070309020205020404" pitchFamily="49" charset="0"/>
                  <a:cs typeface="Courier New" panose="02070309020205020404" pitchFamily="49" charset="0"/>
                </a:rPr>
                <a:t>of three points separated by commas like x1, y1, x2, y2, x3, y3: "</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a = </a:t>
              </a:r>
              <a:r>
                <a:rPr lang="en-US" altLang="en-US" sz="1200" dirty="0" err="1">
                  <a:solidFill>
                    <a:srgbClr val="000000"/>
                  </a:solidFill>
                  <a:latin typeface="Courier New" panose="02070309020205020404" pitchFamily="49" charset="0"/>
                  <a:cs typeface="Courier New" panose="02070309020205020404" pitchFamily="49" charset="0"/>
                </a:rPr>
                <a:t>math.sqrt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pow</a:t>
              </a:r>
              <a:r>
                <a:rPr lang="en-US" altLang="en-US" sz="1200" dirty="0">
                  <a:solidFill>
                    <a:srgbClr val="000000"/>
                  </a:solidFill>
                  <a:latin typeface="Courier New" panose="02070309020205020404" pitchFamily="49" charset="0"/>
                  <a:cs typeface="Courier New" panose="02070309020205020404" pitchFamily="49" charset="0"/>
                </a:rPr>
                <a:t>(x2 - x3,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a:solidFill>
                    <a:srgbClr val="000080"/>
                  </a:solidFill>
                  <a:latin typeface="Courier New" panose="02070309020205020404" pitchFamily="49" charset="0"/>
                  <a:cs typeface="Courier New" panose="02070309020205020404" pitchFamily="49" charset="0"/>
                </a:rPr>
                <a:t>pow</a:t>
              </a:r>
              <a:r>
                <a:rPr lang="en-US" altLang="en-US" sz="1200" dirty="0">
                  <a:solidFill>
                    <a:srgbClr val="000000"/>
                  </a:solidFill>
                  <a:latin typeface="Courier New" panose="02070309020205020404" pitchFamily="49" charset="0"/>
                  <a:cs typeface="Courier New" panose="02070309020205020404" pitchFamily="49" charset="0"/>
                </a:rPr>
                <a:t>(y2 - y3,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b = </a:t>
              </a:r>
              <a:r>
                <a:rPr lang="en-US" altLang="en-US" sz="1200" dirty="0" err="1">
                  <a:solidFill>
                    <a:srgbClr val="000000"/>
                  </a:solidFill>
                  <a:latin typeface="Courier New" panose="02070309020205020404" pitchFamily="49" charset="0"/>
                  <a:cs typeface="Courier New" panose="02070309020205020404" pitchFamily="49" charset="0"/>
                </a:rPr>
                <a:t>math.sqrt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pow</a:t>
              </a:r>
              <a:r>
                <a:rPr lang="en-US" altLang="en-US" sz="1200" dirty="0">
                  <a:solidFill>
                    <a:srgbClr val="000000"/>
                  </a:solidFill>
                  <a:latin typeface="Courier New" panose="02070309020205020404" pitchFamily="49" charset="0"/>
                  <a:cs typeface="Courier New" panose="02070309020205020404" pitchFamily="49" charset="0"/>
                </a:rPr>
                <a:t>(x1 - x3,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a:solidFill>
                    <a:srgbClr val="000080"/>
                  </a:solidFill>
                  <a:latin typeface="Courier New" panose="02070309020205020404" pitchFamily="49" charset="0"/>
                  <a:cs typeface="Courier New" panose="02070309020205020404" pitchFamily="49" charset="0"/>
                </a:rPr>
                <a:t>pow</a:t>
              </a:r>
              <a:r>
                <a:rPr lang="en-US" altLang="en-US" sz="1200" dirty="0">
                  <a:solidFill>
                    <a:srgbClr val="000000"/>
                  </a:solidFill>
                  <a:latin typeface="Courier New" panose="02070309020205020404" pitchFamily="49" charset="0"/>
                  <a:cs typeface="Courier New" panose="02070309020205020404" pitchFamily="49" charset="0"/>
                </a:rPr>
                <a:t>(y1 - y3,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c = </a:t>
              </a:r>
              <a:r>
                <a:rPr lang="en-US" altLang="en-US" sz="1200" dirty="0" err="1">
                  <a:solidFill>
                    <a:srgbClr val="000000"/>
                  </a:solidFill>
                  <a:latin typeface="Courier New" panose="02070309020205020404" pitchFamily="49" charset="0"/>
                  <a:cs typeface="Courier New" panose="02070309020205020404" pitchFamily="49" charset="0"/>
                </a:rPr>
                <a:t>math.sqrt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0080"/>
                  </a:solidFill>
                  <a:latin typeface="Courier New" panose="02070309020205020404" pitchFamily="49" charset="0"/>
                  <a:cs typeface="Courier New" panose="02070309020205020404" pitchFamily="49" charset="0"/>
                </a:rPr>
                <a:t>pow</a:t>
              </a:r>
              <a:r>
                <a:rPr lang="en-US" altLang="en-US" sz="1200" dirty="0">
                  <a:solidFill>
                    <a:srgbClr val="000000"/>
                  </a:solidFill>
                  <a:latin typeface="Courier New" panose="02070309020205020404" pitchFamily="49" charset="0"/>
                  <a:cs typeface="Courier New" panose="02070309020205020404" pitchFamily="49" charset="0"/>
                </a:rPr>
                <a:t>(x1 - x2,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 + </a:t>
              </a:r>
              <a:r>
                <a:rPr lang="en-US" altLang="en-US" sz="1200" dirty="0">
                  <a:solidFill>
                    <a:srgbClr val="000080"/>
                  </a:solidFill>
                  <a:latin typeface="Courier New" panose="02070309020205020404" pitchFamily="49" charset="0"/>
                  <a:cs typeface="Courier New" panose="02070309020205020404" pitchFamily="49" charset="0"/>
                </a:rPr>
                <a:t>pow</a:t>
              </a:r>
              <a:r>
                <a:rPr lang="en-US" altLang="en-US" sz="1200" dirty="0">
                  <a:solidFill>
                    <a:srgbClr val="000000"/>
                  </a:solidFill>
                  <a:latin typeface="Courier New" panose="02070309020205020404" pitchFamily="49" charset="0"/>
                  <a:cs typeface="Courier New" panose="02070309020205020404" pitchFamily="49" charset="0"/>
                </a:rPr>
                <a:t>(y1 - y2,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Compute angles in radians</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A = </a:t>
              </a:r>
              <a:r>
                <a:rPr lang="en-US" altLang="en-US" sz="1200" dirty="0" err="1">
                  <a:solidFill>
                    <a:srgbClr val="000000"/>
                  </a:solidFill>
                  <a:latin typeface="Courier New" panose="02070309020205020404" pitchFamily="49" charset="0"/>
                  <a:cs typeface="Courier New" panose="02070309020205020404" pitchFamily="49" charset="0"/>
                </a:rPr>
                <a:t>math.acos</a:t>
              </a:r>
              <a:r>
                <a:rPr lang="en-US" altLang="en-US" sz="1200" dirty="0">
                  <a:solidFill>
                    <a:srgbClr val="000000"/>
                  </a:solidFill>
                  <a:latin typeface="Courier New" panose="02070309020205020404" pitchFamily="49" charset="0"/>
                  <a:cs typeface="Courier New" panose="02070309020205020404" pitchFamily="49" charset="0"/>
                </a:rPr>
                <a:t>((a * a - b * b - c * c) / (-</a:t>
              </a:r>
              <a:r>
                <a:rPr lang="en-US" altLang="en-US" sz="1200" dirty="0">
                  <a:solidFill>
                    <a:srgbClr val="0000FF"/>
                  </a:solidFill>
                  <a:latin typeface="Courier New" panose="02070309020205020404" pitchFamily="49" charset="0"/>
                  <a:cs typeface="Courier New" panose="02070309020205020404" pitchFamily="49" charset="0"/>
                </a:rPr>
                <a:t>2 </a:t>
              </a:r>
              <a:r>
                <a:rPr lang="en-US" altLang="en-US" sz="1200" dirty="0">
                  <a:solidFill>
                    <a:srgbClr val="000000"/>
                  </a:solidFill>
                  <a:latin typeface="Courier New" panose="02070309020205020404" pitchFamily="49" charset="0"/>
                  <a:cs typeface="Courier New" panose="02070309020205020404" pitchFamily="49" charset="0"/>
                </a:rPr>
                <a:t>* b * c))</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B = </a:t>
              </a:r>
              <a:r>
                <a:rPr lang="en-US" altLang="en-US" sz="1200" dirty="0" err="1">
                  <a:solidFill>
                    <a:srgbClr val="000000"/>
                  </a:solidFill>
                  <a:latin typeface="Courier New" panose="02070309020205020404" pitchFamily="49" charset="0"/>
                  <a:cs typeface="Courier New" panose="02070309020205020404" pitchFamily="49" charset="0"/>
                </a:rPr>
                <a:t>math.acos</a:t>
              </a:r>
              <a:r>
                <a:rPr lang="en-US" altLang="en-US" sz="1200" dirty="0">
                  <a:solidFill>
                    <a:srgbClr val="000000"/>
                  </a:solidFill>
                  <a:latin typeface="Courier New" panose="02070309020205020404" pitchFamily="49" charset="0"/>
                  <a:cs typeface="Courier New" panose="02070309020205020404" pitchFamily="49" charset="0"/>
                </a:rPr>
                <a:t>((b * b - a * a - c * c) / (-</a:t>
              </a:r>
              <a:r>
                <a:rPr lang="en-US" altLang="en-US" sz="1200" dirty="0">
                  <a:solidFill>
                    <a:srgbClr val="0000FF"/>
                  </a:solidFill>
                  <a:latin typeface="Courier New" panose="02070309020205020404" pitchFamily="49" charset="0"/>
                  <a:cs typeface="Courier New" panose="02070309020205020404" pitchFamily="49" charset="0"/>
                </a:rPr>
                <a:t>2 </a:t>
              </a:r>
              <a:r>
                <a:rPr lang="en-US" altLang="en-US" sz="1200" dirty="0">
                  <a:solidFill>
                    <a:srgbClr val="000000"/>
                  </a:solidFill>
                  <a:latin typeface="Courier New" panose="02070309020205020404" pitchFamily="49" charset="0"/>
                  <a:cs typeface="Courier New" panose="02070309020205020404" pitchFamily="49" charset="0"/>
                </a:rPr>
                <a:t>* a * c))</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C = </a:t>
              </a:r>
              <a:r>
                <a:rPr lang="en-US" altLang="en-US" sz="1200" dirty="0" err="1">
                  <a:solidFill>
                    <a:srgbClr val="000000"/>
                  </a:solidFill>
                  <a:latin typeface="Courier New" panose="02070309020205020404" pitchFamily="49" charset="0"/>
                  <a:cs typeface="Courier New" panose="02070309020205020404" pitchFamily="49" charset="0"/>
                </a:rPr>
                <a:t>math.acos</a:t>
              </a:r>
              <a:r>
                <a:rPr lang="en-US" altLang="en-US" sz="1200" dirty="0">
                  <a:solidFill>
                    <a:srgbClr val="000000"/>
                  </a:solidFill>
                  <a:latin typeface="Courier New" panose="02070309020205020404" pitchFamily="49" charset="0"/>
                  <a:cs typeface="Courier New" panose="02070309020205020404" pitchFamily="49" charset="0"/>
                </a:rPr>
                <a:t>((c * c - b * b - a * a) / (-</a:t>
              </a:r>
              <a:r>
                <a:rPr lang="en-US" altLang="en-US" sz="1200" dirty="0">
                  <a:solidFill>
                    <a:srgbClr val="0000FF"/>
                  </a:solidFill>
                  <a:latin typeface="Courier New" panose="02070309020205020404" pitchFamily="49" charset="0"/>
                  <a:cs typeface="Courier New" panose="02070309020205020404" pitchFamily="49" charset="0"/>
                </a:rPr>
                <a:t>2 </a:t>
              </a:r>
              <a:r>
                <a:rPr lang="en-US" altLang="en-US" sz="1200" dirty="0">
                  <a:solidFill>
                    <a:srgbClr val="000000"/>
                  </a:solidFill>
                  <a:latin typeface="Courier New" panose="02070309020205020404" pitchFamily="49" charset="0"/>
                  <a:cs typeface="Courier New" panose="02070309020205020404" pitchFamily="49" charset="0"/>
                </a:rPr>
                <a:t>* a * b))</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Convert angels to degrees</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A = </a:t>
              </a:r>
              <a:r>
                <a:rPr lang="en-US" altLang="en-US" sz="1200" dirty="0" err="1">
                  <a:solidFill>
                    <a:srgbClr val="000000"/>
                  </a:solidFill>
                  <a:latin typeface="Courier New" panose="02070309020205020404" pitchFamily="49" charset="0"/>
                  <a:cs typeface="Courier New" panose="02070309020205020404" pitchFamily="49" charset="0"/>
                </a:rPr>
                <a:t>math.degrees</a:t>
              </a:r>
              <a:r>
                <a:rPr lang="en-US" altLang="en-US" sz="1200" dirty="0">
                  <a:solidFill>
                    <a:srgbClr val="000000"/>
                  </a:solidFill>
                  <a:latin typeface="Courier New" panose="02070309020205020404" pitchFamily="49" charset="0"/>
                  <a:cs typeface="Courier New" panose="02070309020205020404" pitchFamily="49" charset="0"/>
                </a:rPr>
                <a:t>(A)</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B = </a:t>
              </a:r>
              <a:r>
                <a:rPr lang="en-US" altLang="en-US" sz="1200" dirty="0" err="1">
                  <a:solidFill>
                    <a:srgbClr val="000000"/>
                  </a:solidFill>
                  <a:latin typeface="Courier New" panose="02070309020205020404" pitchFamily="49" charset="0"/>
                  <a:cs typeface="Courier New" panose="02070309020205020404" pitchFamily="49" charset="0"/>
                </a:rPr>
                <a:t>math.degrees</a:t>
              </a:r>
              <a:r>
                <a:rPr lang="en-US" altLang="en-US" sz="1200" dirty="0">
                  <a:solidFill>
                    <a:srgbClr val="000000"/>
                  </a:solidFill>
                  <a:latin typeface="Courier New" panose="02070309020205020404" pitchFamily="49" charset="0"/>
                  <a:cs typeface="Courier New" panose="02070309020205020404" pitchFamily="49" charset="0"/>
                </a:rPr>
                <a:t>(B)</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C = </a:t>
              </a:r>
              <a:r>
                <a:rPr lang="en-US" altLang="en-US" sz="1200" dirty="0" err="1">
                  <a:solidFill>
                    <a:srgbClr val="000000"/>
                  </a:solidFill>
                  <a:latin typeface="Courier New" panose="02070309020205020404" pitchFamily="49" charset="0"/>
                  <a:cs typeface="Courier New" panose="02070309020205020404" pitchFamily="49" charset="0"/>
                </a:rPr>
                <a:t>math.degrees</a:t>
              </a:r>
              <a:r>
                <a:rPr lang="en-US" altLang="en-US" sz="1200" dirty="0">
                  <a:solidFill>
                    <a:srgbClr val="000000"/>
                  </a:solidFill>
                  <a:latin typeface="Courier New" panose="02070309020205020404" pitchFamily="49" charset="0"/>
                  <a:cs typeface="Courier New" panose="02070309020205020404" pitchFamily="49" charset="0"/>
                </a:rPr>
                <a:t>(C)</a:t>
              </a:r>
            </a:p>
            <a:p>
              <a:pPr lvl="0" defTabSz="914400" eaLnBrk="0" fontAlgn="base" hangingPunct="0">
                <a:spcBef>
                  <a:spcPct val="0"/>
                </a:spcBef>
                <a:spcAft>
                  <a:spcPct val="0"/>
                </a:spcAft>
              </a:pPr>
              <a:endParaRPr lang="en-US" altLang="en-US" sz="12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Get two digits after the decimal point</a:t>
              </a: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A = </a:t>
              </a:r>
              <a:r>
                <a:rPr lang="en-US" altLang="en-US" sz="1200" dirty="0">
                  <a:solidFill>
                    <a:srgbClr val="000080"/>
                  </a:solidFill>
                  <a:latin typeface="Courier New" panose="02070309020205020404" pitchFamily="49" charset="0"/>
                  <a:cs typeface="Courier New" panose="02070309020205020404" pitchFamily="49" charset="0"/>
                </a:rPr>
                <a:t>round</a:t>
              </a:r>
              <a:r>
                <a:rPr lang="en-US" altLang="en-US" sz="1200" dirty="0">
                  <a:solidFill>
                    <a:srgbClr val="000000"/>
                  </a:solidFill>
                  <a:latin typeface="Courier New" panose="02070309020205020404" pitchFamily="49" charset="0"/>
                  <a:cs typeface="Courier New" panose="02070309020205020404" pitchFamily="49" charset="0"/>
                </a:rPr>
                <a:t>(A,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solidFill>
                  <a:srgbClr val="0000FF"/>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B = </a:t>
              </a:r>
              <a:r>
                <a:rPr lang="en-US" altLang="en-US" sz="1200" dirty="0">
                  <a:solidFill>
                    <a:srgbClr val="000080"/>
                  </a:solidFill>
                  <a:latin typeface="Courier New" panose="02070309020205020404" pitchFamily="49" charset="0"/>
                  <a:cs typeface="Courier New" panose="02070309020205020404" pitchFamily="49" charset="0"/>
                </a:rPr>
                <a:t>round</a:t>
              </a:r>
              <a:r>
                <a:rPr lang="en-US" altLang="en-US" sz="1200" dirty="0">
                  <a:solidFill>
                    <a:srgbClr val="000000"/>
                  </a:solidFill>
                  <a:latin typeface="Courier New" panose="02070309020205020404" pitchFamily="49" charset="0"/>
                  <a:cs typeface="Courier New" panose="02070309020205020404" pitchFamily="49" charset="0"/>
                </a:rPr>
                <a:t>(B,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solidFill>
                  <a:srgbClr val="0000FF"/>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000000"/>
                  </a:solidFill>
                  <a:latin typeface="Courier New" panose="02070309020205020404" pitchFamily="49" charset="0"/>
                  <a:cs typeface="Courier New" panose="02070309020205020404" pitchFamily="49" charset="0"/>
                </a:rPr>
                <a:t>C = </a:t>
              </a:r>
              <a:r>
                <a:rPr lang="en-US" altLang="en-US" sz="1200" dirty="0">
                  <a:solidFill>
                    <a:srgbClr val="000080"/>
                  </a:solidFill>
                  <a:latin typeface="Courier New" panose="02070309020205020404" pitchFamily="49" charset="0"/>
                  <a:cs typeface="Courier New" panose="02070309020205020404" pitchFamily="49" charset="0"/>
                </a:rPr>
                <a:t>round</a:t>
              </a:r>
              <a:r>
                <a:rPr lang="en-US" altLang="en-US" sz="1200" dirty="0">
                  <a:solidFill>
                    <a:srgbClr val="000000"/>
                  </a:solidFill>
                  <a:latin typeface="Courier New" panose="02070309020205020404" pitchFamily="49" charset="0"/>
                  <a:cs typeface="Courier New" panose="02070309020205020404" pitchFamily="49" charset="0"/>
                </a:rPr>
                <a:t>(C, </a:t>
              </a:r>
              <a:r>
                <a:rPr lang="en-US" altLang="en-US" sz="1200" dirty="0">
                  <a:solidFill>
                    <a:srgbClr val="0000FF"/>
                  </a:solidFill>
                  <a:latin typeface="Courier New" panose="02070309020205020404" pitchFamily="49" charset="0"/>
                  <a:cs typeface="Courier New" panose="02070309020205020404" pitchFamily="49" charset="0"/>
                </a:rPr>
                <a:t>2</a:t>
              </a:r>
              <a:r>
                <a:rPr lang="en-US" altLang="en-US" sz="1200" dirty="0">
                  <a:solidFill>
                    <a:srgbClr val="000000"/>
                  </a:solidFill>
                  <a:latin typeface="Courier New" panose="02070309020205020404" pitchFamily="49" charset="0"/>
                  <a:cs typeface="Courier New" panose="02070309020205020404" pitchFamily="49" charset="0"/>
                </a:rPr>
                <a:t>)</a:t>
              </a:r>
              <a:endParaRPr lang="en-US" altLang="en-US" sz="1200" dirty="0">
                <a:solidFill>
                  <a:srgbClr val="0000FF"/>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endParaRPr lang="en-US" altLang="en-US" sz="1200" dirty="0">
                <a:solidFill>
                  <a:srgbClr val="0000FF"/>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200" dirty="0">
                  <a:solidFill>
                    <a:srgbClr val="808080"/>
                  </a:solidFill>
                  <a:latin typeface="Courier New" panose="02070309020205020404" pitchFamily="49" charset="0"/>
                  <a:cs typeface="Courier New" panose="02070309020205020404" pitchFamily="49" charset="0"/>
                </a:rPr>
                <a:t># Display results</a:t>
              </a:r>
            </a:p>
            <a:p>
              <a:pPr lvl="0" defTabSz="914400" eaLnBrk="0" fontAlgn="base" hangingPunct="0">
                <a:spcBef>
                  <a:spcPct val="0"/>
                </a:spcBef>
                <a:spcAft>
                  <a:spcPct val="0"/>
                </a:spcAft>
              </a:pPr>
              <a:r>
                <a:rPr lang="en-US" altLang="en-US" sz="1200" dirty="0">
                  <a:solidFill>
                    <a:srgbClr val="000080"/>
                  </a:solidFill>
                  <a:latin typeface="Courier New" panose="02070309020205020404" pitchFamily="49" charset="0"/>
                  <a:cs typeface="Courier New" panose="02070309020205020404" pitchFamily="49" charset="0"/>
                </a:rPr>
                <a:t>print</a:t>
              </a:r>
              <a:r>
                <a:rPr lang="en-US" altLang="en-US" sz="1200" dirty="0">
                  <a:solidFill>
                    <a:srgbClr val="000000"/>
                  </a:solidFill>
                  <a:latin typeface="Courier New" panose="02070309020205020404" pitchFamily="49" charset="0"/>
                  <a:cs typeface="Courier New" panose="02070309020205020404" pitchFamily="49" charset="0"/>
                </a:rPr>
                <a:t>(</a:t>
              </a:r>
              <a:r>
                <a:rPr lang="en-US" altLang="en-US" sz="1200" dirty="0">
                  <a:solidFill>
                    <a:srgbClr val="008080"/>
                  </a:solidFill>
                  <a:latin typeface="Courier New" panose="02070309020205020404" pitchFamily="49" charset="0"/>
                  <a:cs typeface="Courier New" panose="02070309020205020404" pitchFamily="49" charset="0"/>
                </a:rPr>
                <a:t>"The three angles are "</a:t>
              </a:r>
              <a:r>
                <a:rPr lang="en-US" altLang="en-US" sz="1200" dirty="0">
                  <a:solidFill>
                    <a:srgbClr val="000000"/>
                  </a:solidFill>
                  <a:latin typeface="Courier New" panose="02070309020205020404" pitchFamily="49" charset="0"/>
                  <a:cs typeface="Courier New" panose="02070309020205020404" pitchFamily="49" charset="0"/>
                </a:rPr>
                <a:t>, A, B, C)</a:t>
              </a:r>
              <a:endParaRPr lang="en-US" altLang="en-US" sz="1200" dirty="0">
                <a:latin typeface="Arial" panose="020B0604020202020204" pitchFamily="34" charset="0"/>
              </a:endParaRPr>
            </a:p>
          </p:txBody>
        </p:sp>
        <p:sp>
          <p:nvSpPr>
            <p:cNvPr id="15" name="Rectangle 14">
              <a:extLst>
                <a:ext uri="{FF2B5EF4-FFF2-40B4-BE49-F238E27FC236}">
                  <a16:creationId xmlns:a16="http://schemas.microsoft.com/office/drawing/2014/main" id="{A538E6A0-8F2E-40A0-8D1E-D4B4A5BF812B}"/>
                </a:ext>
              </a:extLst>
            </p:cNvPr>
            <p:cNvSpPr>
              <a:spLocks noChangeArrowheads="1"/>
            </p:cNvSpPr>
            <p:nvPr/>
          </p:nvSpPr>
          <p:spPr bwMode="auto">
            <a:xfrm>
              <a:off x="160238" y="3030456"/>
              <a:ext cx="381597" cy="4089009"/>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5</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6</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7</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8</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9</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10</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11</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12</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13</a:t>
              </a: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14</a:t>
              </a:r>
              <a:endParaRPr lang="ar-SA" altLang="en-US" sz="12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15</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16</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17</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18</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19</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20</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21</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22</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23</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24</a:t>
              </a:r>
            </a:p>
            <a:p>
              <a:pPr lvl="0" algn="ctr" defTabSz="914400" eaLnBrk="0" fontAlgn="base" hangingPunct="0">
                <a:spcBef>
                  <a:spcPct val="0"/>
                </a:spcBef>
                <a:spcAft>
                  <a:spcPct val="0"/>
                </a:spcAft>
              </a:pPr>
              <a:r>
                <a:rPr lang="ar-SA" altLang="en-US" sz="1200" dirty="0">
                  <a:solidFill>
                    <a:schemeClr val="tx1">
                      <a:lumMod val="65000"/>
                      <a:lumOff val="35000"/>
                    </a:schemeClr>
                  </a:solidFill>
                  <a:latin typeface="Courier New" panose="02070309020205020404" pitchFamily="49" charset="0"/>
                  <a:cs typeface="Courier New" panose="02070309020205020404" pitchFamily="49" charset="0"/>
                </a:rPr>
                <a:t>25</a:t>
              </a:r>
              <a:endParaRPr lang="en-US" altLang="en-US" sz="12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r>
                <a:rPr lang="en-US" altLang="en-US" sz="1200" dirty="0">
                  <a:solidFill>
                    <a:schemeClr val="tx1">
                      <a:lumMod val="65000"/>
                      <a:lumOff val="35000"/>
                    </a:schemeClr>
                  </a:solidFill>
                  <a:latin typeface="Courier New" panose="02070309020205020404" pitchFamily="49" charset="0"/>
                  <a:cs typeface="Courier New" panose="02070309020205020404" pitchFamily="49" charset="0"/>
                </a:rPr>
                <a:t>26</a:t>
              </a:r>
              <a:endParaRPr lang="ar-SA" altLang="en-US" sz="12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2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2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200" dirty="0">
                <a:solidFill>
                  <a:schemeClr val="tx1">
                    <a:lumMod val="65000"/>
                    <a:lumOff val="35000"/>
                  </a:schemeClr>
                </a:solidFill>
                <a:latin typeface="Courier New" panose="02070309020205020404" pitchFamily="49" charset="0"/>
                <a:cs typeface="Courier New" panose="02070309020205020404" pitchFamily="49" charset="0"/>
              </a:endParaRPr>
            </a:p>
          </p:txBody>
        </p:sp>
      </p:grpSp>
      <p:pic>
        <p:nvPicPr>
          <p:cNvPr id="9" name="Picture 8">
            <a:hlinkClick r:id="rId3" action="ppaction://hlinksldjump"/>
            <a:extLst>
              <a:ext uri="{FF2B5EF4-FFF2-40B4-BE49-F238E27FC236}">
                <a16:creationId xmlns:a16="http://schemas.microsoft.com/office/drawing/2014/main" id="{8786F927-6386-4C81-8A44-A5E6B9F421F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6" name="Footer Placeholder 5">
            <a:extLst>
              <a:ext uri="{FF2B5EF4-FFF2-40B4-BE49-F238E27FC236}">
                <a16:creationId xmlns:a16="http://schemas.microsoft.com/office/drawing/2014/main" id="{FDC57D29-3740-46FB-BAA2-72827BC7E44A}"/>
              </a:ext>
            </a:extLst>
          </p:cNvPr>
          <p:cNvSpPr>
            <a:spLocks noGrp="1"/>
          </p:cNvSpPr>
          <p:nvPr>
            <p:ph type="ftr" sz="quarter" idx="11"/>
          </p:nvPr>
        </p:nvSpPr>
        <p:spPr/>
        <p:txBody>
          <a:bodyPr/>
          <a:lstStyle/>
          <a:p>
            <a:r>
              <a:rPr lang="en-US"/>
              <a:t>Program 1</a:t>
            </a:r>
          </a:p>
        </p:txBody>
      </p:sp>
      <p:sp>
        <p:nvSpPr>
          <p:cNvPr id="11" name="Slide Number Placeholder 2">
            <a:hlinkClick r:id="rId5" action="ppaction://hlinksldjump"/>
            <a:extLst>
              <a:ext uri="{FF2B5EF4-FFF2-40B4-BE49-F238E27FC236}">
                <a16:creationId xmlns:a16="http://schemas.microsoft.com/office/drawing/2014/main" id="{5D5590AC-1657-4150-8AB7-CAD4FCEAD467}"/>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grpSp>
        <p:nvGrpSpPr>
          <p:cNvPr id="16" name="Group 15">
            <a:extLst>
              <a:ext uri="{FF2B5EF4-FFF2-40B4-BE49-F238E27FC236}">
                <a16:creationId xmlns:a16="http://schemas.microsoft.com/office/drawing/2014/main" id="{BBC005DA-4018-4B3D-B239-EC603F215B49}"/>
              </a:ext>
            </a:extLst>
          </p:cNvPr>
          <p:cNvGrpSpPr/>
          <p:nvPr/>
        </p:nvGrpSpPr>
        <p:grpSpPr>
          <a:xfrm>
            <a:off x="8167059" y="1718110"/>
            <a:ext cx="830638" cy="386966"/>
            <a:chOff x="8133802" y="1326921"/>
            <a:chExt cx="830638" cy="386966"/>
          </a:xfrm>
        </p:grpSpPr>
        <p:sp>
          <p:nvSpPr>
            <p:cNvPr id="17" name="TextBox 16">
              <a:extLst>
                <a:ext uri="{FF2B5EF4-FFF2-40B4-BE49-F238E27FC236}">
                  <a16:creationId xmlns:a16="http://schemas.microsoft.com/office/drawing/2014/main" id="{A5243BC6-EB09-4A85-97C8-9A65232A4F54}"/>
                </a:ext>
              </a:extLst>
            </p:cNvPr>
            <p:cNvSpPr txBox="1"/>
            <p:nvPr/>
          </p:nvSpPr>
          <p:spPr>
            <a:xfrm>
              <a:off x="8133802" y="1326921"/>
              <a:ext cx="830638" cy="386966"/>
            </a:xfrm>
            <a:prstGeom prst="rect">
              <a:avLst/>
            </a:prstGeom>
            <a:noFill/>
            <a:ln w="3175">
              <a:noFill/>
            </a:ln>
          </p:spPr>
          <p:txBody>
            <a:bodyPr wrap="square" rtlCol="0">
              <a:spAutoFit/>
            </a:bodyPr>
            <a:lstStyle/>
            <a:p>
              <a:pPr algn="r"/>
              <a:endParaRPr lang="en-US" sz="1200" b="1" dirty="0">
                <a:solidFill>
                  <a:schemeClr val="accent3"/>
                </a:solidFill>
              </a:endParaRPr>
            </a:p>
          </p:txBody>
        </p:sp>
        <p:sp>
          <p:nvSpPr>
            <p:cNvPr id="18" name="TextBox 17">
              <a:hlinkClick r:id="rId6"/>
              <a:extLst>
                <a:ext uri="{FF2B5EF4-FFF2-40B4-BE49-F238E27FC236}">
                  <a16:creationId xmlns:a16="http://schemas.microsoft.com/office/drawing/2014/main" id="{45D78715-598A-4B63-AEC5-3AE8F5736ACC}"/>
                </a:ext>
              </a:extLst>
            </p:cNvPr>
            <p:cNvSpPr txBox="1"/>
            <p:nvPr/>
          </p:nvSpPr>
          <p:spPr>
            <a:xfrm>
              <a:off x="8231494" y="1417955"/>
              <a:ext cx="633189" cy="276999"/>
            </a:xfrm>
            <a:prstGeom prst="rect">
              <a:avLst/>
            </a:prstGeom>
            <a:solidFill>
              <a:schemeClr val="accent1">
                <a:lumMod val="40000"/>
                <a:lumOff val="60000"/>
                <a:alpha val="50000"/>
              </a:schemeClr>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1200" b="1" u="sng" dirty="0">
                  <a:solidFill>
                    <a:schemeClr val="accent2">
                      <a:lumMod val="75000"/>
                    </a:schemeClr>
                  </a:solidFill>
                </a:rPr>
                <a:t>Run</a:t>
              </a:r>
            </a:p>
          </p:txBody>
        </p:sp>
        <p:pic>
          <p:nvPicPr>
            <p:cNvPr id="19" name="Picture 18">
              <a:extLst>
                <a:ext uri="{FF2B5EF4-FFF2-40B4-BE49-F238E27FC236}">
                  <a16:creationId xmlns:a16="http://schemas.microsoft.com/office/drawing/2014/main" id="{39079771-E948-4C8E-BDA0-FDA31E6F5614}"/>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8295151" y="1461809"/>
              <a:ext cx="193294" cy="193294"/>
            </a:xfrm>
            <a:prstGeom prst="rect">
              <a:avLst/>
            </a:prstGeom>
          </p:spPr>
        </p:pic>
      </p:grpSp>
    </p:spTree>
    <p:extLst>
      <p:ext uri="{BB962C8B-B14F-4D97-AF65-F5344CB8AC3E}">
        <p14:creationId xmlns:p14="http://schemas.microsoft.com/office/powerpoint/2010/main" val="427912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2716-8CF4-416A-BF44-6BDB3E4C47B7}"/>
              </a:ext>
            </a:extLst>
          </p:cNvPr>
          <p:cNvSpPr>
            <a:spLocks noGrp="1"/>
          </p:cNvSpPr>
          <p:nvPr>
            <p:ph type="title"/>
          </p:nvPr>
        </p:nvSpPr>
        <p:spPr/>
        <p:txBody>
          <a:bodyPr>
            <a:normAutofit/>
          </a:bodyPr>
          <a:lstStyle/>
          <a:p>
            <a:r>
              <a:rPr lang="en-US" dirty="0"/>
              <a:t>Compute Angles</a:t>
            </a:r>
            <a:br>
              <a:rPr lang="en-US" dirty="0"/>
            </a:br>
            <a:r>
              <a:rPr lang="en-US" dirty="0">
                <a:solidFill>
                  <a:schemeClr val="accent3"/>
                </a:solidFill>
              </a:rPr>
              <a:t>Simplified Implementation  </a:t>
            </a:r>
          </a:p>
        </p:txBody>
      </p:sp>
      <p:sp>
        <p:nvSpPr>
          <p:cNvPr id="6" name="Footer Placeholder 5">
            <a:extLst>
              <a:ext uri="{FF2B5EF4-FFF2-40B4-BE49-F238E27FC236}">
                <a16:creationId xmlns:a16="http://schemas.microsoft.com/office/drawing/2014/main" id="{FDC57D29-3740-46FB-BAA2-72827BC7E44A}"/>
              </a:ext>
            </a:extLst>
          </p:cNvPr>
          <p:cNvSpPr>
            <a:spLocks noGrp="1"/>
          </p:cNvSpPr>
          <p:nvPr>
            <p:ph type="ftr" sz="quarter" idx="11"/>
          </p:nvPr>
        </p:nvSpPr>
        <p:spPr/>
        <p:txBody>
          <a:bodyPr/>
          <a:lstStyle/>
          <a:p>
            <a:r>
              <a:rPr lang="en-US"/>
              <a:t>Program 1</a:t>
            </a:r>
          </a:p>
        </p:txBody>
      </p:sp>
      <p:sp>
        <p:nvSpPr>
          <p:cNvPr id="5" name="Slide Number Placeholder 4">
            <a:extLst>
              <a:ext uri="{FF2B5EF4-FFF2-40B4-BE49-F238E27FC236}">
                <a16:creationId xmlns:a16="http://schemas.microsoft.com/office/drawing/2014/main" id="{1F24AD7C-B7FC-4099-8AB9-5E70C61D5159}"/>
              </a:ext>
            </a:extLst>
          </p:cNvPr>
          <p:cNvSpPr>
            <a:spLocks noGrp="1"/>
          </p:cNvSpPr>
          <p:nvPr>
            <p:ph type="sldNum" sz="quarter" idx="12"/>
          </p:nvPr>
        </p:nvSpPr>
        <p:spPr/>
        <p:txBody>
          <a:bodyPr/>
          <a:lstStyle/>
          <a:p>
            <a:fld id="{F3E9C4B0-9109-4B6A-816F-B8FB191BD566}" type="slidenum">
              <a:rPr lang="en-US" smtClean="0"/>
              <a:t>26</a:t>
            </a:fld>
            <a:endParaRPr lang="en-US"/>
          </a:p>
        </p:txBody>
      </p:sp>
      <p:sp>
        <p:nvSpPr>
          <p:cNvPr id="3" name="Content Placeholder 2">
            <a:extLst>
              <a:ext uri="{FF2B5EF4-FFF2-40B4-BE49-F238E27FC236}">
                <a16:creationId xmlns:a16="http://schemas.microsoft.com/office/drawing/2014/main" id="{BCE7405B-D4FD-4703-9332-968861C871BC}"/>
              </a:ext>
            </a:extLst>
          </p:cNvPr>
          <p:cNvSpPr>
            <a:spLocks noGrp="1"/>
          </p:cNvSpPr>
          <p:nvPr>
            <p:ph idx="1"/>
          </p:nvPr>
        </p:nvSpPr>
        <p:spPr/>
        <p:txBody>
          <a:bodyPr>
            <a:normAutofit/>
          </a:bodyPr>
          <a:lstStyle/>
          <a:p>
            <a:pPr marL="91440" indent="0" algn="just">
              <a:buNone/>
            </a:pPr>
            <a:r>
              <a:rPr lang="en-US" sz="2300" dirty="0"/>
              <a:t>Output:</a:t>
            </a:r>
          </a:p>
          <a:p>
            <a:pPr marL="91440" indent="0" algn="just">
              <a:buNone/>
            </a:pPr>
            <a:endParaRPr lang="en-US" sz="2300" dirty="0"/>
          </a:p>
          <a:p>
            <a:pPr marL="91440" indent="0" algn="just">
              <a:buNone/>
            </a:pPr>
            <a:endParaRPr lang="en-US" sz="2300" dirty="0"/>
          </a:p>
          <a:p>
            <a:pPr marL="91440" indent="0" algn="just">
              <a:buNone/>
            </a:pPr>
            <a:endParaRPr lang="en-US" sz="2300" dirty="0"/>
          </a:p>
          <a:p>
            <a:pPr marL="91440" indent="0" algn="just">
              <a:buNone/>
            </a:pPr>
            <a:endParaRPr lang="en-US" sz="2300" dirty="0"/>
          </a:p>
          <a:p>
            <a:pPr marL="91440" indent="0" algn="just">
              <a:buNone/>
            </a:pPr>
            <a:endParaRPr lang="en-US" sz="2300" dirty="0"/>
          </a:p>
          <a:p>
            <a:endParaRPr lang="en-US" sz="2300" dirty="0"/>
          </a:p>
        </p:txBody>
      </p:sp>
      <p:pic>
        <p:nvPicPr>
          <p:cNvPr id="9" name="Picture 8">
            <a:hlinkClick r:id="rId3" action="ppaction://hlinksldjump"/>
            <a:extLst>
              <a:ext uri="{FF2B5EF4-FFF2-40B4-BE49-F238E27FC236}">
                <a16:creationId xmlns:a16="http://schemas.microsoft.com/office/drawing/2014/main" id="{8786F927-6386-4C81-8A44-A5E6B9F421F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5" action="ppaction://hlinksldjump"/>
            <a:extLst>
              <a:ext uri="{FF2B5EF4-FFF2-40B4-BE49-F238E27FC236}">
                <a16:creationId xmlns:a16="http://schemas.microsoft.com/office/drawing/2014/main" id="{5D5590AC-1657-4150-8AB7-CAD4FCEAD467}"/>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grpSp>
        <p:nvGrpSpPr>
          <p:cNvPr id="16" name="Group 15">
            <a:extLst>
              <a:ext uri="{FF2B5EF4-FFF2-40B4-BE49-F238E27FC236}">
                <a16:creationId xmlns:a16="http://schemas.microsoft.com/office/drawing/2014/main" id="{ECF63F89-3566-465F-87FC-DB2DC5713FE4}"/>
              </a:ext>
            </a:extLst>
          </p:cNvPr>
          <p:cNvGrpSpPr/>
          <p:nvPr/>
        </p:nvGrpSpPr>
        <p:grpSpPr>
          <a:xfrm>
            <a:off x="146304" y="2045371"/>
            <a:ext cx="8851392" cy="923330"/>
            <a:chOff x="4773387" y="4827139"/>
            <a:chExt cx="8851392" cy="923330"/>
          </a:xfrm>
        </p:grpSpPr>
        <p:sp>
          <p:nvSpPr>
            <p:cNvPr id="17" name="Rectangle 16">
              <a:extLst>
                <a:ext uri="{FF2B5EF4-FFF2-40B4-BE49-F238E27FC236}">
                  <a16:creationId xmlns:a16="http://schemas.microsoft.com/office/drawing/2014/main" id="{63C2D051-17DD-4F6C-9D2F-7F081169D703}"/>
                </a:ext>
              </a:extLst>
            </p:cNvPr>
            <p:cNvSpPr>
              <a:spLocks noChangeArrowheads="1"/>
            </p:cNvSpPr>
            <p:nvPr/>
          </p:nvSpPr>
          <p:spPr bwMode="auto">
            <a:xfrm>
              <a:off x="5473172" y="4827139"/>
              <a:ext cx="8151607" cy="923330"/>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Enter six coordinates of three points separated by commas like x1, y1, x2, y2, x3, y3: </a:t>
              </a:r>
              <a:r>
                <a:rPr lang="en-US" altLang="en-US" dirty="0">
                  <a:highlight>
                    <a:srgbClr val="B3E6FF"/>
                  </a:highlight>
                  <a:latin typeface="Courier New" panose="02070309020205020404" pitchFamily="49" charset="0"/>
                  <a:cs typeface="Courier New" panose="02070309020205020404" pitchFamily="49" charset="0"/>
                </a:rPr>
                <a:t>1, 1, 6.5, 1, 6.5, 2.5</a:t>
              </a:r>
              <a:r>
                <a:rPr lang="en-US" altLang="en-US" dirty="0">
                  <a:latin typeface="Courier New" panose="02070309020205020404" pitchFamily="49" charset="0"/>
                  <a:cs typeface="Courier New" panose="02070309020205020404" pitchFamily="49" charset="0"/>
                </a:rPr>
                <a:t>  </a:t>
              </a:r>
              <a:r>
                <a:rPr lang="en-US" altLang="en-US" sz="1100" dirty="0">
                  <a:highlight>
                    <a:srgbClr val="C0C0C0"/>
                  </a:highlight>
                  <a:latin typeface="Courier New" panose="02070309020205020404" pitchFamily="49" charset="0"/>
                  <a:cs typeface="Courier New" panose="02070309020205020404" pitchFamily="49" charset="0"/>
                </a:rPr>
                <a:t>&lt;Enter&gt;</a:t>
              </a:r>
              <a:r>
                <a:rPr lang="en-US" altLang="en-US" sz="1100" dirty="0">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The three angles are  15.26 90.0 74.74</a:t>
              </a:r>
            </a:p>
          </p:txBody>
        </p:sp>
        <p:pic>
          <p:nvPicPr>
            <p:cNvPr id="18" name="Picture 17" descr="A flat screen monitor&#10;&#10;Description automatically generated">
              <a:extLst>
                <a:ext uri="{FF2B5EF4-FFF2-40B4-BE49-F238E27FC236}">
                  <a16:creationId xmlns:a16="http://schemas.microsoft.com/office/drawing/2014/main" id="{63C55C30-7213-4153-AC17-8317314E01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73387" y="5013122"/>
              <a:ext cx="572603" cy="551364"/>
            </a:xfrm>
            <a:prstGeom prst="rect">
              <a:avLst/>
            </a:prstGeom>
          </p:spPr>
        </p:pic>
      </p:grpSp>
    </p:spTree>
    <p:extLst>
      <p:ext uri="{BB962C8B-B14F-4D97-AF65-F5344CB8AC3E}">
        <p14:creationId xmlns:p14="http://schemas.microsoft.com/office/powerpoint/2010/main" val="2544815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2716-8CF4-416A-BF44-6BDB3E4C47B7}"/>
              </a:ext>
            </a:extLst>
          </p:cNvPr>
          <p:cNvSpPr>
            <a:spLocks noGrp="1"/>
          </p:cNvSpPr>
          <p:nvPr>
            <p:ph type="title"/>
          </p:nvPr>
        </p:nvSpPr>
        <p:spPr/>
        <p:txBody>
          <a:bodyPr>
            <a:normAutofit/>
          </a:bodyPr>
          <a:lstStyle/>
          <a:p>
            <a:r>
              <a:rPr lang="en-US" dirty="0"/>
              <a:t>Remember</a:t>
            </a:r>
            <a:endParaRPr lang="en-US" dirty="0">
              <a:solidFill>
                <a:schemeClr val="accent3"/>
              </a:solidFill>
            </a:endParaRPr>
          </a:p>
        </p:txBody>
      </p:sp>
      <p:sp>
        <p:nvSpPr>
          <p:cNvPr id="9" name="Slide Number Placeholder 8">
            <a:extLst>
              <a:ext uri="{FF2B5EF4-FFF2-40B4-BE49-F238E27FC236}">
                <a16:creationId xmlns:a16="http://schemas.microsoft.com/office/drawing/2014/main" id="{E58C660C-315B-4C9B-9971-7802CFB44360}"/>
              </a:ext>
            </a:extLst>
          </p:cNvPr>
          <p:cNvSpPr>
            <a:spLocks noGrp="1"/>
          </p:cNvSpPr>
          <p:nvPr>
            <p:ph type="sldNum" sz="quarter" idx="12"/>
          </p:nvPr>
        </p:nvSpPr>
        <p:spPr/>
        <p:txBody>
          <a:bodyPr/>
          <a:lstStyle/>
          <a:p>
            <a:fld id="{F3E9C4B0-9109-4B6A-816F-B8FB191BD566}" type="slidenum">
              <a:rPr lang="en-US" smtClean="0"/>
              <a:t>27</a:t>
            </a:fld>
            <a:endParaRPr lang="en-US"/>
          </a:p>
        </p:txBody>
      </p:sp>
      <p:sp>
        <p:nvSpPr>
          <p:cNvPr id="3" name="Content Placeholder 2">
            <a:extLst>
              <a:ext uri="{FF2B5EF4-FFF2-40B4-BE49-F238E27FC236}">
                <a16:creationId xmlns:a16="http://schemas.microsoft.com/office/drawing/2014/main" id="{BCE7405B-D4FD-4703-9332-968861C871BC}"/>
              </a:ext>
            </a:extLst>
          </p:cNvPr>
          <p:cNvSpPr>
            <a:spLocks noGrp="1"/>
          </p:cNvSpPr>
          <p:nvPr>
            <p:ph idx="1"/>
          </p:nvPr>
        </p:nvSpPr>
        <p:spPr/>
        <p:txBody>
          <a:bodyPr>
            <a:normAutofit/>
          </a:bodyPr>
          <a:lstStyle/>
          <a:p>
            <a:pPr marL="434340" indent="-342900" algn="just"/>
            <a:r>
              <a:rPr lang="en-US" sz="2400" dirty="0"/>
              <a:t>The following statement is wrong (</a:t>
            </a:r>
            <a:r>
              <a:rPr lang="en-US" sz="2400" dirty="0">
                <a:solidFill>
                  <a:srgbClr val="C00000"/>
                </a:solidFill>
              </a:rPr>
              <a:t>syntax error</a:t>
            </a:r>
            <a:r>
              <a:rPr lang="en-US" sz="2400" dirty="0"/>
              <a:t>):</a:t>
            </a:r>
          </a:p>
          <a:p>
            <a:pPr marL="434340" indent="-342900" algn="just"/>
            <a:endParaRPr lang="en-US" sz="2400" dirty="0"/>
          </a:p>
          <a:p>
            <a:pPr marL="434340" indent="-342900" algn="just"/>
            <a:endParaRPr lang="en-US" sz="100" dirty="0"/>
          </a:p>
          <a:p>
            <a:pPr marL="434340" indent="-342900" algn="just"/>
            <a:r>
              <a:rPr lang="en-US" sz="2400" dirty="0"/>
              <a:t>This because Python interpreter doesn't see the </a:t>
            </a:r>
            <a:r>
              <a:rPr lang="en-US" sz="2400" dirty="0">
                <a:solidFill>
                  <a:schemeClr val="accent2"/>
                </a:solidFill>
              </a:rPr>
              <a:t>closing quotation mark</a:t>
            </a:r>
            <a:r>
              <a:rPr lang="en-US" sz="2400" dirty="0"/>
              <a:t> of the string in </a:t>
            </a:r>
            <a:r>
              <a:rPr lang="en-US" sz="2400" dirty="0">
                <a:solidFill>
                  <a:schemeClr val="bg2">
                    <a:lumMod val="50000"/>
                  </a:schemeClr>
                </a:solidFill>
              </a:rPr>
              <a:t>line 1</a:t>
            </a:r>
            <a:r>
              <a:rPr lang="en-US" sz="2400" dirty="0"/>
              <a:t>.</a:t>
            </a:r>
          </a:p>
          <a:p>
            <a:pPr marL="434340" indent="-342900" algn="just"/>
            <a:r>
              <a:rPr lang="en-US" sz="2400" dirty="0"/>
              <a:t>So, you have to tell Python interpreter that the string is continued on the next line by place </a:t>
            </a:r>
            <a:r>
              <a:rPr lang="en-US" sz="2400" dirty="0">
                <a:solidFill>
                  <a:schemeClr val="accent2"/>
                </a:solidFill>
              </a:rPr>
              <a:t>the line continuation symbol</a:t>
            </a:r>
            <a:r>
              <a:rPr lang="en-US" sz="2400" dirty="0"/>
              <a:t> (</a:t>
            </a:r>
            <a:r>
              <a:rPr lang="en-US" sz="2400" dirty="0">
                <a:solidFill>
                  <a:srgbClr val="0033CC"/>
                </a:solidFill>
              </a:rPr>
              <a:t>\</a:t>
            </a:r>
            <a:r>
              <a:rPr lang="en-US" sz="2400" dirty="0"/>
              <a:t>) at the </a:t>
            </a:r>
            <a:r>
              <a:rPr lang="en-US" sz="2400" dirty="0">
                <a:solidFill>
                  <a:schemeClr val="accent2"/>
                </a:solidFill>
              </a:rPr>
              <a:t>end of a line</a:t>
            </a:r>
            <a:r>
              <a:rPr lang="en-US" sz="2400" dirty="0"/>
              <a:t>.</a:t>
            </a:r>
          </a:p>
          <a:p>
            <a:pPr marL="434340" indent="-342900" algn="just"/>
            <a:r>
              <a:rPr lang="en-US" sz="2400" dirty="0"/>
              <a:t>To fix the previous example: </a:t>
            </a:r>
          </a:p>
          <a:p>
            <a:pPr marL="434340" indent="-342900" algn="just"/>
            <a:endParaRPr lang="en-US" sz="2400" dirty="0"/>
          </a:p>
          <a:p>
            <a:pPr marL="434340" indent="-342900" algn="just"/>
            <a:endParaRPr lang="en-US" sz="2400" dirty="0"/>
          </a:p>
          <a:p>
            <a:pPr marL="434340" indent="-342900" algn="just"/>
            <a:endParaRPr lang="en-US" sz="2400" dirty="0"/>
          </a:p>
          <a:p>
            <a:endParaRPr lang="en-US" sz="2400" dirty="0"/>
          </a:p>
        </p:txBody>
      </p:sp>
      <p:grpSp>
        <p:nvGrpSpPr>
          <p:cNvPr id="4" name="Group 3">
            <a:extLst>
              <a:ext uri="{FF2B5EF4-FFF2-40B4-BE49-F238E27FC236}">
                <a16:creationId xmlns:a16="http://schemas.microsoft.com/office/drawing/2014/main" id="{578C0DAA-56ED-42E5-88AE-65207896C38E}"/>
              </a:ext>
            </a:extLst>
          </p:cNvPr>
          <p:cNvGrpSpPr/>
          <p:nvPr/>
        </p:nvGrpSpPr>
        <p:grpSpPr>
          <a:xfrm>
            <a:off x="144337" y="1910721"/>
            <a:ext cx="8853358" cy="584775"/>
            <a:chOff x="250293" y="1939002"/>
            <a:chExt cx="8853358" cy="584775"/>
          </a:xfrm>
        </p:grpSpPr>
        <p:sp>
          <p:nvSpPr>
            <p:cNvPr id="8" name="Rectangle 7">
              <a:extLst>
                <a:ext uri="{FF2B5EF4-FFF2-40B4-BE49-F238E27FC236}">
                  <a16:creationId xmlns:a16="http://schemas.microsoft.com/office/drawing/2014/main" id="{D1999F18-BDC5-433B-A2DA-90020F56A4A1}"/>
                </a:ext>
              </a:extLst>
            </p:cNvPr>
            <p:cNvSpPr>
              <a:spLocks noChangeArrowheads="1"/>
            </p:cNvSpPr>
            <p:nvPr/>
          </p:nvSpPr>
          <p:spPr bwMode="auto">
            <a:xfrm>
              <a:off x="561378" y="1939002"/>
              <a:ext cx="8542273" cy="584775"/>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1600" dirty="0">
                  <a:solidFill>
                    <a:srgbClr val="000080"/>
                  </a:solidFill>
                  <a:latin typeface="Courier New" panose="02070309020205020404" pitchFamily="49" charset="0"/>
                  <a:cs typeface="Courier New" panose="02070309020205020404" pitchFamily="49" charset="0"/>
                </a:rPr>
                <a:t>input</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a:solidFill>
                    <a:srgbClr val="008080"/>
                  </a:solidFill>
                  <a:latin typeface="Courier New" panose="02070309020205020404" pitchFamily="49" charset="0"/>
                  <a:cs typeface="Courier New" panose="02070309020205020404" pitchFamily="49" charset="0"/>
                </a:rPr>
                <a:t>"Enter six coordinates of three points separated by commas</a:t>
              </a:r>
              <a:endParaRPr lang="en-US" altLang="en-US" sz="1600" dirty="0">
                <a:solidFill>
                  <a:srgbClr val="00008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008080"/>
                  </a:solidFill>
                  <a:latin typeface="Courier New" panose="02070309020205020404" pitchFamily="49" charset="0"/>
                  <a:cs typeface="Courier New" panose="02070309020205020404" pitchFamily="49" charset="0"/>
                </a:rPr>
                <a:t>like x1, y1, x2, y2, x3, y3: "</a:t>
              </a:r>
              <a:r>
                <a:rPr lang="en-US" altLang="en-US" sz="1600" dirty="0">
                  <a:solidFill>
                    <a:srgbClr val="000000"/>
                  </a:solidFill>
                  <a:latin typeface="Courier New" panose="02070309020205020404" pitchFamily="49" charset="0"/>
                  <a:cs typeface="Courier New" panose="02070309020205020404" pitchFamily="49" charset="0"/>
                </a:rPr>
                <a:t>)</a:t>
              </a:r>
              <a:endParaRPr lang="en-US" altLang="en-US" sz="1600" dirty="0">
                <a:latin typeface="Arial" panose="020B0604020202020204" pitchFamily="34" charset="0"/>
              </a:endParaRPr>
            </a:p>
          </p:txBody>
        </p:sp>
        <p:sp>
          <p:nvSpPr>
            <p:cNvPr id="5" name="Rectangle 4">
              <a:extLst>
                <a:ext uri="{FF2B5EF4-FFF2-40B4-BE49-F238E27FC236}">
                  <a16:creationId xmlns:a16="http://schemas.microsoft.com/office/drawing/2014/main" id="{A74BD7BA-C46D-455A-B182-A5A6D1D6FC09}"/>
                </a:ext>
              </a:extLst>
            </p:cNvPr>
            <p:cNvSpPr>
              <a:spLocks noChangeArrowheads="1"/>
            </p:cNvSpPr>
            <p:nvPr/>
          </p:nvSpPr>
          <p:spPr bwMode="auto">
            <a:xfrm>
              <a:off x="250293" y="1939002"/>
              <a:ext cx="311085" cy="584775"/>
            </a:xfrm>
            <a:prstGeom prst="rect">
              <a:avLst/>
            </a:prstGeom>
            <a:solidFill>
              <a:schemeClr val="tx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1</a:t>
              </a:r>
            </a:p>
            <a:p>
              <a:pPr lvl="0" defTabSz="91440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2</a:t>
              </a:r>
              <a:endParaRPr lang="en-US" altLang="en-US" sz="1600" dirty="0">
                <a:latin typeface="Arial" panose="020B0604020202020204" pitchFamily="34" charset="0"/>
              </a:endParaRPr>
            </a:p>
          </p:txBody>
        </p:sp>
      </p:grpSp>
      <p:grpSp>
        <p:nvGrpSpPr>
          <p:cNvPr id="10" name="Group 9">
            <a:extLst>
              <a:ext uri="{FF2B5EF4-FFF2-40B4-BE49-F238E27FC236}">
                <a16:creationId xmlns:a16="http://schemas.microsoft.com/office/drawing/2014/main" id="{2BE2A3D8-5A53-4C63-8B5E-BF8E7E651890}"/>
              </a:ext>
            </a:extLst>
          </p:cNvPr>
          <p:cNvGrpSpPr/>
          <p:nvPr/>
        </p:nvGrpSpPr>
        <p:grpSpPr>
          <a:xfrm>
            <a:off x="145321" y="5143348"/>
            <a:ext cx="8853358" cy="584775"/>
            <a:chOff x="250293" y="1939002"/>
            <a:chExt cx="8853358" cy="584775"/>
          </a:xfrm>
        </p:grpSpPr>
        <p:sp>
          <p:nvSpPr>
            <p:cNvPr id="11" name="Rectangle 10">
              <a:extLst>
                <a:ext uri="{FF2B5EF4-FFF2-40B4-BE49-F238E27FC236}">
                  <a16:creationId xmlns:a16="http://schemas.microsoft.com/office/drawing/2014/main" id="{07273C1C-4BF8-442E-8A02-CCBB1E160721}"/>
                </a:ext>
              </a:extLst>
            </p:cNvPr>
            <p:cNvSpPr>
              <a:spLocks noChangeArrowheads="1"/>
            </p:cNvSpPr>
            <p:nvPr/>
          </p:nvSpPr>
          <p:spPr bwMode="auto">
            <a:xfrm>
              <a:off x="561378" y="1939002"/>
              <a:ext cx="8542273" cy="584775"/>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1600" dirty="0">
                  <a:solidFill>
                    <a:srgbClr val="000080"/>
                  </a:solidFill>
                  <a:latin typeface="Courier New" panose="02070309020205020404" pitchFamily="49" charset="0"/>
                  <a:cs typeface="Courier New" panose="02070309020205020404" pitchFamily="49" charset="0"/>
                </a:rPr>
                <a:t>input</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a:solidFill>
                    <a:srgbClr val="008080"/>
                  </a:solidFill>
                  <a:latin typeface="Courier New" panose="02070309020205020404" pitchFamily="49" charset="0"/>
                  <a:cs typeface="Courier New" panose="02070309020205020404" pitchFamily="49" charset="0"/>
                </a:rPr>
                <a:t>"Enter six coordinates of three points separated by commas </a:t>
              </a:r>
              <a:r>
                <a:rPr lang="en-US" altLang="en-US" sz="1600" b="1" dirty="0">
                  <a:solidFill>
                    <a:srgbClr val="000080"/>
                  </a:solidFill>
                  <a:latin typeface="Courier New" panose="02070309020205020404" pitchFamily="49" charset="0"/>
                  <a:cs typeface="Courier New" panose="02070309020205020404" pitchFamily="49" charset="0"/>
                </a:rPr>
                <a:t>\</a:t>
              </a:r>
              <a:endParaRPr lang="en-US" altLang="en-US" sz="1600" dirty="0">
                <a:solidFill>
                  <a:srgbClr val="00008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008080"/>
                  </a:solidFill>
                  <a:latin typeface="Courier New" panose="02070309020205020404" pitchFamily="49" charset="0"/>
                  <a:cs typeface="Courier New" panose="02070309020205020404" pitchFamily="49" charset="0"/>
                </a:rPr>
                <a:t>like x1, y1, x2, y2, x3, y3: "</a:t>
              </a:r>
              <a:r>
                <a:rPr lang="en-US" altLang="en-US" sz="1600" dirty="0">
                  <a:solidFill>
                    <a:srgbClr val="000000"/>
                  </a:solidFill>
                  <a:latin typeface="Courier New" panose="02070309020205020404" pitchFamily="49" charset="0"/>
                  <a:cs typeface="Courier New" panose="02070309020205020404" pitchFamily="49" charset="0"/>
                </a:rPr>
                <a:t>)</a:t>
              </a:r>
              <a:endParaRPr lang="en-US" altLang="en-US" sz="1600" dirty="0">
                <a:latin typeface="Arial" panose="020B0604020202020204" pitchFamily="34" charset="0"/>
              </a:endParaRPr>
            </a:p>
          </p:txBody>
        </p:sp>
        <p:sp>
          <p:nvSpPr>
            <p:cNvPr id="12" name="Rectangle 11">
              <a:extLst>
                <a:ext uri="{FF2B5EF4-FFF2-40B4-BE49-F238E27FC236}">
                  <a16:creationId xmlns:a16="http://schemas.microsoft.com/office/drawing/2014/main" id="{163C38C7-4258-40DA-8B36-B58EB9C90AF5}"/>
                </a:ext>
              </a:extLst>
            </p:cNvPr>
            <p:cNvSpPr>
              <a:spLocks noChangeArrowheads="1"/>
            </p:cNvSpPr>
            <p:nvPr/>
          </p:nvSpPr>
          <p:spPr bwMode="auto">
            <a:xfrm>
              <a:off x="250293" y="1939002"/>
              <a:ext cx="311085" cy="584775"/>
            </a:xfrm>
            <a:prstGeom prst="rect">
              <a:avLst/>
            </a:prstGeom>
            <a:solidFill>
              <a:schemeClr val="tx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1</a:t>
              </a:r>
            </a:p>
            <a:p>
              <a:pPr lvl="0" defTabSz="914400" eaLnBrk="0" fontAlgn="base" hangingPunct="0">
                <a:spcBef>
                  <a:spcPct val="0"/>
                </a:spcBef>
                <a:spcAft>
                  <a:spcPct val="0"/>
                </a:spcAft>
              </a:pPr>
              <a:r>
                <a:rPr lang="en-US" altLang="en-US" sz="1600" dirty="0">
                  <a:latin typeface="Courier New" panose="02070309020205020404" pitchFamily="49" charset="0"/>
                  <a:cs typeface="Courier New" panose="02070309020205020404" pitchFamily="49" charset="0"/>
                </a:rPr>
                <a:t>2</a:t>
              </a:r>
              <a:endParaRPr lang="en-US" altLang="en-US" sz="1600" dirty="0">
                <a:latin typeface="Arial" panose="020B0604020202020204" pitchFamily="34" charset="0"/>
              </a:endParaRPr>
            </a:p>
          </p:txBody>
        </p:sp>
      </p:grpSp>
      <p:pic>
        <p:nvPicPr>
          <p:cNvPr id="13" name="Picture 12">
            <a:hlinkClick r:id="rId3" action="ppaction://hlinksldjump"/>
            <a:extLst>
              <a:ext uri="{FF2B5EF4-FFF2-40B4-BE49-F238E27FC236}">
                <a16:creationId xmlns:a16="http://schemas.microsoft.com/office/drawing/2014/main" id="{3767E1A3-94B5-4AA4-8EE7-A08D719CE48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4" name="Slide Number Placeholder 2">
            <a:hlinkClick r:id="rId5" action="ppaction://hlinksldjump"/>
            <a:extLst>
              <a:ext uri="{FF2B5EF4-FFF2-40B4-BE49-F238E27FC236}">
                <a16:creationId xmlns:a16="http://schemas.microsoft.com/office/drawing/2014/main" id="{50B33AAB-2EA1-406D-B934-28E2A44744B6}"/>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pic>
        <p:nvPicPr>
          <p:cNvPr id="15" name="Picture 14">
            <a:extLst>
              <a:ext uri="{FF2B5EF4-FFF2-40B4-BE49-F238E27FC236}">
                <a16:creationId xmlns:a16="http://schemas.microsoft.com/office/drawing/2014/main" id="{292073D0-7FC9-465F-950D-7B1A3740B75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16507" y="2135617"/>
            <a:ext cx="311085" cy="311085"/>
          </a:xfrm>
          <a:prstGeom prst="rect">
            <a:avLst/>
          </a:prstGeom>
        </p:spPr>
      </p:pic>
    </p:spTree>
    <p:extLst>
      <p:ext uri="{BB962C8B-B14F-4D97-AF65-F5344CB8AC3E}">
        <p14:creationId xmlns:p14="http://schemas.microsoft.com/office/powerpoint/2010/main" val="862445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7BD5-EB46-42DA-A42D-BB90E7CEC68B}"/>
              </a:ext>
            </a:extLst>
          </p:cNvPr>
          <p:cNvSpPr>
            <a:spLocks noGrp="1"/>
          </p:cNvSpPr>
          <p:nvPr>
            <p:ph type="title"/>
          </p:nvPr>
        </p:nvSpPr>
        <p:spPr/>
        <p:txBody>
          <a:bodyPr/>
          <a:lstStyle/>
          <a:p>
            <a:r>
              <a:rPr lang="en-US" dirty="0"/>
              <a:t>Check Point</a:t>
            </a:r>
            <a:br>
              <a:rPr lang="en-US" dirty="0"/>
            </a:br>
            <a:r>
              <a:rPr lang="en-US" dirty="0">
                <a:solidFill>
                  <a:schemeClr val="accent3"/>
                </a:solidFill>
              </a:rPr>
              <a:t>#1</a:t>
            </a:r>
          </a:p>
        </p:txBody>
      </p:sp>
      <p:sp>
        <p:nvSpPr>
          <p:cNvPr id="4" name="Slide Number Placeholder 3">
            <a:extLst>
              <a:ext uri="{FF2B5EF4-FFF2-40B4-BE49-F238E27FC236}">
                <a16:creationId xmlns:a16="http://schemas.microsoft.com/office/drawing/2014/main" id="{71AA3D12-629E-4910-9FD3-12B5CD592417}"/>
              </a:ext>
            </a:extLst>
          </p:cNvPr>
          <p:cNvSpPr>
            <a:spLocks noGrp="1"/>
          </p:cNvSpPr>
          <p:nvPr>
            <p:ph type="sldNum" sz="quarter" idx="12"/>
          </p:nvPr>
        </p:nvSpPr>
        <p:spPr/>
        <p:txBody>
          <a:bodyPr/>
          <a:lstStyle/>
          <a:p>
            <a:fld id="{F3E9C4B0-9109-4B6A-816F-B8FB191BD566}" type="slidenum">
              <a:rPr lang="en-US" smtClean="0"/>
              <a:t>28</a:t>
            </a:fld>
            <a:endParaRPr lang="en-US"/>
          </a:p>
        </p:txBody>
      </p:sp>
      <p:sp>
        <p:nvSpPr>
          <p:cNvPr id="5" name="Content Placeholder 4">
            <a:extLst>
              <a:ext uri="{FF2B5EF4-FFF2-40B4-BE49-F238E27FC236}">
                <a16:creationId xmlns:a16="http://schemas.microsoft.com/office/drawing/2014/main" id="{0B3E0CEB-9B97-4757-81F8-2B15B23C6E86}"/>
              </a:ext>
            </a:extLst>
          </p:cNvPr>
          <p:cNvSpPr>
            <a:spLocks noGrp="1"/>
          </p:cNvSpPr>
          <p:nvPr>
            <p:ph idx="1"/>
          </p:nvPr>
        </p:nvSpPr>
        <p:spPr/>
        <p:txBody>
          <a:bodyPr>
            <a:normAutofit fontScale="85000" lnSpcReduction="20000"/>
          </a:bodyPr>
          <a:lstStyle/>
          <a:p>
            <a:pPr marL="91440" indent="0">
              <a:buNone/>
            </a:pPr>
            <a:r>
              <a:rPr lang="en-US" dirty="0"/>
              <a:t>Evaluate the following functions:</a:t>
            </a:r>
          </a:p>
          <a:p>
            <a:r>
              <a:rPr lang="en-US" dirty="0">
                <a:latin typeface="Courier New" panose="02070309020205020404" pitchFamily="49" charset="0"/>
                <a:cs typeface="Courier New" panose="02070309020205020404" pitchFamily="49" charset="0"/>
              </a:rPr>
              <a:t>min(2, 2, 1)</a:t>
            </a:r>
          </a:p>
          <a:p>
            <a:r>
              <a:rPr lang="en-US" dirty="0">
                <a:latin typeface="Courier New" panose="02070309020205020404" pitchFamily="49" charset="0"/>
                <a:cs typeface="Courier New" panose="02070309020205020404" pitchFamily="49" charset="0"/>
              </a:rPr>
              <a:t>max(2, 3, 4)</a:t>
            </a:r>
          </a:p>
          <a:p>
            <a:r>
              <a:rPr lang="en-US" dirty="0">
                <a:latin typeface="Courier New" panose="02070309020205020404" pitchFamily="49" charset="0"/>
                <a:cs typeface="Courier New" panose="02070309020205020404" pitchFamily="49" charset="0"/>
              </a:rPr>
              <a:t>abs(-2.5)</a:t>
            </a:r>
          </a:p>
          <a:p>
            <a:r>
              <a:rPr lang="en-US" dirty="0" err="1">
                <a:latin typeface="Courier New" panose="02070309020205020404" pitchFamily="49" charset="0"/>
                <a:cs typeface="Courier New" panose="02070309020205020404" pitchFamily="49" charset="0"/>
              </a:rPr>
              <a:t>math.ceil</a:t>
            </a:r>
            <a:r>
              <a:rPr lang="en-US" dirty="0">
                <a:latin typeface="Courier New" panose="02070309020205020404" pitchFamily="49" charset="0"/>
                <a:cs typeface="Courier New" panose="02070309020205020404" pitchFamily="49" charset="0"/>
              </a:rPr>
              <a:t>(-2.5)</a:t>
            </a:r>
          </a:p>
          <a:p>
            <a:r>
              <a:rPr lang="en-US" dirty="0" err="1">
                <a:latin typeface="Courier New" panose="02070309020205020404" pitchFamily="49" charset="0"/>
                <a:cs typeface="Courier New" panose="02070309020205020404" pitchFamily="49" charset="0"/>
              </a:rPr>
              <a:t>math.floor</a:t>
            </a:r>
            <a:r>
              <a:rPr lang="en-US" dirty="0">
                <a:latin typeface="Courier New" panose="02070309020205020404" pitchFamily="49" charset="0"/>
                <a:cs typeface="Courier New" panose="02070309020205020404" pitchFamily="49" charset="0"/>
              </a:rPr>
              <a:t>(-2.5)</a:t>
            </a:r>
          </a:p>
          <a:p>
            <a:r>
              <a:rPr lang="en-US" dirty="0">
                <a:latin typeface="Courier New" panose="02070309020205020404" pitchFamily="49" charset="0"/>
                <a:cs typeface="Courier New" panose="02070309020205020404" pitchFamily="49" charset="0"/>
              </a:rPr>
              <a:t>round(3.5)</a:t>
            </a:r>
          </a:p>
          <a:p>
            <a:r>
              <a:rPr lang="en-US" dirty="0">
                <a:latin typeface="Courier New" panose="02070309020205020404" pitchFamily="49" charset="0"/>
                <a:cs typeface="Courier New" panose="02070309020205020404" pitchFamily="49" charset="0"/>
              </a:rPr>
              <a:t>round(3.4)</a:t>
            </a:r>
          </a:p>
          <a:p>
            <a:r>
              <a:rPr lang="en-US" dirty="0" err="1">
                <a:latin typeface="Courier New" panose="02070309020205020404" pitchFamily="49" charset="0"/>
                <a:cs typeface="Courier New" panose="02070309020205020404" pitchFamily="49" charset="0"/>
              </a:rPr>
              <a:t>math.ceil</a:t>
            </a:r>
            <a:r>
              <a:rPr lang="en-US" dirty="0">
                <a:latin typeface="Courier New" panose="02070309020205020404" pitchFamily="49" charset="0"/>
                <a:cs typeface="Courier New" panose="02070309020205020404" pitchFamily="49" charset="0"/>
              </a:rPr>
              <a:t>(2.5)</a:t>
            </a:r>
          </a:p>
          <a:p>
            <a:r>
              <a:rPr lang="en-US" dirty="0" err="1">
                <a:latin typeface="Courier New" panose="02070309020205020404" pitchFamily="49" charset="0"/>
                <a:cs typeface="Courier New" panose="02070309020205020404" pitchFamily="49" charset="0"/>
              </a:rPr>
              <a:t>math.floor</a:t>
            </a:r>
            <a:r>
              <a:rPr lang="en-US" dirty="0">
                <a:latin typeface="Courier New" panose="02070309020205020404" pitchFamily="49" charset="0"/>
                <a:cs typeface="Courier New" panose="02070309020205020404" pitchFamily="49" charset="0"/>
              </a:rPr>
              <a:t>(2.5)</a:t>
            </a:r>
          </a:p>
          <a:p>
            <a:r>
              <a:rPr lang="en-US" dirty="0">
                <a:latin typeface="Courier New" panose="02070309020205020404" pitchFamily="49" charset="0"/>
                <a:cs typeface="Courier New" panose="02070309020205020404" pitchFamily="49" charset="0"/>
              </a:rPr>
              <a:t>round(-2.5)</a:t>
            </a:r>
          </a:p>
          <a:p>
            <a:r>
              <a:rPr lang="en-US" dirty="0">
                <a:latin typeface="Courier New" panose="02070309020205020404" pitchFamily="49" charset="0"/>
                <a:cs typeface="Courier New" panose="02070309020205020404" pitchFamily="49" charset="0"/>
              </a:rPr>
              <a:t>round(-2.6)</a:t>
            </a:r>
          </a:p>
        </p:txBody>
      </p:sp>
      <p:grpSp>
        <p:nvGrpSpPr>
          <p:cNvPr id="6" name="Group 5">
            <a:extLst>
              <a:ext uri="{FF2B5EF4-FFF2-40B4-BE49-F238E27FC236}">
                <a16:creationId xmlns:a16="http://schemas.microsoft.com/office/drawing/2014/main" id="{DBF26520-DBBC-482C-8DB9-476AC095FFDF}"/>
              </a:ext>
            </a:extLst>
          </p:cNvPr>
          <p:cNvGrpSpPr/>
          <p:nvPr/>
        </p:nvGrpSpPr>
        <p:grpSpPr>
          <a:xfrm>
            <a:off x="3367957" y="1759073"/>
            <a:ext cx="1569118" cy="461665"/>
            <a:chOff x="1768435" y="2007612"/>
            <a:chExt cx="1569118" cy="461665"/>
          </a:xfrm>
        </p:grpSpPr>
        <p:cxnSp>
          <p:nvCxnSpPr>
            <p:cNvPr id="7" name="Straight Arrow Connector 6">
              <a:extLst>
                <a:ext uri="{FF2B5EF4-FFF2-40B4-BE49-F238E27FC236}">
                  <a16:creationId xmlns:a16="http://schemas.microsoft.com/office/drawing/2014/main" id="{7553B18A-2B9F-418B-9179-E06B37F0977A}"/>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38EB5B3-627A-48E6-88D4-34277FFB6A6D}"/>
                </a:ext>
              </a:extLst>
            </p:cNvPr>
            <p:cNvSpPr txBox="1"/>
            <p:nvPr/>
          </p:nvSpPr>
          <p:spPr>
            <a:xfrm>
              <a:off x="2997395" y="2007612"/>
              <a:ext cx="340158" cy="461665"/>
            </a:xfrm>
            <a:prstGeom prst="rect">
              <a:avLst/>
            </a:prstGeom>
            <a:noFill/>
          </p:spPr>
          <p:txBody>
            <a:bodyPr wrap="none" rtlCol="0">
              <a:spAutoFit/>
            </a:bodyPr>
            <a:lstStyle/>
            <a:p>
              <a:r>
                <a:rPr lang="en-US" sz="2400" dirty="0">
                  <a:solidFill>
                    <a:schemeClr val="accent2"/>
                  </a:solidFill>
                </a:rPr>
                <a:t>1</a:t>
              </a:r>
              <a:endParaRPr lang="en-US" dirty="0"/>
            </a:p>
          </p:txBody>
        </p:sp>
      </p:grpSp>
      <p:grpSp>
        <p:nvGrpSpPr>
          <p:cNvPr id="9" name="Group 8">
            <a:extLst>
              <a:ext uri="{FF2B5EF4-FFF2-40B4-BE49-F238E27FC236}">
                <a16:creationId xmlns:a16="http://schemas.microsoft.com/office/drawing/2014/main" id="{79CED6FC-CA96-4EB6-A6F6-90E88FB91750}"/>
              </a:ext>
            </a:extLst>
          </p:cNvPr>
          <p:cNvGrpSpPr/>
          <p:nvPr/>
        </p:nvGrpSpPr>
        <p:grpSpPr>
          <a:xfrm>
            <a:off x="3367957" y="2174798"/>
            <a:ext cx="1622016" cy="461665"/>
            <a:chOff x="1768435" y="2007612"/>
            <a:chExt cx="1622016" cy="461665"/>
          </a:xfrm>
        </p:grpSpPr>
        <p:cxnSp>
          <p:nvCxnSpPr>
            <p:cNvPr id="10" name="Straight Arrow Connector 9">
              <a:extLst>
                <a:ext uri="{FF2B5EF4-FFF2-40B4-BE49-F238E27FC236}">
                  <a16:creationId xmlns:a16="http://schemas.microsoft.com/office/drawing/2014/main" id="{11C4EA5E-231F-493C-A1E2-B4B3127E8763}"/>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BB7D31-9BCD-4284-9DA9-B87147B7EE24}"/>
                </a:ext>
              </a:extLst>
            </p:cNvPr>
            <p:cNvSpPr txBox="1"/>
            <p:nvPr/>
          </p:nvSpPr>
          <p:spPr>
            <a:xfrm>
              <a:off x="2997395" y="2007612"/>
              <a:ext cx="393056" cy="461665"/>
            </a:xfrm>
            <a:prstGeom prst="rect">
              <a:avLst/>
            </a:prstGeom>
            <a:noFill/>
          </p:spPr>
          <p:txBody>
            <a:bodyPr wrap="none" rtlCol="0">
              <a:spAutoFit/>
            </a:bodyPr>
            <a:lstStyle/>
            <a:p>
              <a:r>
                <a:rPr lang="en-US" sz="2400" dirty="0">
                  <a:solidFill>
                    <a:schemeClr val="accent2"/>
                  </a:solidFill>
                </a:rPr>
                <a:t>4</a:t>
              </a:r>
              <a:r>
                <a:rPr lang="en-US" dirty="0"/>
                <a:t> </a:t>
              </a:r>
            </a:p>
          </p:txBody>
        </p:sp>
      </p:grpSp>
      <p:grpSp>
        <p:nvGrpSpPr>
          <p:cNvPr id="12" name="Group 11">
            <a:extLst>
              <a:ext uri="{FF2B5EF4-FFF2-40B4-BE49-F238E27FC236}">
                <a16:creationId xmlns:a16="http://schemas.microsoft.com/office/drawing/2014/main" id="{B3B87F4D-4514-45E0-8C41-92E03C28FE4F}"/>
              </a:ext>
            </a:extLst>
          </p:cNvPr>
          <p:cNvGrpSpPr/>
          <p:nvPr/>
        </p:nvGrpSpPr>
        <p:grpSpPr>
          <a:xfrm>
            <a:off x="3367957" y="2590523"/>
            <a:ext cx="1854452" cy="461665"/>
            <a:chOff x="1768435" y="2007612"/>
            <a:chExt cx="1854452" cy="461665"/>
          </a:xfrm>
        </p:grpSpPr>
        <p:cxnSp>
          <p:nvCxnSpPr>
            <p:cNvPr id="13" name="Straight Arrow Connector 12">
              <a:extLst>
                <a:ext uri="{FF2B5EF4-FFF2-40B4-BE49-F238E27FC236}">
                  <a16:creationId xmlns:a16="http://schemas.microsoft.com/office/drawing/2014/main" id="{78322647-84A8-4C5A-A430-ACDB6961C65F}"/>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6D5915B-59F8-4B79-9793-6D43AE47716D}"/>
                </a:ext>
              </a:extLst>
            </p:cNvPr>
            <p:cNvSpPr txBox="1"/>
            <p:nvPr/>
          </p:nvSpPr>
          <p:spPr>
            <a:xfrm>
              <a:off x="2997395" y="2007612"/>
              <a:ext cx="625492" cy="461665"/>
            </a:xfrm>
            <a:prstGeom prst="rect">
              <a:avLst/>
            </a:prstGeom>
            <a:noFill/>
          </p:spPr>
          <p:txBody>
            <a:bodyPr wrap="none" rtlCol="0">
              <a:spAutoFit/>
            </a:bodyPr>
            <a:lstStyle/>
            <a:p>
              <a:r>
                <a:rPr lang="en-US" sz="2400" dirty="0">
                  <a:solidFill>
                    <a:schemeClr val="accent2"/>
                  </a:solidFill>
                </a:rPr>
                <a:t>2.5</a:t>
              </a:r>
              <a:r>
                <a:rPr lang="en-US" dirty="0"/>
                <a:t> </a:t>
              </a:r>
            </a:p>
          </p:txBody>
        </p:sp>
      </p:grpSp>
      <p:grpSp>
        <p:nvGrpSpPr>
          <p:cNvPr id="15" name="Group 14">
            <a:extLst>
              <a:ext uri="{FF2B5EF4-FFF2-40B4-BE49-F238E27FC236}">
                <a16:creationId xmlns:a16="http://schemas.microsoft.com/office/drawing/2014/main" id="{2994085C-993C-4091-AE02-72E71E3C66F6}"/>
              </a:ext>
            </a:extLst>
          </p:cNvPr>
          <p:cNvGrpSpPr/>
          <p:nvPr/>
        </p:nvGrpSpPr>
        <p:grpSpPr>
          <a:xfrm>
            <a:off x="3367957" y="3006248"/>
            <a:ext cx="1716594" cy="461665"/>
            <a:chOff x="1768435" y="2007612"/>
            <a:chExt cx="1716594" cy="461665"/>
          </a:xfrm>
        </p:grpSpPr>
        <p:cxnSp>
          <p:nvCxnSpPr>
            <p:cNvPr id="16" name="Straight Arrow Connector 15">
              <a:extLst>
                <a:ext uri="{FF2B5EF4-FFF2-40B4-BE49-F238E27FC236}">
                  <a16:creationId xmlns:a16="http://schemas.microsoft.com/office/drawing/2014/main" id="{9A2A90C9-AAE1-4931-8E65-4BF2CF6ABD13}"/>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622C842-D6AD-4009-A56F-F51C022D7D1A}"/>
                </a:ext>
              </a:extLst>
            </p:cNvPr>
            <p:cNvSpPr txBox="1"/>
            <p:nvPr/>
          </p:nvSpPr>
          <p:spPr>
            <a:xfrm>
              <a:off x="2997395" y="2007612"/>
              <a:ext cx="487634" cy="461665"/>
            </a:xfrm>
            <a:prstGeom prst="rect">
              <a:avLst/>
            </a:prstGeom>
            <a:noFill/>
          </p:spPr>
          <p:txBody>
            <a:bodyPr wrap="none" rtlCol="0">
              <a:spAutoFit/>
            </a:bodyPr>
            <a:lstStyle/>
            <a:p>
              <a:r>
                <a:rPr lang="en-US" sz="2400" dirty="0">
                  <a:solidFill>
                    <a:schemeClr val="accent2"/>
                  </a:solidFill>
                </a:rPr>
                <a:t>-2</a:t>
              </a:r>
              <a:r>
                <a:rPr lang="en-US" dirty="0"/>
                <a:t> </a:t>
              </a:r>
            </a:p>
          </p:txBody>
        </p:sp>
      </p:grpSp>
      <p:grpSp>
        <p:nvGrpSpPr>
          <p:cNvPr id="18" name="Group 17">
            <a:extLst>
              <a:ext uri="{FF2B5EF4-FFF2-40B4-BE49-F238E27FC236}">
                <a16:creationId xmlns:a16="http://schemas.microsoft.com/office/drawing/2014/main" id="{99ABF4C4-F8BD-4D8E-AC8D-516390D7DB52}"/>
              </a:ext>
            </a:extLst>
          </p:cNvPr>
          <p:cNvGrpSpPr/>
          <p:nvPr/>
        </p:nvGrpSpPr>
        <p:grpSpPr>
          <a:xfrm>
            <a:off x="3364591" y="3421973"/>
            <a:ext cx="1716594" cy="461665"/>
            <a:chOff x="1768435" y="2007612"/>
            <a:chExt cx="1716594" cy="461665"/>
          </a:xfrm>
        </p:grpSpPr>
        <p:cxnSp>
          <p:nvCxnSpPr>
            <p:cNvPr id="19" name="Straight Arrow Connector 18">
              <a:extLst>
                <a:ext uri="{FF2B5EF4-FFF2-40B4-BE49-F238E27FC236}">
                  <a16:creationId xmlns:a16="http://schemas.microsoft.com/office/drawing/2014/main" id="{1198C124-68B8-40DC-B33F-360A9F865450}"/>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8E02B6-078A-469A-8D67-9470A53A52C7}"/>
                </a:ext>
              </a:extLst>
            </p:cNvPr>
            <p:cNvSpPr txBox="1"/>
            <p:nvPr/>
          </p:nvSpPr>
          <p:spPr>
            <a:xfrm>
              <a:off x="2997395" y="2007612"/>
              <a:ext cx="487634" cy="461665"/>
            </a:xfrm>
            <a:prstGeom prst="rect">
              <a:avLst/>
            </a:prstGeom>
            <a:noFill/>
          </p:spPr>
          <p:txBody>
            <a:bodyPr wrap="none" rtlCol="0">
              <a:spAutoFit/>
            </a:bodyPr>
            <a:lstStyle/>
            <a:p>
              <a:r>
                <a:rPr lang="en-US" sz="2400" dirty="0">
                  <a:solidFill>
                    <a:schemeClr val="accent2"/>
                  </a:solidFill>
                </a:rPr>
                <a:t>-3</a:t>
              </a:r>
              <a:r>
                <a:rPr lang="en-US" dirty="0"/>
                <a:t> </a:t>
              </a:r>
            </a:p>
          </p:txBody>
        </p:sp>
      </p:grpSp>
      <p:grpSp>
        <p:nvGrpSpPr>
          <p:cNvPr id="21" name="Group 20">
            <a:extLst>
              <a:ext uri="{FF2B5EF4-FFF2-40B4-BE49-F238E27FC236}">
                <a16:creationId xmlns:a16="http://schemas.microsoft.com/office/drawing/2014/main" id="{92A300E1-742E-45D0-BB19-7536CEBFCDF6}"/>
              </a:ext>
            </a:extLst>
          </p:cNvPr>
          <p:cNvGrpSpPr/>
          <p:nvPr/>
        </p:nvGrpSpPr>
        <p:grpSpPr>
          <a:xfrm>
            <a:off x="3367957" y="3837698"/>
            <a:ext cx="1622016" cy="461665"/>
            <a:chOff x="1768435" y="2007612"/>
            <a:chExt cx="1622016" cy="461665"/>
          </a:xfrm>
        </p:grpSpPr>
        <p:cxnSp>
          <p:nvCxnSpPr>
            <p:cNvPr id="22" name="Straight Arrow Connector 21">
              <a:extLst>
                <a:ext uri="{FF2B5EF4-FFF2-40B4-BE49-F238E27FC236}">
                  <a16:creationId xmlns:a16="http://schemas.microsoft.com/office/drawing/2014/main" id="{0ED987BF-00DE-4B3A-8EB3-09C03A307A15}"/>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26087F-AF6C-4C0C-8F5B-7D4906761A13}"/>
                </a:ext>
              </a:extLst>
            </p:cNvPr>
            <p:cNvSpPr txBox="1"/>
            <p:nvPr/>
          </p:nvSpPr>
          <p:spPr>
            <a:xfrm>
              <a:off x="2997395" y="2007612"/>
              <a:ext cx="393056" cy="461665"/>
            </a:xfrm>
            <a:prstGeom prst="rect">
              <a:avLst/>
            </a:prstGeom>
            <a:noFill/>
          </p:spPr>
          <p:txBody>
            <a:bodyPr wrap="none" rtlCol="0">
              <a:spAutoFit/>
            </a:bodyPr>
            <a:lstStyle/>
            <a:p>
              <a:r>
                <a:rPr lang="en-US" sz="2400" dirty="0">
                  <a:solidFill>
                    <a:schemeClr val="accent2"/>
                  </a:solidFill>
                </a:rPr>
                <a:t>4</a:t>
              </a:r>
              <a:r>
                <a:rPr lang="en-US" dirty="0"/>
                <a:t> </a:t>
              </a:r>
            </a:p>
          </p:txBody>
        </p:sp>
      </p:grpSp>
      <p:grpSp>
        <p:nvGrpSpPr>
          <p:cNvPr id="24" name="Group 23">
            <a:extLst>
              <a:ext uri="{FF2B5EF4-FFF2-40B4-BE49-F238E27FC236}">
                <a16:creationId xmlns:a16="http://schemas.microsoft.com/office/drawing/2014/main" id="{1FD54661-CB1B-4BAC-97E0-F40E4D217AF7}"/>
              </a:ext>
            </a:extLst>
          </p:cNvPr>
          <p:cNvGrpSpPr/>
          <p:nvPr/>
        </p:nvGrpSpPr>
        <p:grpSpPr>
          <a:xfrm>
            <a:off x="3364591" y="4253423"/>
            <a:ext cx="1622016" cy="461665"/>
            <a:chOff x="1768435" y="2007612"/>
            <a:chExt cx="1622016" cy="461665"/>
          </a:xfrm>
        </p:grpSpPr>
        <p:cxnSp>
          <p:nvCxnSpPr>
            <p:cNvPr id="25" name="Straight Arrow Connector 24">
              <a:extLst>
                <a:ext uri="{FF2B5EF4-FFF2-40B4-BE49-F238E27FC236}">
                  <a16:creationId xmlns:a16="http://schemas.microsoft.com/office/drawing/2014/main" id="{55E0E741-A5B9-4D20-A037-148009286B3D}"/>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980EF2C-3F1C-4A66-8B88-67BECE58868E}"/>
                </a:ext>
              </a:extLst>
            </p:cNvPr>
            <p:cNvSpPr txBox="1"/>
            <p:nvPr/>
          </p:nvSpPr>
          <p:spPr>
            <a:xfrm>
              <a:off x="2997395" y="2007612"/>
              <a:ext cx="393056" cy="461665"/>
            </a:xfrm>
            <a:prstGeom prst="rect">
              <a:avLst/>
            </a:prstGeom>
            <a:noFill/>
          </p:spPr>
          <p:txBody>
            <a:bodyPr wrap="none" rtlCol="0">
              <a:spAutoFit/>
            </a:bodyPr>
            <a:lstStyle/>
            <a:p>
              <a:r>
                <a:rPr lang="en-US" sz="2400" dirty="0">
                  <a:solidFill>
                    <a:schemeClr val="accent2"/>
                  </a:solidFill>
                </a:rPr>
                <a:t>3</a:t>
              </a:r>
              <a:r>
                <a:rPr lang="en-US" dirty="0"/>
                <a:t> </a:t>
              </a:r>
            </a:p>
          </p:txBody>
        </p:sp>
      </p:grpSp>
      <p:grpSp>
        <p:nvGrpSpPr>
          <p:cNvPr id="27" name="Group 26">
            <a:extLst>
              <a:ext uri="{FF2B5EF4-FFF2-40B4-BE49-F238E27FC236}">
                <a16:creationId xmlns:a16="http://schemas.microsoft.com/office/drawing/2014/main" id="{D6BFA2C4-0FEC-4104-9B4F-FFCBF8855E8A}"/>
              </a:ext>
            </a:extLst>
          </p:cNvPr>
          <p:cNvGrpSpPr/>
          <p:nvPr/>
        </p:nvGrpSpPr>
        <p:grpSpPr>
          <a:xfrm>
            <a:off x="3364591" y="4669148"/>
            <a:ext cx="1622016" cy="461665"/>
            <a:chOff x="1768435" y="2007612"/>
            <a:chExt cx="1622016" cy="461665"/>
          </a:xfrm>
        </p:grpSpPr>
        <p:cxnSp>
          <p:nvCxnSpPr>
            <p:cNvPr id="28" name="Straight Arrow Connector 27">
              <a:extLst>
                <a:ext uri="{FF2B5EF4-FFF2-40B4-BE49-F238E27FC236}">
                  <a16:creationId xmlns:a16="http://schemas.microsoft.com/office/drawing/2014/main" id="{92474196-87EF-429C-9FE9-AB10624CE172}"/>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4BC8E16-8017-484C-A3A6-48F8CA6EED16}"/>
                </a:ext>
              </a:extLst>
            </p:cNvPr>
            <p:cNvSpPr txBox="1"/>
            <p:nvPr/>
          </p:nvSpPr>
          <p:spPr>
            <a:xfrm>
              <a:off x="2997395" y="2007612"/>
              <a:ext cx="393056" cy="461665"/>
            </a:xfrm>
            <a:prstGeom prst="rect">
              <a:avLst/>
            </a:prstGeom>
            <a:noFill/>
          </p:spPr>
          <p:txBody>
            <a:bodyPr wrap="none" rtlCol="0">
              <a:spAutoFit/>
            </a:bodyPr>
            <a:lstStyle/>
            <a:p>
              <a:r>
                <a:rPr lang="en-US" sz="2400" dirty="0">
                  <a:solidFill>
                    <a:schemeClr val="accent2"/>
                  </a:solidFill>
                </a:rPr>
                <a:t>3</a:t>
              </a:r>
              <a:r>
                <a:rPr lang="en-US" dirty="0"/>
                <a:t> </a:t>
              </a:r>
            </a:p>
          </p:txBody>
        </p:sp>
      </p:grpSp>
      <p:grpSp>
        <p:nvGrpSpPr>
          <p:cNvPr id="30" name="Group 29">
            <a:extLst>
              <a:ext uri="{FF2B5EF4-FFF2-40B4-BE49-F238E27FC236}">
                <a16:creationId xmlns:a16="http://schemas.microsoft.com/office/drawing/2014/main" id="{AC86D1CD-FF16-4440-B721-60FA512A40BE}"/>
              </a:ext>
            </a:extLst>
          </p:cNvPr>
          <p:cNvGrpSpPr/>
          <p:nvPr/>
        </p:nvGrpSpPr>
        <p:grpSpPr>
          <a:xfrm>
            <a:off x="3364591" y="5084873"/>
            <a:ext cx="1622016" cy="461665"/>
            <a:chOff x="1768435" y="2007612"/>
            <a:chExt cx="1622016" cy="461665"/>
          </a:xfrm>
        </p:grpSpPr>
        <p:cxnSp>
          <p:nvCxnSpPr>
            <p:cNvPr id="31" name="Straight Arrow Connector 30">
              <a:extLst>
                <a:ext uri="{FF2B5EF4-FFF2-40B4-BE49-F238E27FC236}">
                  <a16:creationId xmlns:a16="http://schemas.microsoft.com/office/drawing/2014/main" id="{EBAE5DDC-46E9-4AF6-9356-06C6D15055DA}"/>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CBF6064-CE9F-479A-B8F3-FD9C382659B6}"/>
                </a:ext>
              </a:extLst>
            </p:cNvPr>
            <p:cNvSpPr txBox="1"/>
            <p:nvPr/>
          </p:nvSpPr>
          <p:spPr>
            <a:xfrm>
              <a:off x="2997395" y="2007612"/>
              <a:ext cx="393056" cy="461665"/>
            </a:xfrm>
            <a:prstGeom prst="rect">
              <a:avLst/>
            </a:prstGeom>
            <a:noFill/>
          </p:spPr>
          <p:txBody>
            <a:bodyPr wrap="none" rtlCol="0">
              <a:spAutoFit/>
            </a:bodyPr>
            <a:lstStyle/>
            <a:p>
              <a:r>
                <a:rPr lang="en-US" sz="2400" dirty="0">
                  <a:solidFill>
                    <a:schemeClr val="accent2"/>
                  </a:solidFill>
                </a:rPr>
                <a:t>2</a:t>
              </a:r>
              <a:r>
                <a:rPr lang="en-US" dirty="0"/>
                <a:t> </a:t>
              </a:r>
            </a:p>
          </p:txBody>
        </p:sp>
      </p:grpSp>
      <p:grpSp>
        <p:nvGrpSpPr>
          <p:cNvPr id="33" name="Group 32">
            <a:extLst>
              <a:ext uri="{FF2B5EF4-FFF2-40B4-BE49-F238E27FC236}">
                <a16:creationId xmlns:a16="http://schemas.microsoft.com/office/drawing/2014/main" id="{0D5714C5-2232-4149-9B2D-A1C05641490D}"/>
              </a:ext>
            </a:extLst>
          </p:cNvPr>
          <p:cNvGrpSpPr/>
          <p:nvPr/>
        </p:nvGrpSpPr>
        <p:grpSpPr>
          <a:xfrm>
            <a:off x="3364591" y="5500598"/>
            <a:ext cx="1716594" cy="461665"/>
            <a:chOff x="1768435" y="2007612"/>
            <a:chExt cx="1716594" cy="461665"/>
          </a:xfrm>
        </p:grpSpPr>
        <p:cxnSp>
          <p:nvCxnSpPr>
            <p:cNvPr id="34" name="Straight Arrow Connector 33">
              <a:extLst>
                <a:ext uri="{FF2B5EF4-FFF2-40B4-BE49-F238E27FC236}">
                  <a16:creationId xmlns:a16="http://schemas.microsoft.com/office/drawing/2014/main" id="{F2352B88-F9AE-477B-936A-4FBCB21A0AD5}"/>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F9CA1FE-3DDC-4238-9341-E56F231C3DAA}"/>
                </a:ext>
              </a:extLst>
            </p:cNvPr>
            <p:cNvSpPr txBox="1"/>
            <p:nvPr/>
          </p:nvSpPr>
          <p:spPr>
            <a:xfrm>
              <a:off x="2997395" y="2007612"/>
              <a:ext cx="487634" cy="461665"/>
            </a:xfrm>
            <a:prstGeom prst="rect">
              <a:avLst/>
            </a:prstGeom>
            <a:noFill/>
          </p:spPr>
          <p:txBody>
            <a:bodyPr wrap="none" rtlCol="0">
              <a:spAutoFit/>
            </a:bodyPr>
            <a:lstStyle/>
            <a:p>
              <a:r>
                <a:rPr lang="en-US" sz="2400" dirty="0">
                  <a:solidFill>
                    <a:schemeClr val="accent2"/>
                  </a:solidFill>
                </a:rPr>
                <a:t>-2</a:t>
              </a:r>
              <a:r>
                <a:rPr lang="en-US" dirty="0"/>
                <a:t> </a:t>
              </a:r>
            </a:p>
          </p:txBody>
        </p:sp>
      </p:grpSp>
      <p:grpSp>
        <p:nvGrpSpPr>
          <p:cNvPr id="36" name="Group 35">
            <a:extLst>
              <a:ext uri="{FF2B5EF4-FFF2-40B4-BE49-F238E27FC236}">
                <a16:creationId xmlns:a16="http://schemas.microsoft.com/office/drawing/2014/main" id="{28DA82BC-770F-4676-AE7D-58D238944911}"/>
              </a:ext>
            </a:extLst>
          </p:cNvPr>
          <p:cNvGrpSpPr/>
          <p:nvPr/>
        </p:nvGrpSpPr>
        <p:grpSpPr>
          <a:xfrm>
            <a:off x="3364591" y="5916324"/>
            <a:ext cx="1663694" cy="461665"/>
            <a:chOff x="1768435" y="2007612"/>
            <a:chExt cx="1663694" cy="461665"/>
          </a:xfrm>
        </p:grpSpPr>
        <p:cxnSp>
          <p:nvCxnSpPr>
            <p:cNvPr id="37" name="Straight Arrow Connector 36">
              <a:extLst>
                <a:ext uri="{FF2B5EF4-FFF2-40B4-BE49-F238E27FC236}">
                  <a16:creationId xmlns:a16="http://schemas.microsoft.com/office/drawing/2014/main" id="{702BB68E-3C6D-40CD-AF2E-FC31F7D50E54}"/>
                </a:ext>
              </a:extLst>
            </p:cNvPr>
            <p:cNvCxnSpPr/>
            <p:nvPr/>
          </p:nvCxnSpPr>
          <p:spPr>
            <a:xfrm>
              <a:off x="1768435" y="2238445"/>
              <a:ext cx="11137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A764F19-60B2-4300-819E-F80600761AFA}"/>
                </a:ext>
              </a:extLst>
            </p:cNvPr>
            <p:cNvSpPr txBox="1"/>
            <p:nvPr/>
          </p:nvSpPr>
          <p:spPr>
            <a:xfrm>
              <a:off x="2997395" y="2007612"/>
              <a:ext cx="434734" cy="461665"/>
            </a:xfrm>
            <a:prstGeom prst="rect">
              <a:avLst/>
            </a:prstGeom>
            <a:noFill/>
          </p:spPr>
          <p:txBody>
            <a:bodyPr wrap="none" rtlCol="0">
              <a:spAutoFit/>
            </a:bodyPr>
            <a:lstStyle/>
            <a:p>
              <a:r>
                <a:rPr lang="en-US" sz="2400" dirty="0">
                  <a:solidFill>
                    <a:schemeClr val="accent2"/>
                  </a:solidFill>
                </a:rPr>
                <a:t>-3</a:t>
              </a:r>
              <a:endParaRPr lang="en-US" dirty="0"/>
            </a:p>
          </p:txBody>
        </p:sp>
      </p:grpSp>
      <p:pic>
        <p:nvPicPr>
          <p:cNvPr id="39" name="Picture 38">
            <a:hlinkClick r:id="rId3" action="ppaction://hlinksldjump"/>
            <a:extLst>
              <a:ext uri="{FF2B5EF4-FFF2-40B4-BE49-F238E27FC236}">
                <a16:creationId xmlns:a16="http://schemas.microsoft.com/office/drawing/2014/main" id="{8082E5A0-3873-405B-85CD-C54EFB0325A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40" name="Slide Number Placeholder 2">
            <a:hlinkClick r:id="rId5" action="ppaction://hlinksldjump"/>
            <a:extLst>
              <a:ext uri="{FF2B5EF4-FFF2-40B4-BE49-F238E27FC236}">
                <a16:creationId xmlns:a16="http://schemas.microsoft.com/office/drawing/2014/main" id="{B11C032B-2094-442C-A392-83C95EC5A517}"/>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112972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28310A5-BF1D-4C14-8D26-AAEDDAACC11E}"/>
              </a:ext>
            </a:extLst>
          </p:cNvPr>
          <p:cNvGrpSpPr/>
          <p:nvPr/>
        </p:nvGrpSpPr>
        <p:grpSpPr>
          <a:xfrm>
            <a:off x="609600" y="2620937"/>
            <a:ext cx="8388095" cy="413819"/>
            <a:chOff x="609599" y="1589109"/>
            <a:chExt cx="8388095" cy="413819"/>
          </a:xfrm>
        </p:grpSpPr>
        <p:cxnSp>
          <p:nvCxnSpPr>
            <p:cNvPr id="9" name="Straight Connector 8">
              <a:extLst>
                <a:ext uri="{FF2B5EF4-FFF2-40B4-BE49-F238E27FC236}">
                  <a16:creationId xmlns:a16="http://schemas.microsoft.com/office/drawing/2014/main" id="{82DCAB1B-2BDA-49D2-8F2E-48C5F7014256}"/>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9" descr="A close up of a sign&#10;&#10;Description automatically generated">
              <a:hlinkClick r:id="rId2"/>
              <a:extLst>
                <a:ext uri="{FF2B5EF4-FFF2-40B4-BE49-F238E27FC236}">
                  <a16:creationId xmlns:a16="http://schemas.microsoft.com/office/drawing/2014/main" id="{BB3CAE17-5C37-40C5-A50C-195EE4D83E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cxnSp>
        <p:nvCxnSpPr>
          <p:cNvPr id="12" name="Straight Connector 11">
            <a:extLst>
              <a:ext uri="{FF2B5EF4-FFF2-40B4-BE49-F238E27FC236}">
                <a16:creationId xmlns:a16="http://schemas.microsoft.com/office/drawing/2014/main" id="{FB164A31-F307-40F7-9E4A-E65CB0B6C904}"/>
              </a:ext>
            </a:extLst>
          </p:cNvPr>
          <p:cNvCxnSpPr>
            <a:cxnSpLocks/>
          </p:cNvCxnSpPr>
          <p:nvPr/>
        </p:nvCxnSpPr>
        <p:spPr>
          <a:xfrm>
            <a:off x="609600" y="3397566"/>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 name="Group 13">
            <a:extLst>
              <a:ext uri="{FF2B5EF4-FFF2-40B4-BE49-F238E27FC236}">
                <a16:creationId xmlns:a16="http://schemas.microsoft.com/office/drawing/2014/main" id="{2F2DB343-401B-4238-B69A-99054D8949CA}"/>
              </a:ext>
            </a:extLst>
          </p:cNvPr>
          <p:cNvGrpSpPr/>
          <p:nvPr/>
        </p:nvGrpSpPr>
        <p:grpSpPr>
          <a:xfrm>
            <a:off x="609600" y="3757422"/>
            <a:ext cx="8388095" cy="413819"/>
            <a:chOff x="609599" y="1589109"/>
            <a:chExt cx="8388095" cy="413819"/>
          </a:xfrm>
        </p:grpSpPr>
        <p:cxnSp>
          <p:nvCxnSpPr>
            <p:cNvPr id="15" name="Straight Connector 14">
              <a:extLst>
                <a:ext uri="{FF2B5EF4-FFF2-40B4-BE49-F238E27FC236}">
                  <a16:creationId xmlns:a16="http://schemas.microsoft.com/office/drawing/2014/main" id="{4ED31608-625E-47BB-B659-5A910115C65C}"/>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Picture 15" descr="A close up of a sign&#10;&#10;Description automatically generated">
              <a:hlinkClick r:id="rId4"/>
              <a:extLst>
                <a:ext uri="{FF2B5EF4-FFF2-40B4-BE49-F238E27FC236}">
                  <a16:creationId xmlns:a16="http://schemas.microsoft.com/office/drawing/2014/main" id="{CE402A5E-6989-45C0-BF48-A5F2B65441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cxnSp>
        <p:nvCxnSpPr>
          <p:cNvPr id="18" name="Straight Connector 17">
            <a:extLst>
              <a:ext uri="{FF2B5EF4-FFF2-40B4-BE49-F238E27FC236}">
                <a16:creationId xmlns:a16="http://schemas.microsoft.com/office/drawing/2014/main" id="{4903FCE4-BD7F-45D8-AAC3-05D63ACD8008}"/>
              </a:ext>
            </a:extLst>
          </p:cNvPr>
          <p:cNvCxnSpPr>
            <a:cxnSpLocks/>
          </p:cNvCxnSpPr>
          <p:nvPr/>
        </p:nvCxnSpPr>
        <p:spPr>
          <a:xfrm>
            <a:off x="609600" y="4543164"/>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C7177DB-06B0-4B1C-9FF6-551332DAB616}"/>
              </a:ext>
            </a:extLst>
          </p:cNvPr>
          <p:cNvCxnSpPr>
            <a:cxnSpLocks/>
          </p:cNvCxnSpPr>
          <p:nvPr/>
        </p:nvCxnSpPr>
        <p:spPr>
          <a:xfrm>
            <a:off x="609600" y="5099404"/>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61CABD71-48B4-4930-BD35-E22B547BECF8}"/>
              </a:ext>
            </a:extLst>
          </p:cNvPr>
          <p:cNvCxnSpPr>
            <a:cxnSpLocks/>
          </p:cNvCxnSpPr>
          <p:nvPr/>
        </p:nvCxnSpPr>
        <p:spPr>
          <a:xfrm>
            <a:off x="609600" y="5673385"/>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21642773-13EA-4E60-9EA0-B72FE4E802A8}"/>
              </a:ext>
            </a:extLst>
          </p:cNvPr>
          <p:cNvCxnSpPr>
            <a:cxnSpLocks/>
          </p:cNvCxnSpPr>
          <p:nvPr/>
        </p:nvCxnSpPr>
        <p:spPr>
          <a:xfrm>
            <a:off x="609600" y="6236477"/>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BC0E4A14-F82A-498D-9468-44B0190766CC}"/>
              </a:ext>
            </a:extLst>
          </p:cNvPr>
          <p:cNvSpPr>
            <a:spLocks noGrp="1"/>
          </p:cNvSpPr>
          <p:nvPr>
            <p:ph type="title"/>
          </p:nvPr>
        </p:nvSpPr>
        <p:spPr/>
        <p:txBody>
          <a:bodyPr/>
          <a:lstStyle/>
          <a:p>
            <a:r>
              <a:rPr lang="en-US" dirty="0">
                <a:solidFill>
                  <a:schemeClr val="accent2"/>
                </a:solidFill>
              </a:rPr>
              <a:t>3.3. </a:t>
            </a:r>
            <a:r>
              <a:rPr lang="en-US" dirty="0"/>
              <a:t>Strings and Characters</a:t>
            </a:r>
          </a:p>
        </p:txBody>
      </p:sp>
      <p:sp>
        <p:nvSpPr>
          <p:cNvPr id="6" name="Slide Number Placeholder 5">
            <a:extLst>
              <a:ext uri="{FF2B5EF4-FFF2-40B4-BE49-F238E27FC236}">
                <a16:creationId xmlns:a16="http://schemas.microsoft.com/office/drawing/2014/main" id="{2488EF5C-4DE4-4280-B8C3-CF86F9B5B171}"/>
              </a:ext>
            </a:extLst>
          </p:cNvPr>
          <p:cNvSpPr>
            <a:spLocks noGrp="1"/>
          </p:cNvSpPr>
          <p:nvPr>
            <p:ph type="sldNum" sz="quarter" idx="12"/>
          </p:nvPr>
        </p:nvSpPr>
        <p:spPr/>
        <p:txBody>
          <a:bodyPr/>
          <a:lstStyle/>
          <a:p>
            <a:fld id="{F3E9C4B0-9109-4B6A-816F-B8FB191BD566}" type="slidenum">
              <a:rPr lang="en-US" smtClean="0"/>
              <a:t>29</a:t>
            </a:fld>
            <a:endParaRPr lang="en-US"/>
          </a:p>
        </p:txBody>
      </p:sp>
      <p:sp>
        <p:nvSpPr>
          <p:cNvPr id="2" name="Content Placeholder 1">
            <a:extLst>
              <a:ext uri="{FF2B5EF4-FFF2-40B4-BE49-F238E27FC236}">
                <a16:creationId xmlns:a16="http://schemas.microsoft.com/office/drawing/2014/main" id="{EEBFC2C7-6A2F-4734-BD82-186CE25642F4}"/>
              </a:ext>
            </a:extLst>
          </p:cNvPr>
          <p:cNvSpPr>
            <a:spLocks noGrp="1"/>
          </p:cNvSpPr>
          <p:nvPr>
            <p:ph idx="1"/>
          </p:nvPr>
        </p:nvSpPr>
        <p:spPr/>
        <p:txBody>
          <a:bodyPr>
            <a:normAutofit lnSpcReduction="10000"/>
          </a:bodyPr>
          <a:lstStyle/>
          <a:p>
            <a:pPr algn="l"/>
            <a:r>
              <a:rPr lang="en-US" dirty="0">
                <a:hlinkClick r:id="rId5" action="ppaction://hlinksldjump"/>
              </a:rPr>
              <a:t>Escape Sequences for Special Characters</a:t>
            </a:r>
            <a:endParaRPr lang="en-US" dirty="0"/>
          </a:p>
          <a:p>
            <a:pPr algn="l"/>
            <a:r>
              <a:rPr lang="en-US" dirty="0">
                <a:hlinkClick r:id="rId6" action="ppaction://hlinksldjump"/>
              </a:rPr>
              <a:t>Python Escape Sequences</a:t>
            </a:r>
            <a:endParaRPr lang="en-US" dirty="0"/>
          </a:p>
          <a:p>
            <a:pPr algn="l"/>
            <a:r>
              <a:rPr lang="en-US" dirty="0">
                <a:hlinkClick r:id="rId7" action="ppaction://hlinksldjump"/>
              </a:rPr>
              <a:t>Printing Without the Newline</a:t>
            </a:r>
            <a:endParaRPr lang="en-US" dirty="0"/>
          </a:p>
          <a:p>
            <a:pPr algn="l"/>
            <a:r>
              <a:rPr lang="en-US" dirty="0">
                <a:hlinkClick r:id="rId8" action="ppaction://hlinksldjump"/>
              </a:rPr>
              <a:t>The str Function</a:t>
            </a:r>
            <a:endParaRPr lang="en-US" dirty="0"/>
          </a:p>
          <a:p>
            <a:pPr algn="l"/>
            <a:r>
              <a:rPr lang="en-US" dirty="0">
                <a:hlinkClick r:id="rId9" action="ppaction://hlinksldjump"/>
              </a:rPr>
              <a:t>The String Concatenation Operator</a:t>
            </a:r>
            <a:endParaRPr lang="en-US" dirty="0"/>
          </a:p>
          <a:p>
            <a:pPr algn="l"/>
            <a:r>
              <a:rPr lang="en-US" dirty="0">
                <a:hlinkClick r:id="rId10" action="ppaction://hlinksldjump"/>
              </a:rPr>
              <a:t>Reading Strings From the Console</a:t>
            </a:r>
            <a:endParaRPr lang="en-US" dirty="0"/>
          </a:p>
          <a:p>
            <a:pPr algn="l"/>
            <a:r>
              <a:rPr lang="en-US" dirty="0">
                <a:hlinkClick r:id="rId11" action="ppaction://hlinksldjump"/>
              </a:rPr>
              <a:t>Check Point #2 - #3</a:t>
            </a:r>
            <a:endParaRPr lang="en-US" dirty="0"/>
          </a:p>
        </p:txBody>
      </p:sp>
      <p:pic>
        <p:nvPicPr>
          <p:cNvPr id="7" name="Picture 6">
            <a:hlinkClick r:id="rId12" action="ppaction://hlinksldjump"/>
            <a:extLst>
              <a:ext uri="{FF2B5EF4-FFF2-40B4-BE49-F238E27FC236}">
                <a16:creationId xmlns:a16="http://schemas.microsoft.com/office/drawing/2014/main" id="{9332A7B8-A29C-446F-8103-D9F6EEA2F811}"/>
              </a:ext>
            </a:extLst>
          </p:cNvPr>
          <p:cNvPicPr>
            <a:picLocks noChangeAspect="1"/>
          </p:cNvPicPr>
          <p:nvPr/>
        </p:nvPicPr>
        <p:blipFill>
          <a:blip r:embed="rId13" cstate="hqprint">
            <a:extLst>
              <a:ext uri="{28A0092B-C50C-407E-A947-70E740481C1C}">
                <a14:useLocalDpi xmlns:a14="http://schemas.microsoft.com/office/drawing/2010/main" val="0"/>
              </a:ext>
            </a:extLst>
          </a:blip>
          <a:srcRect/>
          <a:stretch/>
        </p:blipFill>
        <p:spPr>
          <a:xfrm>
            <a:off x="8388096" y="81280"/>
            <a:ext cx="609600" cy="609600"/>
          </a:xfrm>
          <a:prstGeom prst="rect">
            <a:avLst/>
          </a:prstGeom>
        </p:spPr>
      </p:pic>
      <p:pic>
        <p:nvPicPr>
          <p:cNvPr id="3" name="Picture 2" descr="A close up of a sign&#10;&#10;Description automatically generated">
            <a:hlinkClick r:id="rId2"/>
            <a:extLst>
              <a:ext uri="{FF2B5EF4-FFF2-40B4-BE49-F238E27FC236}">
                <a16:creationId xmlns:a16="http://schemas.microsoft.com/office/drawing/2014/main" id="{38BD78C1-6C95-4047-851E-C8A1203E2A92}"/>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46303" y="117889"/>
            <a:ext cx="536381" cy="536381"/>
          </a:xfrm>
          <a:prstGeom prst="rect">
            <a:avLst/>
          </a:prstGeom>
        </p:spPr>
      </p:pic>
    </p:spTree>
    <p:extLst>
      <p:ext uri="{BB962C8B-B14F-4D97-AF65-F5344CB8AC3E}">
        <p14:creationId xmlns:p14="http://schemas.microsoft.com/office/powerpoint/2010/main" val="336676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5B1F-C3C1-462F-8156-7D7135A5B8F9}"/>
              </a:ext>
            </a:extLst>
          </p:cNvPr>
          <p:cNvSpPr>
            <a:spLocks noGrp="1"/>
          </p:cNvSpPr>
          <p:nvPr>
            <p:ph type="title"/>
          </p:nvPr>
        </p:nvSpPr>
        <p:spPr/>
        <p:txBody>
          <a:bodyPr/>
          <a:lstStyle/>
          <a:p>
            <a:r>
              <a:rPr lang="en-US" dirty="0"/>
              <a:t>Programs</a:t>
            </a:r>
          </a:p>
        </p:txBody>
      </p:sp>
      <p:sp>
        <p:nvSpPr>
          <p:cNvPr id="3" name="Slide Number Placeholder 2">
            <a:extLst>
              <a:ext uri="{FF2B5EF4-FFF2-40B4-BE49-F238E27FC236}">
                <a16:creationId xmlns:a16="http://schemas.microsoft.com/office/drawing/2014/main" id="{83DEE725-D32F-4C2D-86D9-6D69904F7842}"/>
              </a:ext>
            </a:extLst>
          </p:cNvPr>
          <p:cNvSpPr>
            <a:spLocks noGrp="1"/>
          </p:cNvSpPr>
          <p:nvPr>
            <p:ph type="sldNum" sz="quarter" idx="12"/>
          </p:nvPr>
        </p:nvSpPr>
        <p:spPr/>
        <p:txBody>
          <a:bodyPr/>
          <a:lstStyle/>
          <a:p>
            <a:fld id="{F3E9C4B0-9109-4B6A-816F-B8FB191BD566}" type="slidenum">
              <a:rPr lang="en-US" smtClean="0"/>
              <a:t>3</a:t>
            </a:fld>
            <a:endParaRPr lang="en-US"/>
          </a:p>
        </p:txBody>
      </p:sp>
      <p:sp>
        <p:nvSpPr>
          <p:cNvPr id="4" name="Content Placeholder 3">
            <a:extLst>
              <a:ext uri="{FF2B5EF4-FFF2-40B4-BE49-F238E27FC236}">
                <a16:creationId xmlns:a16="http://schemas.microsoft.com/office/drawing/2014/main" id="{A94EBB39-EE9D-4F8F-8C2F-AEB1D93437D9}"/>
              </a:ext>
            </a:extLst>
          </p:cNvPr>
          <p:cNvSpPr>
            <a:spLocks noGrp="1"/>
          </p:cNvSpPr>
          <p:nvPr>
            <p:ph idx="1"/>
          </p:nvPr>
        </p:nvSpPr>
        <p:spPr/>
        <p:txBody>
          <a:bodyPr/>
          <a:lstStyle/>
          <a:p>
            <a:r>
              <a:rPr lang="en-US" dirty="0">
                <a:hlinkClick r:id="rId2" action="ppaction://hlinksldjump"/>
              </a:rPr>
              <a:t>Program 1: Compute Angles</a:t>
            </a:r>
            <a:endParaRPr lang="en-US" dirty="0"/>
          </a:p>
          <a:p>
            <a:r>
              <a:rPr lang="en-US" dirty="0">
                <a:hlinkClick r:id="rId3" action="ppaction://hlinksldjump"/>
              </a:rPr>
              <a:t>Program 2: Compute Change</a:t>
            </a:r>
            <a:endParaRPr lang="en-US" dirty="0"/>
          </a:p>
          <a:p>
            <a:r>
              <a:rPr lang="en-US" dirty="0">
                <a:hlinkClick r:id="rId4" action="ppaction://hlinksldjump"/>
              </a:rPr>
              <a:t>Problem 3: Print a Table</a:t>
            </a:r>
            <a:endParaRPr lang="en-US" dirty="0"/>
          </a:p>
        </p:txBody>
      </p:sp>
      <p:pic>
        <p:nvPicPr>
          <p:cNvPr id="8" name="Picture 7">
            <a:hlinkClick r:id="rId5" action="ppaction://hlinksldjump"/>
            <a:extLst>
              <a:ext uri="{FF2B5EF4-FFF2-40B4-BE49-F238E27FC236}">
                <a16:creationId xmlns:a16="http://schemas.microsoft.com/office/drawing/2014/main" id="{2978E88B-7D7A-43CD-89E2-1C0FCE3DB95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grpSp>
        <p:nvGrpSpPr>
          <p:cNvPr id="6" name="Group 5">
            <a:extLst>
              <a:ext uri="{FF2B5EF4-FFF2-40B4-BE49-F238E27FC236}">
                <a16:creationId xmlns:a16="http://schemas.microsoft.com/office/drawing/2014/main" id="{F5A98DBF-2C6B-420D-92AD-E6DC9F0A8C9D}"/>
              </a:ext>
            </a:extLst>
          </p:cNvPr>
          <p:cNvGrpSpPr/>
          <p:nvPr/>
        </p:nvGrpSpPr>
        <p:grpSpPr>
          <a:xfrm>
            <a:off x="7425344" y="76200"/>
            <a:ext cx="1719873" cy="386966"/>
            <a:chOff x="7424126" y="533361"/>
            <a:chExt cx="1719873" cy="386966"/>
          </a:xfrm>
        </p:grpSpPr>
        <p:sp>
          <p:nvSpPr>
            <p:cNvPr id="7" name="TextBox 6">
              <a:extLst>
                <a:ext uri="{FF2B5EF4-FFF2-40B4-BE49-F238E27FC236}">
                  <a16:creationId xmlns:a16="http://schemas.microsoft.com/office/drawing/2014/main" id="{CC4816DC-EC48-4039-940A-4DE263B0E244}"/>
                </a:ext>
              </a:extLst>
            </p:cNvPr>
            <p:cNvSpPr txBox="1"/>
            <p:nvPr/>
          </p:nvSpPr>
          <p:spPr>
            <a:xfrm>
              <a:off x="7424126" y="533361"/>
              <a:ext cx="1719873" cy="386966"/>
            </a:xfrm>
            <a:prstGeom prst="rect">
              <a:avLst/>
            </a:prstGeom>
            <a:noFill/>
            <a:ln w="3175">
              <a:noFill/>
            </a:ln>
          </p:spPr>
          <p:txBody>
            <a:bodyPr wrap="square" rtlCol="0">
              <a:spAutoFit/>
            </a:bodyPr>
            <a:lstStyle/>
            <a:p>
              <a:pPr algn="r"/>
              <a:endParaRPr lang="en-US" sz="1200" b="1" dirty="0">
                <a:solidFill>
                  <a:schemeClr val="accent3"/>
                </a:solidFill>
              </a:endParaRPr>
            </a:p>
          </p:txBody>
        </p:sp>
        <p:sp>
          <p:nvSpPr>
            <p:cNvPr id="9" name="TextBox 8">
              <a:hlinkClick r:id="rId7"/>
              <a:extLst>
                <a:ext uri="{FF2B5EF4-FFF2-40B4-BE49-F238E27FC236}">
                  <a16:creationId xmlns:a16="http://schemas.microsoft.com/office/drawing/2014/main" id="{6ECB8F20-D403-406B-9AED-C6D05C12286A}"/>
                </a:ext>
              </a:extLst>
            </p:cNvPr>
            <p:cNvSpPr txBox="1"/>
            <p:nvPr/>
          </p:nvSpPr>
          <p:spPr>
            <a:xfrm>
              <a:off x="7424126" y="598995"/>
              <a:ext cx="1573569" cy="276999"/>
            </a:xfrm>
            <a:prstGeom prst="rect">
              <a:avLst/>
            </a:prstGeom>
            <a:solidFill>
              <a:schemeClr val="accent6">
                <a:lumMod val="20000"/>
                <a:lumOff val="80000"/>
                <a:alpha val="50000"/>
              </a:schemeClr>
            </a:solid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1200" b="1" u="sng" dirty="0">
                  <a:solidFill>
                    <a:srgbClr val="0070C0"/>
                  </a:solidFill>
                </a:rPr>
                <a:t>Python Online IDE</a:t>
              </a:r>
            </a:p>
          </p:txBody>
        </p:sp>
        <p:pic>
          <p:nvPicPr>
            <p:cNvPr id="10" name="Picture 9">
              <a:extLst>
                <a:ext uri="{FF2B5EF4-FFF2-40B4-BE49-F238E27FC236}">
                  <a16:creationId xmlns:a16="http://schemas.microsoft.com/office/drawing/2014/main" id="{C4016E00-235E-4B14-B238-02F0CBB63A64}"/>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7487783" y="642849"/>
              <a:ext cx="193294" cy="193294"/>
            </a:xfrm>
            <a:prstGeom prst="rect">
              <a:avLst/>
            </a:prstGeom>
          </p:spPr>
        </p:pic>
      </p:grpSp>
    </p:spTree>
    <p:extLst>
      <p:ext uri="{BB962C8B-B14F-4D97-AF65-F5344CB8AC3E}">
        <p14:creationId xmlns:p14="http://schemas.microsoft.com/office/powerpoint/2010/main" val="1740297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64EA7-5DF6-4CE6-93D4-A1D278B86545}"/>
              </a:ext>
            </a:extLst>
          </p:cNvPr>
          <p:cNvSpPr>
            <a:spLocks noGrp="1"/>
          </p:cNvSpPr>
          <p:nvPr>
            <p:ph type="title"/>
          </p:nvPr>
        </p:nvSpPr>
        <p:spPr/>
        <p:txBody>
          <a:bodyPr/>
          <a:lstStyle/>
          <a:p>
            <a:r>
              <a:rPr lang="en-US" dirty="0"/>
              <a:t>Strings and Characters</a:t>
            </a:r>
          </a:p>
        </p:txBody>
      </p:sp>
      <p:sp>
        <p:nvSpPr>
          <p:cNvPr id="3" name="Slide Number Placeholder 2">
            <a:extLst>
              <a:ext uri="{FF2B5EF4-FFF2-40B4-BE49-F238E27FC236}">
                <a16:creationId xmlns:a16="http://schemas.microsoft.com/office/drawing/2014/main" id="{7A5F36D6-D02B-4013-B728-5AAC833B3BB5}"/>
              </a:ext>
            </a:extLst>
          </p:cNvPr>
          <p:cNvSpPr>
            <a:spLocks noGrp="1"/>
          </p:cNvSpPr>
          <p:nvPr>
            <p:ph type="sldNum" sz="quarter" idx="12"/>
          </p:nvPr>
        </p:nvSpPr>
        <p:spPr/>
        <p:txBody>
          <a:bodyPr/>
          <a:lstStyle/>
          <a:p>
            <a:fld id="{F3E9C4B0-9109-4B6A-816F-B8FB191BD566}" type="slidenum">
              <a:rPr lang="en-US" smtClean="0"/>
              <a:t>30</a:t>
            </a:fld>
            <a:endParaRPr lang="en-US"/>
          </a:p>
        </p:txBody>
      </p:sp>
      <p:sp>
        <p:nvSpPr>
          <p:cNvPr id="5" name="Content Placeholder 4">
            <a:extLst>
              <a:ext uri="{FF2B5EF4-FFF2-40B4-BE49-F238E27FC236}">
                <a16:creationId xmlns:a16="http://schemas.microsoft.com/office/drawing/2014/main" id="{621BFF64-7E4D-48D7-9A72-1EDBEEBE230F}"/>
              </a:ext>
            </a:extLst>
          </p:cNvPr>
          <p:cNvSpPr>
            <a:spLocks noGrp="1"/>
          </p:cNvSpPr>
          <p:nvPr>
            <p:ph idx="1"/>
          </p:nvPr>
        </p:nvSpPr>
        <p:spPr/>
        <p:txBody>
          <a:bodyPr>
            <a:normAutofit/>
          </a:bodyPr>
          <a:lstStyle/>
          <a:p>
            <a:pPr algn="just"/>
            <a:r>
              <a:rPr lang="en-US" dirty="0"/>
              <a:t>In addition to processing numeric values, you can </a:t>
            </a:r>
            <a:r>
              <a:rPr lang="en-US" dirty="0">
                <a:solidFill>
                  <a:schemeClr val="accent2"/>
                </a:solidFill>
              </a:rPr>
              <a:t>process strings </a:t>
            </a:r>
            <a:r>
              <a:rPr lang="en-US" dirty="0"/>
              <a:t>in Python. </a:t>
            </a:r>
          </a:p>
          <a:p>
            <a:pPr algn="just"/>
            <a:r>
              <a:rPr lang="en-US" dirty="0"/>
              <a:t>A string is a </a:t>
            </a:r>
            <a:r>
              <a:rPr lang="en-US" dirty="0">
                <a:solidFill>
                  <a:schemeClr val="accent2"/>
                </a:solidFill>
              </a:rPr>
              <a:t>sequence of characters </a:t>
            </a:r>
            <a:r>
              <a:rPr lang="en-US" dirty="0"/>
              <a:t>and can </a:t>
            </a:r>
            <a:r>
              <a:rPr lang="en-US" dirty="0">
                <a:solidFill>
                  <a:schemeClr val="accent2"/>
                </a:solidFill>
              </a:rPr>
              <a:t>include</a:t>
            </a:r>
            <a:r>
              <a:rPr lang="en-US" dirty="0"/>
              <a:t> </a:t>
            </a:r>
            <a:r>
              <a:rPr lang="en-US" dirty="0">
                <a:solidFill>
                  <a:schemeClr val="accent2"/>
                </a:solidFill>
              </a:rPr>
              <a:t>text</a:t>
            </a:r>
            <a:r>
              <a:rPr lang="en-US" dirty="0"/>
              <a:t> and </a:t>
            </a:r>
            <a:r>
              <a:rPr lang="en-US" dirty="0">
                <a:solidFill>
                  <a:schemeClr val="accent2"/>
                </a:solidFill>
              </a:rPr>
              <a:t>numbers</a:t>
            </a:r>
            <a:r>
              <a:rPr lang="en-US" dirty="0"/>
              <a:t>. </a:t>
            </a:r>
          </a:p>
          <a:p>
            <a:pPr algn="just"/>
            <a:r>
              <a:rPr lang="en-US" dirty="0"/>
              <a:t>String values must be </a:t>
            </a:r>
            <a:r>
              <a:rPr lang="en-US" dirty="0">
                <a:solidFill>
                  <a:schemeClr val="accent2"/>
                </a:solidFill>
              </a:rPr>
              <a:t>enclosed</a:t>
            </a:r>
            <a:r>
              <a:rPr lang="en-US" dirty="0"/>
              <a:t> in </a:t>
            </a:r>
            <a:r>
              <a:rPr lang="en-US" dirty="0">
                <a:solidFill>
                  <a:schemeClr val="accent2"/>
                </a:solidFill>
              </a:rPr>
              <a:t>matching</a:t>
            </a:r>
            <a:r>
              <a:rPr lang="en-US" dirty="0"/>
              <a:t> </a:t>
            </a:r>
            <a:r>
              <a:rPr lang="en-US" dirty="0">
                <a:solidFill>
                  <a:srgbClr val="C00000"/>
                </a:solidFill>
              </a:rPr>
              <a:t>single quotes </a:t>
            </a:r>
            <a:r>
              <a:rPr lang="en-US" dirty="0"/>
              <a:t>(</a:t>
            </a:r>
            <a:r>
              <a:rPr lang="en-US" dirty="0">
                <a:solidFill>
                  <a:srgbClr val="3333FF"/>
                </a:solidFill>
              </a:rPr>
              <a:t>'</a:t>
            </a:r>
            <a:r>
              <a:rPr lang="en-US" dirty="0"/>
              <a:t>) or </a:t>
            </a:r>
            <a:r>
              <a:rPr lang="en-US" dirty="0">
                <a:solidFill>
                  <a:srgbClr val="C00000"/>
                </a:solidFill>
              </a:rPr>
              <a:t>double quotes </a:t>
            </a:r>
            <a:r>
              <a:rPr lang="en-US" dirty="0"/>
              <a:t>(</a:t>
            </a:r>
            <a:r>
              <a:rPr lang="en-US" dirty="0">
                <a:solidFill>
                  <a:srgbClr val="3333FF"/>
                </a:solidFill>
              </a:rPr>
              <a:t>"</a:t>
            </a:r>
            <a:r>
              <a:rPr lang="en-US" dirty="0"/>
              <a:t>). </a:t>
            </a:r>
          </a:p>
          <a:p>
            <a:pPr algn="just"/>
            <a:r>
              <a:rPr lang="en-US" dirty="0"/>
              <a:t>Python </a:t>
            </a:r>
            <a:r>
              <a:rPr lang="en-US" dirty="0">
                <a:solidFill>
                  <a:schemeClr val="accent2"/>
                </a:solidFill>
              </a:rPr>
              <a:t>does not have a data type for characters</a:t>
            </a:r>
            <a:r>
              <a:rPr lang="en-US" dirty="0"/>
              <a:t>.</a:t>
            </a:r>
          </a:p>
          <a:p>
            <a:pPr algn="just"/>
            <a:r>
              <a:rPr lang="en-US" dirty="0"/>
              <a:t>A </a:t>
            </a:r>
            <a:r>
              <a:rPr lang="en-US" dirty="0">
                <a:solidFill>
                  <a:schemeClr val="accent2"/>
                </a:solidFill>
              </a:rPr>
              <a:t>single-character string </a:t>
            </a:r>
            <a:r>
              <a:rPr lang="en-US" dirty="0"/>
              <a:t>represents a </a:t>
            </a:r>
            <a:r>
              <a:rPr lang="en-US" dirty="0">
                <a:solidFill>
                  <a:schemeClr val="accent2"/>
                </a:solidFill>
              </a:rPr>
              <a:t>character</a:t>
            </a:r>
            <a:r>
              <a:rPr lang="en-US" dirty="0"/>
              <a:t>. </a:t>
            </a:r>
          </a:p>
        </p:txBody>
      </p:sp>
      <p:pic>
        <p:nvPicPr>
          <p:cNvPr id="6" name="Picture 5">
            <a:hlinkClick r:id="rId2" action="ppaction://hlinksldjump"/>
            <a:extLst>
              <a:ext uri="{FF2B5EF4-FFF2-40B4-BE49-F238E27FC236}">
                <a16:creationId xmlns:a16="http://schemas.microsoft.com/office/drawing/2014/main" id="{3478EF06-AA84-4E4E-90DC-221F06E5DA2B}"/>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Slide Number Placeholder 2">
            <a:hlinkClick r:id="rId4" action="ppaction://hlinksldjump"/>
            <a:extLst>
              <a:ext uri="{FF2B5EF4-FFF2-40B4-BE49-F238E27FC236}">
                <a16:creationId xmlns:a16="http://schemas.microsoft.com/office/drawing/2014/main" id="{F170AAE0-1A4E-42C1-AA99-AE3399B7EF7B}"/>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133839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6698-E6F7-4E7A-B86E-AA9C044D7F33}"/>
              </a:ext>
            </a:extLst>
          </p:cNvPr>
          <p:cNvSpPr>
            <a:spLocks noGrp="1"/>
          </p:cNvSpPr>
          <p:nvPr>
            <p:ph type="title"/>
          </p:nvPr>
        </p:nvSpPr>
        <p:spPr/>
        <p:txBody>
          <a:bodyPr/>
          <a:lstStyle/>
          <a:p>
            <a:r>
              <a:rPr lang="en-US" dirty="0"/>
              <a:t>Strings and Characters</a:t>
            </a:r>
            <a:br>
              <a:rPr lang="en-US" dirty="0"/>
            </a:br>
            <a:r>
              <a:rPr lang="en-US" dirty="0">
                <a:solidFill>
                  <a:schemeClr val="accent3"/>
                </a:solidFill>
              </a:rPr>
              <a:t>Example</a:t>
            </a:r>
          </a:p>
        </p:txBody>
      </p:sp>
      <p:sp>
        <p:nvSpPr>
          <p:cNvPr id="8" name="Slide Number Placeholder 7">
            <a:extLst>
              <a:ext uri="{FF2B5EF4-FFF2-40B4-BE49-F238E27FC236}">
                <a16:creationId xmlns:a16="http://schemas.microsoft.com/office/drawing/2014/main" id="{EBFDF55B-3D90-4365-91BB-E05CDD0D3C5E}"/>
              </a:ext>
            </a:extLst>
          </p:cNvPr>
          <p:cNvSpPr>
            <a:spLocks noGrp="1"/>
          </p:cNvSpPr>
          <p:nvPr>
            <p:ph type="sldNum" sz="quarter" idx="12"/>
          </p:nvPr>
        </p:nvSpPr>
        <p:spPr/>
        <p:txBody>
          <a:bodyPr/>
          <a:lstStyle/>
          <a:p>
            <a:fld id="{F3E9C4B0-9109-4B6A-816F-B8FB191BD566}" type="slidenum">
              <a:rPr lang="en-US" smtClean="0"/>
              <a:t>31</a:t>
            </a:fld>
            <a:endParaRPr lang="en-US"/>
          </a:p>
        </p:txBody>
      </p:sp>
      <p:sp>
        <p:nvSpPr>
          <p:cNvPr id="3" name="Content Placeholder 2">
            <a:extLst>
              <a:ext uri="{FF2B5EF4-FFF2-40B4-BE49-F238E27FC236}">
                <a16:creationId xmlns:a16="http://schemas.microsoft.com/office/drawing/2014/main" id="{3D77FB68-065A-4587-B84B-B72DADA46935}"/>
              </a:ext>
            </a:extLst>
          </p:cNvPr>
          <p:cNvSpPr>
            <a:spLocks noGrp="1"/>
          </p:cNvSpPr>
          <p:nvPr>
            <p:ph idx="1"/>
          </p:nvPr>
        </p:nvSpPr>
        <p:spPr>
          <a:xfrm>
            <a:off x="146305" y="2441543"/>
            <a:ext cx="8851392" cy="4129828"/>
          </a:xfrm>
        </p:spPr>
        <p:txBody>
          <a:bodyPr/>
          <a:lstStyle/>
          <a:p>
            <a:r>
              <a:rPr lang="en-US" dirty="0"/>
              <a:t>The first statement assigns a string with the character </a:t>
            </a:r>
            <a:r>
              <a:rPr lang="en-US" dirty="0">
                <a:highlight>
                  <a:srgbClr val="D9ECFF"/>
                </a:highlight>
              </a:rPr>
              <a:t>A</a:t>
            </a:r>
            <a:r>
              <a:rPr lang="en-US" dirty="0"/>
              <a:t> to the variable </a:t>
            </a:r>
            <a:r>
              <a:rPr lang="en-US" dirty="0">
                <a:solidFill>
                  <a:srgbClr val="0070C0"/>
                </a:solidFill>
              </a:rPr>
              <a:t>letter</a:t>
            </a:r>
            <a:r>
              <a:rPr lang="en-US" dirty="0"/>
              <a:t>. </a:t>
            </a:r>
          </a:p>
          <a:p>
            <a:r>
              <a:rPr lang="en-US" dirty="0"/>
              <a:t>The second statement assigns a string with the digit character </a:t>
            </a:r>
            <a:r>
              <a:rPr lang="en-US" dirty="0">
                <a:highlight>
                  <a:srgbClr val="D9ECFF"/>
                </a:highlight>
              </a:rPr>
              <a:t>4</a:t>
            </a:r>
            <a:r>
              <a:rPr lang="en-US" dirty="0"/>
              <a:t> to the variable </a:t>
            </a:r>
            <a:r>
              <a:rPr lang="en-US" dirty="0" err="1">
                <a:solidFill>
                  <a:srgbClr val="0070C0"/>
                </a:solidFill>
              </a:rPr>
              <a:t>numChar</a:t>
            </a:r>
            <a:r>
              <a:rPr lang="en-US" dirty="0"/>
              <a:t>. </a:t>
            </a:r>
          </a:p>
          <a:p>
            <a:r>
              <a:rPr lang="en-US" dirty="0"/>
              <a:t>The third statement assigns the string </a:t>
            </a:r>
            <a:r>
              <a:rPr lang="en-US" dirty="0">
                <a:highlight>
                  <a:srgbClr val="D9ECFF"/>
                </a:highlight>
              </a:rPr>
              <a:t>Good morning</a:t>
            </a:r>
            <a:r>
              <a:rPr lang="en-US" dirty="0"/>
              <a:t> to the variable </a:t>
            </a:r>
            <a:r>
              <a:rPr lang="en-US" dirty="0">
                <a:solidFill>
                  <a:srgbClr val="0070C0"/>
                </a:solidFill>
              </a:rPr>
              <a:t>message</a:t>
            </a:r>
            <a:r>
              <a:rPr lang="en-US" dirty="0"/>
              <a:t>.</a:t>
            </a:r>
          </a:p>
        </p:txBody>
      </p:sp>
      <p:grpSp>
        <p:nvGrpSpPr>
          <p:cNvPr id="4" name="Group 3">
            <a:extLst>
              <a:ext uri="{FF2B5EF4-FFF2-40B4-BE49-F238E27FC236}">
                <a16:creationId xmlns:a16="http://schemas.microsoft.com/office/drawing/2014/main" id="{FB298C7F-0D60-423D-B21A-2D1C90899BC7}"/>
              </a:ext>
            </a:extLst>
          </p:cNvPr>
          <p:cNvGrpSpPr/>
          <p:nvPr/>
        </p:nvGrpSpPr>
        <p:grpSpPr>
          <a:xfrm>
            <a:off x="146304" y="1408171"/>
            <a:ext cx="8851392" cy="947049"/>
            <a:chOff x="160238" y="3030454"/>
            <a:chExt cx="8851392" cy="796369"/>
          </a:xfrm>
        </p:grpSpPr>
        <p:sp>
          <p:nvSpPr>
            <p:cNvPr id="5" name="Rectangle 4">
              <a:extLst>
                <a:ext uri="{FF2B5EF4-FFF2-40B4-BE49-F238E27FC236}">
                  <a16:creationId xmlns:a16="http://schemas.microsoft.com/office/drawing/2014/main" id="{11BB80D0-EEEC-49D7-B75B-93984EBA3C49}"/>
                </a:ext>
              </a:extLst>
            </p:cNvPr>
            <p:cNvSpPr>
              <a:spLocks noChangeArrowheads="1"/>
            </p:cNvSpPr>
            <p:nvPr/>
          </p:nvSpPr>
          <p:spPr bwMode="auto">
            <a:xfrm>
              <a:off x="617250" y="3030454"/>
              <a:ext cx="8394380" cy="796368"/>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letter = </a:t>
              </a:r>
              <a:r>
                <a:rPr lang="en-US" altLang="en-US" dirty="0">
                  <a:solidFill>
                    <a:srgbClr val="008080"/>
                  </a:solidFill>
                  <a:latin typeface="Courier New" panose="02070309020205020404" pitchFamily="49" charset="0"/>
                  <a:cs typeface="Courier New" panose="02070309020205020404" pitchFamily="49" charset="0"/>
                </a:rPr>
                <a:t>'A' </a:t>
              </a:r>
              <a:r>
                <a:rPr lang="en-US" altLang="en-US" dirty="0">
                  <a:solidFill>
                    <a:srgbClr val="808080"/>
                  </a:solidFill>
                  <a:latin typeface="Courier New" panose="02070309020205020404" pitchFamily="49" charset="0"/>
                  <a:cs typeface="Courier New" panose="02070309020205020404" pitchFamily="49" charset="0"/>
                </a:rPr>
                <a:t># Same as letter = "A"</a:t>
              </a:r>
            </a:p>
            <a:p>
              <a:pPr lvl="0" defTabSz="914400" eaLnBrk="0" fontAlgn="base" hangingPunct="0">
                <a:spcBef>
                  <a:spcPct val="0"/>
                </a:spcBef>
                <a:spcAft>
                  <a:spcPct val="0"/>
                </a:spcAft>
              </a:pPr>
              <a:r>
                <a:rPr lang="en-US" altLang="en-US" dirty="0" err="1">
                  <a:solidFill>
                    <a:srgbClr val="000000"/>
                  </a:solidFill>
                  <a:latin typeface="Courier New" panose="02070309020205020404" pitchFamily="49" charset="0"/>
                  <a:cs typeface="Courier New" panose="02070309020205020404" pitchFamily="49" charset="0"/>
                </a:rPr>
                <a:t>numChar</a:t>
              </a:r>
              <a:r>
                <a:rPr lang="en-US" altLang="en-US" dirty="0">
                  <a:solidFill>
                    <a:srgbClr val="000000"/>
                  </a:solidFill>
                  <a:latin typeface="Courier New" panose="02070309020205020404" pitchFamily="49" charset="0"/>
                  <a:cs typeface="Courier New" panose="02070309020205020404" pitchFamily="49" charset="0"/>
                </a:rPr>
                <a:t> = </a:t>
              </a:r>
              <a:r>
                <a:rPr lang="en-US" altLang="en-US" dirty="0">
                  <a:solidFill>
                    <a:srgbClr val="008080"/>
                  </a:solidFill>
                  <a:latin typeface="Courier New" panose="02070309020205020404" pitchFamily="49" charset="0"/>
                  <a:cs typeface="Courier New" panose="02070309020205020404" pitchFamily="49" charset="0"/>
                </a:rPr>
                <a:t>'4' </a:t>
              </a:r>
              <a:r>
                <a:rPr lang="en-US" altLang="en-US" dirty="0">
                  <a:solidFill>
                    <a:srgbClr val="808080"/>
                  </a:solidFill>
                  <a:latin typeface="Courier New" panose="02070309020205020404" pitchFamily="49" charset="0"/>
                  <a:cs typeface="Courier New" panose="02070309020205020404" pitchFamily="49" charset="0"/>
                </a:rPr>
                <a:t># Same as </a:t>
              </a:r>
              <a:r>
                <a:rPr lang="en-US" altLang="en-US" dirty="0" err="1">
                  <a:solidFill>
                    <a:srgbClr val="808080"/>
                  </a:solidFill>
                  <a:latin typeface="Courier New" panose="02070309020205020404" pitchFamily="49" charset="0"/>
                  <a:cs typeface="Courier New" panose="02070309020205020404" pitchFamily="49" charset="0"/>
                </a:rPr>
                <a:t>numChar</a:t>
              </a:r>
              <a:r>
                <a:rPr lang="en-US" altLang="en-US" dirty="0">
                  <a:solidFill>
                    <a:srgbClr val="808080"/>
                  </a:solidFill>
                  <a:latin typeface="Courier New" panose="02070309020205020404" pitchFamily="49" charset="0"/>
                  <a:cs typeface="Courier New" panose="02070309020205020404" pitchFamily="49" charset="0"/>
                </a:rPr>
                <a:t> = "4"</a:t>
              </a:r>
            </a:p>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message = </a:t>
              </a:r>
              <a:r>
                <a:rPr lang="en-US" altLang="en-US" dirty="0">
                  <a:solidFill>
                    <a:srgbClr val="008080"/>
                  </a:solidFill>
                  <a:latin typeface="Courier New" panose="02070309020205020404" pitchFamily="49" charset="0"/>
                  <a:cs typeface="Courier New" panose="02070309020205020404" pitchFamily="49" charset="0"/>
                </a:rPr>
                <a:t>"Good morning" </a:t>
              </a:r>
              <a:r>
                <a:rPr lang="en-US" altLang="en-US" dirty="0">
                  <a:solidFill>
                    <a:srgbClr val="808080"/>
                  </a:solidFill>
                  <a:latin typeface="Courier New" panose="02070309020205020404" pitchFamily="49" charset="0"/>
                  <a:cs typeface="Courier New" panose="02070309020205020404" pitchFamily="49" charset="0"/>
                </a:rPr>
                <a:t># Same as message = 'Good morning'</a:t>
              </a:r>
            </a:p>
          </p:txBody>
        </p:sp>
        <p:sp>
          <p:nvSpPr>
            <p:cNvPr id="6" name="Rectangle 5">
              <a:extLst>
                <a:ext uri="{FF2B5EF4-FFF2-40B4-BE49-F238E27FC236}">
                  <a16:creationId xmlns:a16="http://schemas.microsoft.com/office/drawing/2014/main" id="{91EC975B-BA60-49A8-9FCE-2C926B1037A8}"/>
                </a:ext>
              </a:extLst>
            </p:cNvPr>
            <p:cNvSpPr>
              <a:spLocks noChangeArrowheads="1"/>
            </p:cNvSpPr>
            <p:nvPr/>
          </p:nvSpPr>
          <p:spPr bwMode="auto">
            <a:xfrm>
              <a:off x="160238" y="3030457"/>
              <a:ext cx="457012" cy="796366"/>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p:txBody>
        </p:sp>
      </p:grpSp>
      <p:pic>
        <p:nvPicPr>
          <p:cNvPr id="9" name="Picture 8">
            <a:hlinkClick r:id="rId3" action="ppaction://hlinksldjump"/>
            <a:extLst>
              <a:ext uri="{FF2B5EF4-FFF2-40B4-BE49-F238E27FC236}">
                <a16:creationId xmlns:a16="http://schemas.microsoft.com/office/drawing/2014/main" id="{49C59795-9C19-4177-8D2F-74BA6B7B79D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0" name="Slide Number Placeholder 2">
            <a:hlinkClick r:id="rId5" action="ppaction://hlinksldjump"/>
            <a:extLst>
              <a:ext uri="{FF2B5EF4-FFF2-40B4-BE49-F238E27FC236}">
                <a16:creationId xmlns:a16="http://schemas.microsoft.com/office/drawing/2014/main" id="{2DF670D0-C49B-4087-9A61-A734726F8571}"/>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230531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D26F-B4B2-463D-82E8-5F7479A8DEC1}"/>
              </a:ext>
            </a:extLst>
          </p:cNvPr>
          <p:cNvSpPr>
            <a:spLocks noGrp="1"/>
          </p:cNvSpPr>
          <p:nvPr>
            <p:ph type="title"/>
          </p:nvPr>
        </p:nvSpPr>
        <p:spPr/>
        <p:txBody>
          <a:bodyPr/>
          <a:lstStyle/>
          <a:p>
            <a:r>
              <a:rPr lang="en-US" dirty="0"/>
              <a:t>Note</a:t>
            </a:r>
          </a:p>
        </p:txBody>
      </p:sp>
      <p:sp>
        <p:nvSpPr>
          <p:cNvPr id="5" name="Slide Number Placeholder 4">
            <a:extLst>
              <a:ext uri="{FF2B5EF4-FFF2-40B4-BE49-F238E27FC236}">
                <a16:creationId xmlns:a16="http://schemas.microsoft.com/office/drawing/2014/main" id="{2452D4A6-AC27-4297-AA73-EAF3CBE8A835}"/>
              </a:ext>
            </a:extLst>
          </p:cNvPr>
          <p:cNvSpPr>
            <a:spLocks noGrp="1"/>
          </p:cNvSpPr>
          <p:nvPr>
            <p:ph type="sldNum" sz="quarter" idx="12"/>
          </p:nvPr>
        </p:nvSpPr>
        <p:spPr/>
        <p:txBody>
          <a:bodyPr/>
          <a:lstStyle/>
          <a:p>
            <a:fld id="{F3E9C4B0-9109-4B6A-816F-B8FB191BD566}" type="slidenum">
              <a:rPr lang="en-US" smtClean="0"/>
              <a:t>32</a:t>
            </a:fld>
            <a:endParaRPr lang="en-US"/>
          </a:p>
        </p:txBody>
      </p:sp>
      <p:sp>
        <p:nvSpPr>
          <p:cNvPr id="3" name="Content Placeholder 2">
            <a:extLst>
              <a:ext uri="{FF2B5EF4-FFF2-40B4-BE49-F238E27FC236}">
                <a16:creationId xmlns:a16="http://schemas.microsoft.com/office/drawing/2014/main" id="{AF7C9E57-B9F4-4393-A0E7-F1CAD1360352}"/>
              </a:ext>
            </a:extLst>
          </p:cNvPr>
          <p:cNvSpPr>
            <a:spLocks noGrp="1"/>
          </p:cNvSpPr>
          <p:nvPr>
            <p:ph idx="1"/>
          </p:nvPr>
        </p:nvSpPr>
        <p:spPr/>
        <p:txBody>
          <a:bodyPr/>
          <a:lstStyle/>
          <a:p>
            <a:r>
              <a:rPr lang="en-US" dirty="0"/>
              <a:t>For </a:t>
            </a:r>
            <a:r>
              <a:rPr lang="en-US" dirty="0">
                <a:solidFill>
                  <a:schemeClr val="accent2"/>
                </a:solidFill>
              </a:rPr>
              <a:t>consistency</a:t>
            </a:r>
            <a:r>
              <a:rPr lang="en-US" dirty="0"/>
              <a:t>, this book uses: </a:t>
            </a:r>
          </a:p>
          <a:p>
            <a:pPr lvl="1"/>
            <a:r>
              <a:rPr lang="en-US" sz="2600" dirty="0">
                <a:solidFill>
                  <a:srgbClr val="C00000"/>
                </a:solidFill>
              </a:rPr>
              <a:t>double quotes </a:t>
            </a:r>
            <a:r>
              <a:rPr lang="en-US" sz="2600" dirty="0"/>
              <a:t>(</a:t>
            </a:r>
            <a:r>
              <a:rPr lang="en-US" sz="2600" dirty="0">
                <a:solidFill>
                  <a:srgbClr val="3333FF"/>
                </a:solidFill>
              </a:rPr>
              <a:t>"</a:t>
            </a:r>
            <a:r>
              <a:rPr lang="en-US" sz="2600" dirty="0"/>
              <a:t>) for a string with </a:t>
            </a:r>
            <a:r>
              <a:rPr lang="en-US" sz="2600" dirty="0">
                <a:solidFill>
                  <a:schemeClr val="accent2"/>
                </a:solidFill>
              </a:rPr>
              <a:t>more than one character</a:t>
            </a:r>
            <a:r>
              <a:rPr lang="en-US" sz="2600" dirty="0"/>
              <a:t>.</a:t>
            </a:r>
            <a:endParaRPr lang="en-US" sz="2600" dirty="0">
              <a:solidFill>
                <a:schemeClr val="accent2"/>
              </a:solidFill>
            </a:endParaRPr>
          </a:p>
          <a:p>
            <a:pPr lvl="1"/>
            <a:r>
              <a:rPr lang="en-US" sz="2600" dirty="0">
                <a:solidFill>
                  <a:srgbClr val="C00000"/>
                </a:solidFill>
              </a:rPr>
              <a:t>single quotes </a:t>
            </a:r>
            <a:r>
              <a:rPr lang="en-US" sz="2600" dirty="0"/>
              <a:t>(</a:t>
            </a:r>
            <a:r>
              <a:rPr lang="en-US" sz="2600" dirty="0">
                <a:solidFill>
                  <a:srgbClr val="3333FF"/>
                </a:solidFill>
              </a:rPr>
              <a:t>'</a:t>
            </a:r>
            <a:r>
              <a:rPr lang="en-US" sz="2600" dirty="0"/>
              <a:t>) for a string with a </a:t>
            </a:r>
            <a:r>
              <a:rPr lang="en-US" sz="2600" dirty="0">
                <a:solidFill>
                  <a:schemeClr val="accent2"/>
                </a:solidFill>
              </a:rPr>
              <a:t>single character </a:t>
            </a:r>
            <a:r>
              <a:rPr lang="en-US" sz="2600" dirty="0"/>
              <a:t>or an </a:t>
            </a:r>
            <a:r>
              <a:rPr lang="en-US" sz="2600" dirty="0">
                <a:solidFill>
                  <a:schemeClr val="accent2"/>
                </a:solidFill>
              </a:rPr>
              <a:t>empty string</a:t>
            </a:r>
            <a:r>
              <a:rPr lang="en-US" sz="2600" dirty="0"/>
              <a:t>. </a:t>
            </a:r>
          </a:p>
          <a:p>
            <a:r>
              <a:rPr lang="en-US" dirty="0"/>
              <a:t>This convention is </a:t>
            </a:r>
            <a:r>
              <a:rPr lang="en-US" dirty="0">
                <a:solidFill>
                  <a:schemeClr val="accent2"/>
                </a:solidFill>
              </a:rPr>
              <a:t>consistent with other programming languages</a:t>
            </a:r>
            <a:r>
              <a:rPr lang="en-US" dirty="0"/>
              <a:t>, so it will be easy for you to convert a Python program to a program written in other languages.</a:t>
            </a:r>
          </a:p>
        </p:txBody>
      </p:sp>
      <p:pic>
        <p:nvPicPr>
          <p:cNvPr id="6" name="Picture 5">
            <a:hlinkClick r:id="rId2" action="ppaction://hlinksldjump"/>
            <a:extLst>
              <a:ext uri="{FF2B5EF4-FFF2-40B4-BE49-F238E27FC236}">
                <a16:creationId xmlns:a16="http://schemas.microsoft.com/office/drawing/2014/main" id="{A8C9AD96-62EF-487E-A3B4-54EDF664B9E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Slide Number Placeholder 2">
            <a:hlinkClick r:id="rId4" action="ppaction://hlinksldjump"/>
            <a:extLst>
              <a:ext uri="{FF2B5EF4-FFF2-40B4-BE49-F238E27FC236}">
                <a16:creationId xmlns:a16="http://schemas.microsoft.com/office/drawing/2014/main" id="{4FEE8B02-3C58-49C0-868D-4E3B1D558060}"/>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647289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53AD-8BB0-4E84-9C7D-3B3FADDD0B86}"/>
              </a:ext>
            </a:extLst>
          </p:cNvPr>
          <p:cNvSpPr>
            <a:spLocks noGrp="1"/>
          </p:cNvSpPr>
          <p:nvPr>
            <p:ph type="title"/>
          </p:nvPr>
        </p:nvSpPr>
        <p:spPr/>
        <p:txBody>
          <a:bodyPr>
            <a:normAutofit/>
          </a:bodyPr>
          <a:lstStyle/>
          <a:p>
            <a:r>
              <a:rPr lang="en-US" sz="4300" dirty="0"/>
              <a:t>Escape Sequences for Special Characters</a:t>
            </a:r>
          </a:p>
        </p:txBody>
      </p:sp>
      <p:sp>
        <p:nvSpPr>
          <p:cNvPr id="9" name="Slide Number Placeholder 8">
            <a:extLst>
              <a:ext uri="{FF2B5EF4-FFF2-40B4-BE49-F238E27FC236}">
                <a16:creationId xmlns:a16="http://schemas.microsoft.com/office/drawing/2014/main" id="{FF57BCE5-CC59-419C-A2B4-D3805BB55ED2}"/>
              </a:ext>
            </a:extLst>
          </p:cNvPr>
          <p:cNvSpPr>
            <a:spLocks noGrp="1"/>
          </p:cNvSpPr>
          <p:nvPr>
            <p:ph type="sldNum" sz="quarter" idx="12"/>
          </p:nvPr>
        </p:nvSpPr>
        <p:spPr/>
        <p:txBody>
          <a:bodyPr/>
          <a:lstStyle/>
          <a:p>
            <a:fld id="{F3E9C4B0-9109-4B6A-816F-B8FB191BD566}" type="slidenum">
              <a:rPr lang="en-US" smtClean="0"/>
              <a:t>33</a:t>
            </a:fld>
            <a:endParaRPr lang="en-US"/>
          </a:p>
        </p:txBody>
      </p:sp>
      <p:sp>
        <p:nvSpPr>
          <p:cNvPr id="3" name="Content Placeholder 2">
            <a:extLst>
              <a:ext uri="{FF2B5EF4-FFF2-40B4-BE49-F238E27FC236}">
                <a16:creationId xmlns:a16="http://schemas.microsoft.com/office/drawing/2014/main" id="{8765F9EF-4571-4B76-AF6A-B550D7B7EEA0}"/>
              </a:ext>
            </a:extLst>
          </p:cNvPr>
          <p:cNvSpPr>
            <a:spLocks noGrp="1"/>
          </p:cNvSpPr>
          <p:nvPr>
            <p:ph idx="1"/>
          </p:nvPr>
        </p:nvSpPr>
        <p:spPr/>
        <p:txBody>
          <a:bodyPr/>
          <a:lstStyle/>
          <a:p>
            <a:r>
              <a:rPr lang="en-US" dirty="0"/>
              <a:t>Suppose you want to print a </a:t>
            </a:r>
            <a:r>
              <a:rPr lang="en-US" dirty="0">
                <a:solidFill>
                  <a:schemeClr val="accent2"/>
                </a:solidFill>
              </a:rPr>
              <a:t>message with quotation marks </a:t>
            </a:r>
            <a:r>
              <a:rPr lang="en-US" dirty="0"/>
              <a:t>in the output. Can you write a statement like this?</a:t>
            </a:r>
          </a:p>
          <a:p>
            <a:endParaRPr lang="en-US" dirty="0"/>
          </a:p>
          <a:p>
            <a:r>
              <a:rPr lang="en-US" b="1" dirty="0"/>
              <a:t>No</a:t>
            </a:r>
            <a:r>
              <a:rPr lang="en-US" dirty="0"/>
              <a:t>, </a:t>
            </a:r>
            <a:r>
              <a:rPr lang="en-US" dirty="0">
                <a:solidFill>
                  <a:schemeClr val="accent2"/>
                </a:solidFill>
              </a:rPr>
              <a:t>this statement </a:t>
            </a:r>
            <a:r>
              <a:rPr lang="en-US" dirty="0"/>
              <a:t>has an </a:t>
            </a:r>
            <a:r>
              <a:rPr lang="en-US" dirty="0">
                <a:solidFill>
                  <a:schemeClr val="accent2"/>
                </a:solidFill>
              </a:rPr>
              <a:t>error</a:t>
            </a:r>
            <a:r>
              <a:rPr lang="en-US" dirty="0"/>
              <a:t>. Python thinks the second quotation mark is the end of the string and does not know what to do with the rest of the characters.</a:t>
            </a:r>
          </a:p>
          <a:p>
            <a:r>
              <a:rPr lang="en-US" dirty="0"/>
              <a:t>To </a:t>
            </a:r>
            <a:r>
              <a:rPr lang="en-US" dirty="0">
                <a:solidFill>
                  <a:schemeClr val="accent2"/>
                </a:solidFill>
              </a:rPr>
              <a:t>overcome</a:t>
            </a:r>
            <a:r>
              <a:rPr lang="en-US" dirty="0"/>
              <a:t> this problem, Python uses a </a:t>
            </a:r>
            <a:r>
              <a:rPr lang="en-US" dirty="0">
                <a:solidFill>
                  <a:schemeClr val="accent2"/>
                </a:solidFill>
              </a:rPr>
              <a:t>special notation </a:t>
            </a:r>
            <a:r>
              <a:rPr lang="en-US" dirty="0"/>
              <a:t>to </a:t>
            </a:r>
            <a:r>
              <a:rPr lang="en-US" dirty="0">
                <a:solidFill>
                  <a:schemeClr val="accent2"/>
                </a:solidFill>
              </a:rPr>
              <a:t>represent special characters</a:t>
            </a:r>
            <a:r>
              <a:rPr lang="en-US" dirty="0"/>
              <a:t>. </a:t>
            </a:r>
          </a:p>
          <a:p>
            <a:r>
              <a:rPr lang="en-US" dirty="0"/>
              <a:t>This special notation, which consists of a </a:t>
            </a:r>
            <a:r>
              <a:rPr lang="en-US" dirty="0">
                <a:solidFill>
                  <a:srgbClr val="C00000"/>
                </a:solidFill>
              </a:rPr>
              <a:t>backslash</a:t>
            </a:r>
            <a:r>
              <a:rPr lang="en-US" dirty="0"/>
              <a:t> (</a:t>
            </a:r>
            <a:r>
              <a:rPr lang="en-US" b="1" dirty="0">
                <a:solidFill>
                  <a:srgbClr val="3333FF"/>
                </a:solidFill>
              </a:rPr>
              <a:t>\</a:t>
            </a:r>
            <a:r>
              <a:rPr lang="en-US" dirty="0"/>
              <a:t>) followed by</a:t>
            </a:r>
            <a:r>
              <a:rPr lang="en-US" dirty="0">
                <a:solidFill>
                  <a:schemeClr val="accent2"/>
                </a:solidFill>
              </a:rPr>
              <a:t> a letter </a:t>
            </a:r>
            <a:r>
              <a:rPr lang="en-US" dirty="0"/>
              <a:t>or </a:t>
            </a:r>
            <a:r>
              <a:rPr lang="en-US" dirty="0">
                <a:solidFill>
                  <a:schemeClr val="accent2"/>
                </a:solidFill>
              </a:rPr>
              <a:t>a combination of digits</a:t>
            </a:r>
            <a:r>
              <a:rPr lang="en-US" dirty="0"/>
              <a:t>, is called an </a:t>
            </a:r>
            <a:r>
              <a:rPr lang="en-US" dirty="0">
                <a:solidFill>
                  <a:schemeClr val="accent2"/>
                </a:solidFill>
              </a:rPr>
              <a:t>escape sequence</a:t>
            </a:r>
            <a:r>
              <a:rPr lang="en-US" dirty="0"/>
              <a:t>.</a:t>
            </a:r>
          </a:p>
        </p:txBody>
      </p:sp>
      <p:grpSp>
        <p:nvGrpSpPr>
          <p:cNvPr id="4" name="Group 3">
            <a:extLst>
              <a:ext uri="{FF2B5EF4-FFF2-40B4-BE49-F238E27FC236}">
                <a16:creationId xmlns:a16="http://schemas.microsoft.com/office/drawing/2014/main" id="{A725FF83-D4A8-43E3-9EDA-817A459BD0BB}"/>
              </a:ext>
            </a:extLst>
          </p:cNvPr>
          <p:cNvGrpSpPr/>
          <p:nvPr/>
        </p:nvGrpSpPr>
        <p:grpSpPr>
          <a:xfrm>
            <a:off x="146304" y="2313148"/>
            <a:ext cx="8851392" cy="401777"/>
            <a:chOff x="160238" y="3030454"/>
            <a:chExt cx="8851392" cy="337852"/>
          </a:xfrm>
        </p:grpSpPr>
        <p:sp>
          <p:nvSpPr>
            <p:cNvPr id="5" name="Rectangle 4">
              <a:extLst>
                <a:ext uri="{FF2B5EF4-FFF2-40B4-BE49-F238E27FC236}">
                  <a16:creationId xmlns:a16="http://schemas.microsoft.com/office/drawing/2014/main" id="{E98714E4-CADD-4EBD-80BB-283AC28CA926}"/>
                </a:ext>
              </a:extLst>
            </p:cNvPr>
            <p:cNvSpPr>
              <a:spLocks noChangeArrowheads="1"/>
            </p:cNvSpPr>
            <p:nvPr/>
          </p:nvSpPr>
          <p:spPr bwMode="auto">
            <a:xfrm>
              <a:off x="617250" y="3030454"/>
              <a:ext cx="8394380" cy="33785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"He said, "</a:t>
              </a:r>
              <a:r>
                <a:rPr lang="en-US" altLang="en-US" dirty="0">
                  <a:solidFill>
                    <a:srgbClr val="000000"/>
                  </a:solidFill>
                  <a:latin typeface="Courier New" panose="02070309020205020404" pitchFamily="49" charset="0"/>
                  <a:cs typeface="Courier New" panose="02070309020205020404" pitchFamily="49" charset="0"/>
                </a:rPr>
                <a:t>John</a:t>
              </a:r>
              <a:r>
                <a:rPr lang="en-US" altLang="en-US" dirty="0">
                  <a:solidFill>
                    <a:srgbClr val="008080"/>
                  </a:solidFill>
                  <a:latin typeface="Courier New" panose="02070309020205020404" pitchFamily="49" charset="0"/>
                  <a:cs typeface="Courier New" panose="02070309020205020404" pitchFamily="49" charset="0"/>
                </a:rPr>
                <a:t>'s program is easy to read"")</a:t>
              </a:r>
              <a:endParaRPr lang="en-US" altLang="en-US" dirty="0">
                <a:latin typeface="Arial" panose="020B0604020202020204" pitchFamily="34" charset="0"/>
              </a:endParaRPr>
            </a:p>
          </p:txBody>
        </p:sp>
        <p:sp>
          <p:nvSpPr>
            <p:cNvPr id="6" name="Rectangle 5">
              <a:extLst>
                <a:ext uri="{FF2B5EF4-FFF2-40B4-BE49-F238E27FC236}">
                  <a16:creationId xmlns:a16="http://schemas.microsoft.com/office/drawing/2014/main" id="{6E92EF91-800A-467C-B22C-1028E6A6E268}"/>
                </a:ext>
              </a:extLst>
            </p:cNvPr>
            <p:cNvSpPr>
              <a:spLocks noChangeArrowheads="1"/>
            </p:cNvSpPr>
            <p:nvPr/>
          </p:nvSpPr>
          <p:spPr bwMode="auto">
            <a:xfrm>
              <a:off x="160238" y="3030458"/>
              <a:ext cx="457012" cy="337848"/>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p:txBody>
        </p:sp>
      </p:grpSp>
      <p:pic>
        <p:nvPicPr>
          <p:cNvPr id="10" name="Picture 9">
            <a:hlinkClick r:id="rId3" action="ppaction://hlinksldjump"/>
            <a:extLst>
              <a:ext uri="{FF2B5EF4-FFF2-40B4-BE49-F238E27FC236}">
                <a16:creationId xmlns:a16="http://schemas.microsoft.com/office/drawing/2014/main" id="{E3B43FF4-97AC-4C07-B272-607FAFAB742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5" action="ppaction://hlinksldjump"/>
            <a:extLst>
              <a:ext uri="{FF2B5EF4-FFF2-40B4-BE49-F238E27FC236}">
                <a16:creationId xmlns:a16="http://schemas.microsoft.com/office/drawing/2014/main" id="{39027120-E33E-4EB9-9425-3E395359B7EB}"/>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pic>
        <p:nvPicPr>
          <p:cNvPr id="12" name="Picture 11">
            <a:extLst>
              <a:ext uri="{FF2B5EF4-FFF2-40B4-BE49-F238E27FC236}">
                <a16:creationId xmlns:a16="http://schemas.microsoft.com/office/drawing/2014/main" id="{D48CEAD7-1432-4DB2-97AB-F88253B1017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98219" y="2358493"/>
            <a:ext cx="311085" cy="311085"/>
          </a:xfrm>
          <a:prstGeom prst="rect">
            <a:avLst/>
          </a:prstGeom>
        </p:spPr>
      </p:pic>
    </p:spTree>
    <p:extLst>
      <p:ext uri="{BB962C8B-B14F-4D97-AF65-F5344CB8AC3E}">
        <p14:creationId xmlns:p14="http://schemas.microsoft.com/office/powerpoint/2010/main" val="3728845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B3C-99A8-4DCB-8AD2-EA3226C4EDB0}"/>
              </a:ext>
            </a:extLst>
          </p:cNvPr>
          <p:cNvSpPr>
            <a:spLocks noGrp="1"/>
          </p:cNvSpPr>
          <p:nvPr>
            <p:ph type="title"/>
          </p:nvPr>
        </p:nvSpPr>
        <p:spPr/>
        <p:txBody>
          <a:bodyPr/>
          <a:lstStyle/>
          <a:p>
            <a:r>
              <a:rPr lang="en-US" dirty="0"/>
              <a:t>Python Escape Sequences</a:t>
            </a:r>
          </a:p>
        </p:txBody>
      </p:sp>
      <p:sp>
        <p:nvSpPr>
          <p:cNvPr id="6" name="Slide Number Placeholder 5">
            <a:extLst>
              <a:ext uri="{FF2B5EF4-FFF2-40B4-BE49-F238E27FC236}">
                <a16:creationId xmlns:a16="http://schemas.microsoft.com/office/drawing/2014/main" id="{ABC28F2C-B000-4BCA-8C5A-9FF7A31177A2}"/>
              </a:ext>
            </a:extLst>
          </p:cNvPr>
          <p:cNvSpPr>
            <a:spLocks noGrp="1"/>
          </p:cNvSpPr>
          <p:nvPr>
            <p:ph type="sldNum" sz="quarter" idx="12"/>
          </p:nvPr>
        </p:nvSpPr>
        <p:spPr/>
        <p:txBody>
          <a:bodyPr/>
          <a:lstStyle/>
          <a:p>
            <a:fld id="{F3E9C4B0-9109-4B6A-816F-B8FB191BD566}" type="slidenum">
              <a:rPr lang="en-US" smtClean="0"/>
              <a:t>34</a:t>
            </a:fld>
            <a:endParaRPr lang="en-US"/>
          </a:p>
        </p:txBody>
      </p:sp>
      <p:sp>
        <p:nvSpPr>
          <p:cNvPr id="3" name="Content Placeholder 2">
            <a:extLst>
              <a:ext uri="{FF2B5EF4-FFF2-40B4-BE49-F238E27FC236}">
                <a16:creationId xmlns:a16="http://schemas.microsoft.com/office/drawing/2014/main" id="{A1E5C1FC-D174-4164-8D87-A960E1679D16}"/>
              </a:ext>
            </a:extLst>
          </p:cNvPr>
          <p:cNvSpPr>
            <a:spLocks noGrp="1"/>
          </p:cNvSpPr>
          <p:nvPr>
            <p:ph idx="1"/>
          </p:nvPr>
        </p:nvSpPr>
        <p:spPr>
          <a:xfrm>
            <a:off x="146305" y="4383464"/>
            <a:ext cx="8851392" cy="2187906"/>
          </a:xfrm>
        </p:spPr>
        <p:txBody>
          <a:bodyPr>
            <a:normAutofit/>
          </a:bodyPr>
          <a:lstStyle/>
          <a:p>
            <a:r>
              <a:rPr lang="en-US" sz="2000" dirty="0"/>
              <a:t>The </a:t>
            </a:r>
            <a:r>
              <a:rPr lang="en-US" sz="2000" dirty="0">
                <a:solidFill>
                  <a:srgbClr val="3333FF"/>
                </a:solidFill>
              </a:rPr>
              <a:t>\n</a:t>
            </a:r>
            <a:r>
              <a:rPr lang="en-US" sz="2000" dirty="0"/>
              <a:t> character is also known as a </a:t>
            </a:r>
            <a:r>
              <a:rPr lang="en-US" sz="2000" dirty="0">
                <a:solidFill>
                  <a:schemeClr val="accent2"/>
                </a:solidFill>
              </a:rPr>
              <a:t>newline</a:t>
            </a:r>
            <a:r>
              <a:rPr lang="en-US" sz="2000" dirty="0"/>
              <a:t>, </a:t>
            </a:r>
            <a:r>
              <a:rPr lang="en-US" sz="2000" dirty="0">
                <a:solidFill>
                  <a:schemeClr val="accent2"/>
                </a:solidFill>
              </a:rPr>
              <a:t>line break </a:t>
            </a:r>
            <a:r>
              <a:rPr lang="en-US" sz="2000" dirty="0"/>
              <a:t>or </a:t>
            </a:r>
            <a:r>
              <a:rPr lang="en-US" sz="2000" dirty="0">
                <a:solidFill>
                  <a:schemeClr val="accent2"/>
                </a:solidFill>
              </a:rPr>
              <a:t>end-of-line</a:t>
            </a:r>
            <a:r>
              <a:rPr lang="en-US" sz="2000" dirty="0"/>
              <a:t> (</a:t>
            </a:r>
            <a:r>
              <a:rPr lang="en-US" sz="2000" dirty="0">
                <a:solidFill>
                  <a:schemeClr val="accent2"/>
                </a:solidFill>
              </a:rPr>
              <a:t>EOL</a:t>
            </a:r>
            <a:r>
              <a:rPr lang="en-US" sz="2000" dirty="0"/>
              <a:t>) character, which signifies the end of a line. </a:t>
            </a:r>
          </a:p>
          <a:p>
            <a:r>
              <a:rPr lang="en-US" sz="2000" dirty="0"/>
              <a:t>The </a:t>
            </a:r>
            <a:r>
              <a:rPr lang="en-US" sz="2000" dirty="0">
                <a:solidFill>
                  <a:srgbClr val="3333FF"/>
                </a:solidFill>
              </a:rPr>
              <a:t>\f</a:t>
            </a:r>
            <a:r>
              <a:rPr lang="en-US" sz="2000" dirty="0"/>
              <a:t> character forces the printer to print from the next page. </a:t>
            </a:r>
          </a:p>
          <a:p>
            <a:r>
              <a:rPr lang="en-US" sz="2000" dirty="0"/>
              <a:t>The </a:t>
            </a:r>
            <a:r>
              <a:rPr lang="en-US" sz="2000" dirty="0">
                <a:solidFill>
                  <a:srgbClr val="3333FF"/>
                </a:solidFill>
              </a:rPr>
              <a:t>\r </a:t>
            </a:r>
            <a:r>
              <a:rPr lang="en-US" sz="2000" dirty="0"/>
              <a:t>character is used to move the cursor to the first position on the same line. </a:t>
            </a:r>
          </a:p>
          <a:p>
            <a:r>
              <a:rPr lang="en-US" sz="2000" dirty="0"/>
              <a:t>The </a:t>
            </a:r>
            <a:r>
              <a:rPr lang="en-US" sz="2000" dirty="0">
                <a:solidFill>
                  <a:srgbClr val="3333FF"/>
                </a:solidFill>
              </a:rPr>
              <a:t>\f</a:t>
            </a:r>
            <a:r>
              <a:rPr lang="en-US" sz="2000" dirty="0"/>
              <a:t> and </a:t>
            </a:r>
            <a:r>
              <a:rPr lang="en-US" sz="2000" dirty="0">
                <a:solidFill>
                  <a:srgbClr val="3333FF"/>
                </a:solidFill>
              </a:rPr>
              <a:t>\r</a:t>
            </a:r>
            <a:r>
              <a:rPr lang="en-US" sz="2000" dirty="0"/>
              <a:t> characters are </a:t>
            </a:r>
            <a:r>
              <a:rPr lang="en-US" sz="2000" b="1" dirty="0"/>
              <a:t>rarely used </a:t>
            </a:r>
            <a:r>
              <a:rPr lang="en-US" sz="2000" dirty="0"/>
              <a:t>in this book.</a:t>
            </a:r>
          </a:p>
        </p:txBody>
      </p:sp>
      <p:pic>
        <p:nvPicPr>
          <p:cNvPr id="4" name="Picture 3">
            <a:extLst>
              <a:ext uri="{FF2B5EF4-FFF2-40B4-BE49-F238E27FC236}">
                <a16:creationId xmlns:a16="http://schemas.microsoft.com/office/drawing/2014/main" id="{624B11F4-56CA-4C2B-89BD-7F14DBAC594A}"/>
              </a:ext>
            </a:extLst>
          </p:cNvPr>
          <p:cNvPicPr>
            <a:picLocks noChangeAspect="1"/>
          </p:cNvPicPr>
          <p:nvPr/>
        </p:nvPicPr>
        <p:blipFill>
          <a:blip r:embed="rId2"/>
          <a:stretch>
            <a:fillRect/>
          </a:stretch>
        </p:blipFill>
        <p:spPr>
          <a:xfrm>
            <a:off x="1668368" y="1198761"/>
            <a:ext cx="5807264" cy="3118715"/>
          </a:xfrm>
          <a:prstGeom prst="rect">
            <a:avLst/>
          </a:prstGeom>
          <a:ln>
            <a:solidFill>
              <a:schemeClr val="bg1">
                <a:lumMod val="75000"/>
              </a:schemeClr>
            </a:solidFill>
          </a:ln>
        </p:spPr>
      </p:pic>
      <p:pic>
        <p:nvPicPr>
          <p:cNvPr id="7" name="Picture 6">
            <a:hlinkClick r:id="rId3" action="ppaction://hlinksldjump"/>
            <a:extLst>
              <a:ext uri="{FF2B5EF4-FFF2-40B4-BE49-F238E27FC236}">
                <a16:creationId xmlns:a16="http://schemas.microsoft.com/office/drawing/2014/main" id="{48AD6234-F350-447E-A881-FB759294173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5" action="ppaction://hlinksldjump"/>
            <a:extLst>
              <a:ext uri="{FF2B5EF4-FFF2-40B4-BE49-F238E27FC236}">
                <a16:creationId xmlns:a16="http://schemas.microsoft.com/office/drawing/2014/main" id="{058B6CB8-5F90-4F0B-BF3B-E6D029044749}"/>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1910759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B3C-99A8-4DCB-8AD2-EA3226C4EDB0}"/>
              </a:ext>
            </a:extLst>
          </p:cNvPr>
          <p:cNvSpPr>
            <a:spLocks noGrp="1"/>
          </p:cNvSpPr>
          <p:nvPr>
            <p:ph type="title"/>
          </p:nvPr>
        </p:nvSpPr>
        <p:spPr/>
        <p:txBody>
          <a:bodyPr/>
          <a:lstStyle/>
          <a:p>
            <a:r>
              <a:rPr lang="en-US" dirty="0"/>
              <a:t>Python Escape Sequences</a:t>
            </a:r>
            <a:endParaRPr lang="en-US" dirty="0">
              <a:solidFill>
                <a:schemeClr val="accent3"/>
              </a:solidFill>
            </a:endParaRPr>
          </a:p>
        </p:txBody>
      </p:sp>
      <p:sp>
        <p:nvSpPr>
          <p:cNvPr id="8" name="Slide Number Placeholder 7">
            <a:extLst>
              <a:ext uri="{FF2B5EF4-FFF2-40B4-BE49-F238E27FC236}">
                <a16:creationId xmlns:a16="http://schemas.microsoft.com/office/drawing/2014/main" id="{CC124483-AD61-4BA8-A6F8-2F6990E75DC9}"/>
              </a:ext>
            </a:extLst>
          </p:cNvPr>
          <p:cNvSpPr>
            <a:spLocks noGrp="1"/>
          </p:cNvSpPr>
          <p:nvPr>
            <p:ph type="sldNum" sz="quarter" idx="12"/>
          </p:nvPr>
        </p:nvSpPr>
        <p:spPr/>
        <p:txBody>
          <a:bodyPr/>
          <a:lstStyle/>
          <a:p>
            <a:fld id="{F3E9C4B0-9109-4B6A-816F-B8FB191BD566}" type="slidenum">
              <a:rPr lang="en-US" smtClean="0"/>
              <a:t>35</a:t>
            </a:fld>
            <a:endParaRPr lang="en-US"/>
          </a:p>
        </p:txBody>
      </p:sp>
      <p:sp>
        <p:nvSpPr>
          <p:cNvPr id="3" name="Content Placeholder 2">
            <a:extLst>
              <a:ext uri="{FF2B5EF4-FFF2-40B4-BE49-F238E27FC236}">
                <a16:creationId xmlns:a16="http://schemas.microsoft.com/office/drawing/2014/main" id="{A1E5C1FC-D174-4164-8D87-A960E1679D16}"/>
              </a:ext>
            </a:extLst>
          </p:cNvPr>
          <p:cNvSpPr>
            <a:spLocks noGrp="1"/>
          </p:cNvSpPr>
          <p:nvPr>
            <p:ph idx="1"/>
          </p:nvPr>
        </p:nvSpPr>
        <p:spPr/>
        <p:txBody>
          <a:bodyPr>
            <a:normAutofit/>
          </a:bodyPr>
          <a:lstStyle/>
          <a:p>
            <a:r>
              <a:rPr lang="en-US" sz="2400" dirty="0"/>
              <a:t>Now you can print the previous quoted message using the following statement:</a:t>
            </a:r>
          </a:p>
          <a:p>
            <a:endParaRPr lang="en-US" sz="2400" dirty="0"/>
          </a:p>
          <a:p>
            <a:r>
              <a:rPr lang="en-US" sz="2400" dirty="0"/>
              <a:t>The output:</a:t>
            </a:r>
          </a:p>
          <a:p>
            <a:endParaRPr lang="en-US" sz="2400" dirty="0"/>
          </a:p>
          <a:p>
            <a:r>
              <a:rPr lang="en-US" sz="2400" dirty="0"/>
              <a:t>Note that the symbols </a:t>
            </a:r>
            <a:r>
              <a:rPr lang="en-US" sz="2400" dirty="0">
                <a:solidFill>
                  <a:srgbClr val="3333FF"/>
                </a:solidFill>
              </a:rPr>
              <a:t>\</a:t>
            </a:r>
            <a:r>
              <a:rPr lang="en-US" sz="2400" dirty="0"/>
              <a:t> and </a:t>
            </a:r>
            <a:r>
              <a:rPr lang="en-US" sz="2400" dirty="0">
                <a:solidFill>
                  <a:srgbClr val="3333FF"/>
                </a:solidFill>
              </a:rPr>
              <a:t>"</a:t>
            </a:r>
            <a:r>
              <a:rPr lang="en-US" sz="2400" dirty="0"/>
              <a:t> together </a:t>
            </a:r>
            <a:r>
              <a:rPr lang="en-US" sz="2400" dirty="0">
                <a:solidFill>
                  <a:schemeClr val="accent2"/>
                </a:solidFill>
              </a:rPr>
              <a:t>represent one character</a:t>
            </a:r>
            <a:r>
              <a:rPr lang="en-US" sz="2400" dirty="0"/>
              <a:t>.</a:t>
            </a:r>
          </a:p>
        </p:txBody>
      </p:sp>
      <p:grpSp>
        <p:nvGrpSpPr>
          <p:cNvPr id="5" name="Group 4">
            <a:extLst>
              <a:ext uri="{FF2B5EF4-FFF2-40B4-BE49-F238E27FC236}">
                <a16:creationId xmlns:a16="http://schemas.microsoft.com/office/drawing/2014/main" id="{8FE923B0-E02C-4AE5-9DFF-6D20F4C8F001}"/>
              </a:ext>
            </a:extLst>
          </p:cNvPr>
          <p:cNvGrpSpPr/>
          <p:nvPr/>
        </p:nvGrpSpPr>
        <p:grpSpPr>
          <a:xfrm>
            <a:off x="146304" y="2313148"/>
            <a:ext cx="8851392" cy="401777"/>
            <a:chOff x="160238" y="3030454"/>
            <a:chExt cx="8851392" cy="337852"/>
          </a:xfrm>
        </p:grpSpPr>
        <p:sp>
          <p:nvSpPr>
            <p:cNvPr id="6" name="Rectangle 5">
              <a:extLst>
                <a:ext uri="{FF2B5EF4-FFF2-40B4-BE49-F238E27FC236}">
                  <a16:creationId xmlns:a16="http://schemas.microsoft.com/office/drawing/2014/main" id="{B1A4B96E-523A-4750-A021-77590A48401C}"/>
                </a:ext>
              </a:extLst>
            </p:cNvPr>
            <p:cNvSpPr>
              <a:spLocks noChangeArrowheads="1"/>
            </p:cNvSpPr>
            <p:nvPr/>
          </p:nvSpPr>
          <p:spPr bwMode="auto">
            <a:xfrm>
              <a:off x="617250" y="3030454"/>
              <a:ext cx="8394380" cy="33785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"He said, </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John's program is easy to read</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7" name="Rectangle 6">
              <a:extLst>
                <a:ext uri="{FF2B5EF4-FFF2-40B4-BE49-F238E27FC236}">
                  <a16:creationId xmlns:a16="http://schemas.microsoft.com/office/drawing/2014/main" id="{A0C4906A-FF76-400E-9806-770390D8257E}"/>
                </a:ext>
              </a:extLst>
            </p:cNvPr>
            <p:cNvSpPr>
              <a:spLocks noChangeArrowheads="1"/>
            </p:cNvSpPr>
            <p:nvPr/>
          </p:nvSpPr>
          <p:spPr bwMode="auto">
            <a:xfrm>
              <a:off x="160238" y="3030458"/>
              <a:ext cx="457012" cy="337848"/>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p:txBody>
        </p:sp>
      </p:grpSp>
      <p:grpSp>
        <p:nvGrpSpPr>
          <p:cNvPr id="9" name="Group 8">
            <a:extLst>
              <a:ext uri="{FF2B5EF4-FFF2-40B4-BE49-F238E27FC236}">
                <a16:creationId xmlns:a16="http://schemas.microsoft.com/office/drawing/2014/main" id="{1C893A04-13AA-4FF8-9D39-B6DF6CA77F5E}"/>
              </a:ext>
            </a:extLst>
          </p:cNvPr>
          <p:cNvGrpSpPr/>
          <p:nvPr/>
        </p:nvGrpSpPr>
        <p:grpSpPr>
          <a:xfrm>
            <a:off x="146303" y="3220944"/>
            <a:ext cx="8851392" cy="551364"/>
            <a:chOff x="441312" y="4820596"/>
            <a:chExt cx="8523069" cy="551364"/>
          </a:xfrm>
        </p:grpSpPr>
        <p:sp>
          <p:nvSpPr>
            <p:cNvPr id="10" name="Rectangle 9">
              <a:extLst>
                <a:ext uri="{FF2B5EF4-FFF2-40B4-BE49-F238E27FC236}">
                  <a16:creationId xmlns:a16="http://schemas.microsoft.com/office/drawing/2014/main" id="{731E77B8-3856-4EEC-9A48-67B84A775646}"/>
                </a:ext>
              </a:extLst>
            </p:cNvPr>
            <p:cNvSpPr>
              <a:spLocks noChangeArrowheads="1"/>
            </p:cNvSpPr>
            <p:nvPr/>
          </p:nvSpPr>
          <p:spPr bwMode="auto">
            <a:xfrm>
              <a:off x="1115141" y="4911612"/>
              <a:ext cx="7849240" cy="36933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He said, "John's program is easy to read"</a:t>
              </a:r>
            </a:p>
          </p:txBody>
        </p:sp>
        <p:pic>
          <p:nvPicPr>
            <p:cNvPr id="11" name="Picture 10" descr="A flat screen monitor&#10;&#10;Description automatically generated">
              <a:extLst>
                <a:ext uri="{FF2B5EF4-FFF2-40B4-BE49-F238E27FC236}">
                  <a16:creationId xmlns:a16="http://schemas.microsoft.com/office/drawing/2014/main" id="{B3852339-68DC-411D-91FF-A2B9E61450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312" y="4820596"/>
              <a:ext cx="551364" cy="551364"/>
            </a:xfrm>
            <a:prstGeom prst="rect">
              <a:avLst/>
            </a:prstGeom>
          </p:spPr>
        </p:pic>
      </p:grpSp>
      <p:pic>
        <p:nvPicPr>
          <p:cNvPr id="12" name="Picture 11">
            <a:hlinkClick r:id="rId4" action="ppaction://hlinksldjump"/>
            <a:extLst>
              <a:ext uri="{FF2B5EF4-FFF2-40B4-BE49-F238E27FC236}">
                <a16:creationId xmlns:a16="http://schemas.microsoft.com/office/drawing/2014/main" id="{C4208BFD-4307-400C-9508-2CB4A9DE989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3" name="Slide Number Placeholder 2">
            <a:hlinkClick r:id="rId6" action="ppaction://hlinksldjump"/>
            <a:extLst>
              <a:ext uri="{FF2B5EF4-FFF2-40B4-BE49-F238E27FC236}">
                <a16:creationId xmlns:a16="http://schemas.microsoft.com/office/drawing/2014/main" id="{324CB69C-4A0B-49B4-9F7C-B768044593F2}"/>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1233120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B3C-99A8-4DCB-8AD2-EA3226C4EDB0}"/>
              </a:ext>
            </a:extLst>
          </p:cNvPr>
          <p:cNvSpPr>
            <a:spLocks noGrp="1"/>
          </p:cNvSpPr>
          <p:nvPr>
            <p:ph type="title"/>
          </p:nvPr>
        </p:nvSpPr>
        <p:spPr/>
        <p:txBody>
          <a:bodyPr/>
          <a:lstStyle/>
          <a:p>
            <a:r>
              <a:rPr lang="en-US" dirty="0"/>
              <a:t>Python Escape Sequences</a:t>
            </a:r>
            <a:br>
              <a:rPr lang="en-US" dirty="0"/>
            </a:br>
            <a:r>
              <a:rPr lang="en-US" dirty="0">
                <a:solidFill>
                  <a:schemeClr val="accent3"/>
                </a:solidFill>
              </a:rPr>
              <a:t>Example</a:t>
            </a:r>
          </a:p>
        </p:txBody>
      </p:sp>
      <p:sp>
        <p:nvSpPr>
          <p:cNvPr id="5" name="Slide Number Placeholder 4">
            <a:extLst>
              <a:ext uri="{FF2B5EF4-FFF2-40B4-BE49-F238E27FC236}">
                <a16:creationId xmlns:a16="http://schemas.microsoft.com/office/drawing/2014/main" id="{1B4C63BD-B1CE-48F8-80DD-6A409E795A72}"/>
              </a:ext>
            </a:extLst>
          </p:cNvPr>
          <p:cNvSpPr>
            <a:spLocks noGrp="1"/>
          </p:cNvSpPr>
          <p:nvPr>
            <p:ph type="sldNum" sz="quarter" idx="12"/>
          </p:nvPr>
        </p:nvSpPr>
        <p:spPr/>
        <p:txBody>
          <a:bodyPr/>
          <a:lstStyle/>
          <a:p>
            <a:fld id="{F3E9C4B0-9109-4B6A-816F-B8FB191BD566}" type="slidenum">
              <a:rPr lang="en-US" smtClean="0"/>
              <a:t>36</a:t>
            </a:fld>
            <a:endParaRPr lang="en-US"/>
          </a:p>
        </p:txBody>
      </p:sp>
      <p:grpSp>
        <p:nvGrpSpPr>
          <p:cNvPr id="21" name="Group 20">
            <a:extLst>
              <a:ext uri="{FF2B5EF4-FFF2-40B4-BE49-F238E27FC236}">
                <a16:creationId xmlns:a16="http://schemas.microsoft.com/office/drawing/2014/main" id="{C0FD3231-B5A9-46A0-A21B-0988D9EF0194}"/>
              </a:ext>
            </a:extLst>
          </p:cNvPr>
          <p:cNvGrpSpPr/>
          <p:nvPr/>
        </p:nvGrpSpPr>
        <p:grpSpPr>
          <a:xfrm>
            <a:off x="146304" y="1870726"/>
            <a:ext cx="8851391" cy="966476"/>
            <a:chOff x="146304" y="1870726"/>
            <a:chExt cx="8851391" cy="966476"/>
          </a:xfrm>
        </p:grpSpPr>
        <p:sp>
          <p:nvSpPr>
            <p:cNvPr id="16" name="Rectangle 15">
              <a:extLst>
                <a:ext uri="{FF2B5EF4-FFF2-40B4-BE49-F238E27FC236}">
                  <a16:creationId xmlns:a16="http://schemas.microsoft.com/office/drawing/2014/main" id="{EB45A990-C7B8-4CF5-9E47-5BCE951A338F}"/>
                </a:ext>
              </a:extLst>
            </p:cNvPr>
            <p:cNvSpPr>
              <a:spLocks noChangeArrowheads="1"/>
            </p:cNvSpPr>
            <p:nvPr/>
          </p:nvSpPr>
          <p:spPr bwMode="auto">
            <a:xfrm>
              <a:off x="146305" y="2313148"/>
              <a:ext cx="3511295" cy="40177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"ABC</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n</a:t>
              </a:r>
              <a:r>
                <a:rPr lang="en-US" altLang="en-US" dirty="0" err="1">
                  <a:solidFill>
                    <a:srgbClr val="008080"/>
                  </a:solidFill>
                  <a:latin typeface="Courier New" panose="02070309020205020404" pitchFamily="49" charset="0"/>
                  <a:cs typeface="Courier New" panose="02070309020205020404" pitchFamily="49" charset="0"/>
                </a:rPr>
                <a:t>DEF</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4" name="Arrow: Right 3">
              <a:extLst>
                <a:ext uri="{FF2B5EF4-FFF2-40B4-BE49-F238E27FC236}">
                  <a16:creationId xmlns:a16="http://schemas.microsoft.com/office/drawing/2014/main" id="{D83F90D2-1DEB-4508-A738-8743847B4C5D}"/>
                </a:ext>
              </a:extLst>
            </p:cNvPr>
            <p:cNvSpPr/>
            <p:nvPr/>
          </p:nvSpPr>
          <p:spPr>
            <a:xfrm>
              <a:off x="3816540" y="2313148"/>
              <a:ext cx="811135" cy="401777"/>
            </a:xfrm>
            <a:prstGeom prst="rightArrow">
              <a:avLst>
                <a:gd name="adj1" fmla="val 50000"/>
                <a:gd name="adj2" fmla="val 687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18" name="Group 17">
              <a:extLst>
                <a:ext uri="{FF2B5EF4-FFF2-40B4-BE49-F238E27FC236}">
                  <a16:creationId xmlns:a16="http://schemas.microsoft.com/office/drawing/2014/main" id="{41180CB4-8FD0-4EB4-862D-DD7D2E951B9E}"/>
                </a:ext>
              </a:extLst>
            </p:cNvPr>
            <p:cNvGrpSpPr/>
            <p:nvPr/>
          </p:nvGrpSpPr>
          <p:grpSpPr>
            <a:xfrm>
              <a:off x="4786615" y="2190871"/>
              <a:ext cx="4211080" cy="646331"/>
              <a:chOff x="441312" y="4773113"/>
              <a:chExt cx="4054880" cy="646331"/>
            </a:xfrm>
          </p:grpSpPr>
          <p:sp>
            <p:nvSpPr>
              <p:cNvPr id="19" name="Rectangle 18">
                <a:extLst>
                  <a:ext uri="{FF2B5EF4-FFF2-40B4-BE49-F238E27FC236}">
                    <a16:creationId xmlns:a16="http://schemas.microsoft.com/office/drawing/2014/main" id="{134859EB-4547-4443-BFBA-B0089E0AFE55}"/>
                  </a:ext>
                </a:extLst>
              </p:cNvPr>
              <p:cNvSpPr>
                <a:spLocks noChangeArrowheads="1"/>
              </p:cNvSpPr>
              <p:nvPr/>
            </p:nvSpPr>
            <p:spPr bwMode="auto">
              <a:xfrm>
                <a:off x="1115140" y="4773113"/>
                <a:ext cx="3381052" cy="646331"/>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ABC</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DEF</a:t>
                </a:r>
              </a:p>
            </p:txBody>
          </p:sp>
          <p:pic>
            <p:nvPicPr>
              <p:cNvPr id="20" name="Picture 19" descr="A flat screen monitor&#10;&#10;Description automatically generated">
                <a:extLst>
                  <a:ext uri="{FF2B5EF4-FFF2-40B4-BE49-F238E27FC236}">
                    <a16:creationId xmlns:a16="http://schemas.microsoft.com/office/drawing/2014/main" id="{BB6D4196-6261-49A5-AC9D-AAEC96442F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312" y="4820596"/>
                <a:ext cx="551364" cy="551364"/>
              </a:xfrm>
              <a:prstGeom prst="rect">
                <a:avLst/>
              </a:prstGeom>
            </p:spPr>
          </p:pic>
        </p:grpSp>
        <p:sp>
          <p:nvSpPr>
            <p:cNvPr id="8" name="TextBox 7">
              <a:extLst>
                <a:ext uri="{FF2B5EF4-FFF2-40B4-BE49-F238E27FC236}">
                  <a16:creationId xmlns:a16="http://schemas.microsoft.com/office/drawing/2014/main" id="{710F8D41-01C3-4C4C-81A6-D2327353D12E}"/>
                </a:ext>
              </a:extLst>
            </p:cNvPr>
            <p:cNvSpPr txBox="1"/>
            <p:nvPr/>
          </p:nvSpPr>
          <p:spPr>
            <a:xfrm>
              <a:off x="146304" y="1870726"/>
              <a:ext cx="1489831" cy="400110"/>
            </a:xfrm>
            <a:prstGeom prst="rect">
              <a:avLst/>
            </a:prstGeom>
            <a:noFill/>
          </p:spPr>
          <p:txBody>
            <a:bodyPr wrap="none" rtlCol="0">
              <a:spAutoFit/>
            </a:bodyPr>
            <a:lstStyle/>
            <a:p>
              <a:r>
                <a:rPr lang="en-US" sz="2000" dirty="0"/>
                <a:t>Newline (\n)</a:t>
              </a:r>
            </a:p>
          </p:txBody>
        </p:sp>
      </p:grpSp>
      <p:grpSp>
        <p:nvGrpSpPr>
          <p:cNvPr id="22" name="Group 21">
            <a:extLst>
              <a:ext uri="{FF2B5EF4-FFF2-40B4-BE49-F238E27FC236}">
                <a16:creationId xmlns:a16="http://schemas.microsoft.com/office/drawing/2014/main" id="{A461E295-94EA-49A0-953E-615524835A24}"/>
              </a:ext>
            </a:extLst>
          </p:cNvPr>
          <p:cNvGrpSpPr/>
          <p:nvPr/>
        </p:nvGrpSpPr>
        <p:grpSpPr>
          <a:xfrm>
            <a:off x="146304" y="2886460"/>
            <a:ext cx="8851391" cy="918992"/>
            <a:chOff x="146304" y="1870726"/>
            <a:chExt cx="8851391" cy="918992"/>
          </a:xfrm>
        </p:grpSpPr>
        <p:sp>
          <p:nvSpPr>
            <p:cNvPr id="23" name="Rectangle 22">
              <a:extLst>
                <a:ext uri="{FF2B5EF4-FFF2-40B4-BE49-F238E27FC236}">
                  <a16:creationId xmlns:a16="http://schemas.microsoft.com/office/drawing/2014/main" id="{80EEFB87-0DED-4640-91EA-18B01B553410}"/>
                </a:ext>
              </a:extLst>
            </p:cNvPr>
            <p:cNvSpPr>
              <a:spLocks noChangeArrowheads="1"/>
            </p:cNvSpPr>
            <p:nvPr/>
          </p:nvSpPr>
          <p:spPr bwMode="auto">
            <a:xfrm>
              <a:off x="146305" y="2313148"/>
              <a:ext cx="3511295" cy="40177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"ABC</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t</a:t>
              </a:r>
              <a:r>
                <a:rPr lang="en-US" altLang="en-US" dirty="0" err="1">
                  <a:solidFill>
                    <a:srgbClr val="008080"/>
                  </a:solidFill>
                  <a:latin typeface="Courier New" panose="02070309020205020404" pitchFamily="49" charset="0"/>
                  <a:cs typeface="Courier New" panose="02070309020205020404" pitchFamily="49" charset="0"/>
                </a:rPr>
                <a:t>DEF</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24" name="Arrow: Right 23">
              <a:extLst>
                <a:ext uri="{FF2B5EF4-FFF2-40B4-BE49-F238E27FC236}">
                  <a16:creationId xmlns:a16="http://schemas.microsoft.com/office/drawing/2014/main" id="{BA141AD9-068E-446C-A5BA-5BAA5ADD1240}"/>
                </a:ext>
              </a:extLst>
            </p:cNvPr>
            <p:cNvSpPr/>
            <p:nvPr/>
          </p:nvSpPr>
          <p:spPr>
            <a:xfrm>
              <a:off x="3816540" y="2313148"/>
              <a:ext cx="811135" cy="401777"/>
            </a:xfrm>
            <a:prstGeom prst="rightArrow">
              <a:avLst>
                <a:gd name="adj1" fmla="val 50000"/>
                <a:gd name="adj2" fmla="val 687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25" name="Group 24">
              <a:extLst>
                <a:ext uri="{FF2B5EF4-FFF2-40B4-BE49-F238E27FC236}">
                  <a16:creationId xmlns:a16="http://schemas.microsoft.com/office/drawing/2014/main" id="{CAAA975D-D415-45F6-AD15-2F185E71BAEA}"/>
                </a:ext>
              </a:extLst>
            </p:cNvPr>
            <p:cNvGrpSpPr/>
            <p:nvPr/>
          </p:nvGrpSpPr>
          <p:grpSpPr>
            <a:xfrm>
              <a:off x="4786615" y="2238354"/>
              <a:ext cx="4211080" cy="551364"/>
              <a:chOff x="441312" y="4820596"/>
              <a:chExt cx="4054880" cy="551364"/>
            </a:xfrm>
          </p:grpSpPr>
          <p:sp>
            <p:nvSpPr>
              <p:cNvPr id="27" name="Rectangle 26">
                <a:extLst>
                  <a:ext uri="{FF2B5EF4-FFF2-40B4-BE49-F238E27FC236}">
                    <a16:creationId xmlns:a16="http://schemas.microsoft.com/office/drawing/2014/main" id="{BCA36742-B4D4-4E53-8617-F10C57646DF3}"/>
                  </a:ext>
                </a:extLst>
              </p:cNvPr>
              <p:cNvSpPr>
                <a:spLocks noChangeArrowheads="1"/>
              </p:cNvSpPr>
              <p:nvPr/>
            </p:nvSpPr>
            <p:spPr bwMode="auto">
              <a:xfrm>
                <a:off x="1115140" y="4911612"/>
                <a:ext cx="3381052" cy="36933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ABC	DEF</a:t>
                </a:r>
              </a:p>
            </p:txBody>
          </p:sp>
          <p:pic>
            <p:nvPicPr>
              <p:cNvPr id="28" name="Picture 27" descr="A flat screen monitor&#10;&#10;Description automatically generated">
                <a:extLst>
                  <a:ext uri="{FF2B5EF4-FFF2-40B4-BE49-F238E27FC236}">
                    <a16:creationId xmlns:a16="http://schemas.microsoft.com/office/drawing/2014/main" id="{9122D3E5-D0AC-4656-BD67-BBDB1F4B73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312" y="4820596"/>
                <a:ext cx="551364" cy="551364"/>
              </a:xfrm>
              <a:prstGeom prst="rect">
                <a:avLst/>
              </a:prstGeom>
            </p:spPr>
          </p:pic>
        </p:grpSp>
        <p:sp>
          <p:nvSpPr>
            <p:cNvPr id="26" name="TextBox 25">
              <a:extLst>
                <a:ext uri="{FF2B5EF4-FFF2-40B4-BE49-F238E27FC236}">
                  <a16:creationId xmlns:a16="http://schemas.microsoft.com/office/drawing/2014/main" id="{15E7BAD2-1A2F-43E2-A7E9-880E9D79FE50}"/>
                </a:ext>
              </a:extLst>
            </p:cNvPr>
            <p:cNvSpPr txBox="1"/>
            <p:nvPr/>
          </p:nvSpPr>
          <p:spPr>
            <a:xfrm>
              <a:off x="146304" y="1870726"/>
              <a:ext cx="948465" cy="400110"/>
            </a:xfrm>
            <a:prstGeom prst="rect">
              <a:avLst/>
            </a:prstGeom>
            <a:noFill/>
          </p:spPr>
          <p:txBody>
            <a:bodyPr wrap="none" rtlCol="0">
              <a:spAutoFit/>
            </a:bodyPr>
            <a:lstStyle/>
            <a:p>
              <a:r>
                <a:rPr lang="en-US" sz="2000" dirty="0"/>
                <a:t>Tab (\t)</a:t>
              </a:r>
            </a:p>
          </p:txBody>
        </p:sp>
      </p:grpSp>
      <p:grpSp>
        <p:nvGrpSpPr>
          <p:cNvPr id="29" name="Group 28">
            <a:extLst>
              <a:ext uri="{FF2B5EF4-FFF2-40B4-BE49-F238E27FC236}">
                <a16:creationId xmlns:a16="http://schemas.microsoft.com/office/drawing/2014/main" id="{DDCB6F79-AC3E-47A9-874B-60C52D89AD38}"/>
              </a:ext>
            </a:extLst>
          </p:cNvPr>
          <p:cNvGrpSpPr/>
          <p:nvPr/>
        </p:nvGrpSpPr>
        <p:grpSpPr>
          <a:xfrm>
            <a:off x="146304" y="3902194"/>
            <a:ext cx="8851391" cy="918992"/>
            <a:chOff x="146304" y="1870726"/>
            <a:chExt cx="8851391" cy="918992"/>
          </a:xfrm>
        </p:grpSpPr>
        <p:sp>
          <p:nvSpPr>
            <p:cNvPr id="30" name="Rectangle 29">
              <a:extLst>
                <a:ext uri="{FF2B5EF4-FFF2-40B4-BE49-F238E27FC236}">
                  <a16:creationId xmlns:a16="http://schemas.microsoft.com/office/drawing/2014/main" id="{062FCCCF-E442-4F23-AAA1-3E91BB5D58D1}"/>
                </a:ext>
              </a:extLst>
            </p:cNvPr>
            <p:cNvSpPr>
              <a:spLocks noChangeArrowheads="1"/>
            </p:cNvSpPr>
            <p:nvPr/>
          </p:nvSpPr>
          <p:spPr bwMode="auto">
            <a:xfrm>
              <a:off x="146305" y="2313148"/>
              <a:ext cx="3511295" cy="40177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"ABC</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r</a:t>
              </a:r>
              <a:r>
                <a:rPr lang="en-US" altLang="en-US" dirty="0" err="1">
                  <a:solidFill>
                    <a:srgbClr val="008080"/>
                  </a:solidFill>
                  <a:latin typeface="Courier New" panose="02070309020205020404" pitchFamily="49" charset="0"/>
                  <a:cs typeface="Courier New" panose="02070309020205020404" pitchFamily="49" charset="0"/>
                </a:rPr>
                <a:t>DEF</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31" name="Arrow: Right 30">
              <a:extLst>
                <a:ext uri="{FF2B5EF4-FFF2-40B4-BE49-F238E27FC236}">
                  <a16:creationId xmlns:a16="http://schemas.microsoft.com/office/drawing/2014/main" id="{931DAEBC-265C-40D8-8237-67BF2CC93497}"/>
                </a:ext>
              </a:extLst>
            </p:cNvPr>
            <p:cNvSpPr/>
            <p:nvPr/>
          </p:nvSpPr>
          <p:spPr>
            <a:xfrm>
              <a:off x="3816540" y="2313148"/>
              <a:ext cx="811135" cy="401777"/>
            </a:xfrm>
            <a:prstGeom prst="rightArrow">
              <a:avLst>
                <a:gd name="adj1" fmla="val 50000"/>
                <a:gd name="adj2" fmla="val 687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2" name="Group 31">
              <a:extLst>
                <a:ext uri="{FF2B5EF4-FFF2-40B4-BE49-F238E27FC236}">
                  <a16:creationId xmlns:a16="http://schemas.microsoft.com/office/drawing/2014/main" id="{8BB52EF8-6707-4159-B72A-15C36FFA09AC}"/>
                </a:ext>
              </a:extLst>
            </p:cNvPr>
            <p:cNvGrpSpPr/>
            <p:nvPr/>
          </p:nvGrpSpPr>
          <p:grpSpPr>
            <a:xfrm>
              <a:off x="4786615" y="2238354"/>
              <a:ext cx="4211080" cy="551364"/>
              <a:chOff x="441312" y="4820596"/>
              <a:chExt cx="4054880" cy="551364"/>
            </a:xfrm>
          </p:grpSpPr>
          <p:sp>
            <p:nvSpPr>
              <p:cNvPr id="34" name="Rectangle 33">
                <a:extLst>
                  <a:ext uri="{FF2B5EF4-FFF2-40B4-BE49-F238E27FC236}">
                    <a16:creationId xmlns:a16="http://schemas.microsoft.com/office/drawing/2014/main" id="{9E01F22F-C59F-47E3-9AE2-5A3C8AD285F1}"/>
                  </a:ext>
                </a:extLst>
              </p:cNvPr>
              <p:cNvSpPr>
                <a:spLocks noChangeArrowheads="1"/>
              </p:cNvSpPr>
              <p:nvPr/>
            </p:nvSpPr>
            <p:spPr bwMode="auto">
              <a:xfrm>
                <a:off x="1115140" y="4911612"/>
                <a:ext cx="3381052" cy="36933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DEF</a:t>
                </a:r>
              </a:p>
            </p:txBody>
          </p:sp>
          <p:pic>
            <p:nvPicPr>
              <p:cNvPr id="35" name="Picture 34" descr="A flat screen monitor&#10;&#10;Description automatically generated">
                <a:extLst>
                  <a:ext uri="{FF2B5EF4-FFF2-40B4-BE49-F238E27FC236}">
                    <a16:creationId xmlns:a16="http://schemas.microsoft.com/office/drawing/2014/main" id="{C6DD21B4-F408-4CAE-BC83-4B96B0D326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312" y="4820596"/>
                <a:ext cx="551364" cy="551364"/>
              </a:xfrm>
              <a:prstGeom prst="rect">
                <a:avLst/>
              </a:prstGeom>
            </p:spPr>
          </p:pic>
        </p:grpSp>
        <p:sp>
          <p:nvSpPr>
            <p:cNvPr id="33" name="TextBox 32">
              <a:extLst>
                <a:ext uri="{FF2B5EF4-FFF2-40B4-BE49-F238E27FC236}">
                  <a16:creationId xmlns:a16="http://schemas.microsoft.com/office/drawing/2014/main" id="{D8D50DFC-98F8-46E0-9170-E57C81FD384C}"/>
                </a:ext>
              </a:extLst>
            </p:cNvPr>
            <p:cNvSpPr txBox="1"/>
            <p:nvPr/>
          </p:nvSpPr>
          <p:spPr>
            <a:xfrm>
              <a:off x="146304" y="1870726"/>
              <a:ext cx="2231252" cy="400110"/>
            </a:xfrm>
            <a:prstGeom prst="rect">
              <a:avLst/>
            </a:prstGeom>
            <a:noFill/>
          </p:spPr>
          <p:txBody>
            <a:bodyPr wrap="none" rtlCol="0">
              <a:spAutoFit/>
            </a:bodyPr>
            <a:lstStyle/>
            <a:p>
              <a:r>
                <a:rPr lang="en-US" sz="2000" dirty="0"/>
                <a:t>Carriage return (\r)</a:t>
              </a:r>
            </a:p>
          </p:txBody>
        </p:sp>
      </p:grpSp>
      <p:grpSp>
        <p:nvGrpSpPr>
          <p:cNvPr id="36" name="Group 35">
            <a:extLst>
              <a:ext uri="{FF2B5EF4-FFF2-40B4-BE49-F238E27FC236}">
                <a16:creationId xmlns:a16="http://schemas.microsoft.com/office/drawing/2014/main" id="{4FB85A29-A812-4A1C-8DFB-D63E4DBA7589}"/>
              </a:ext>
            </a:extLst>
          </p:cNvPr>
          <p:cNvGrpSpPr/>
          <p:nvPr/>
        </p:nvGrpSpPr>
        <p:grpSpPr>
          <a:xfrm>
            <a:off x="146304" y="4917929"/>
            <a:ext cx="8851391" cy="918992"/>
            <a:chOff x="146304" y="1870726"/>
            <a:chExt cx="8851391" cy="918992"/>
          </a:xfrm>
        </p:grpSpPr>
        <p:sp>
          <p:nvSpPr>
            <p:cNvPr id="37" name="Rectangle 36">
              <a:extLst>
                <a:ext uri="{FF2B5EF4-FFF2-40B4-BE49-F238E27FC236}">
                  <a16:creationId xmlns:a16="http://schemas.microsoft.com/office/drawing/2014/main" id="{C3964A66-345D-402A-B773-4CD2F44C3438}"/>
                </a:ext>
              </a:extLst>
            </p:cNvPr>
            <p:cNvSpPr>
              <a:spLocks noChangeArrowheads="1"/>
            </p:cNvSpPr>
            <p:nvPr/>
          </p:nvSpPr>
          <p:spPr bwMode="auto">
            <a:xfrm>
              <a:off x="146305" y="2313148"/>
              <a:ext cx="3511295" cy="40177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"ABC</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b</a:t>
              </a:r>
              <a:r>
                <a:rPr lang="en-US" altLang="en-US" dirty="0" err="1">
                  <a:solidFill>
                    <a:srgbClr val="008080"/>
                  </a:solidFill>
                  <a:latin typeface="Courier New" panose="02070309020205020404" pitchFamily="49" charset="0"/>
                  <a:cs typeface="Courier New" panose="02070309020205020404" pitchFamily="49" charset="0"/>
                </a:rPr>
                <a:t>DEF</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38" name="Arrow: Right 37">
              <a:extLst>
                <a:ext uri="{FF2B5EF4-FFF2-40B4-BE49-F238E27FC236}">
                  <a16:creationId xmlns:a16="http://schemas.microsoft.com/office/drawing/2014/main" id="{BA21F94D-7CF2-4B0D-BEC9-807AD5528F0C}"/>
                </a:ext>
              </a:extLst>
            </p:cNvPr>
            <p:cNvSpPr/>
            <p:nvPr/>
          </p:nvSpPr>
          <p:spPr>
            <a:xfrm>
              <a:off x="3816540" y="2313148"/>
              <a:ext cx="811135" cy="401777"/>
            </a:xfrm>
            <a:prstGeom prst="rightArrow">
              <a:avLst>
                <a:gd name="adj1" fmla="val 50000"/>
                <a:gd name="adj2" fmla="val 687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9" name="Group 38">
              <a:extLst>
                <a:ext uri="{FF2B5EF4-FFF2-40B4-BE49-F238E27FC236}">
                  <a16:creationId xmlns:a16="http://schemas.microsoft.com/office/drawing/2014/main" id="{BD0049F3-088C-4ACD-8B30-2D51472547D8}"/>
                </a:ext>
              </a:extLst>
            </p:cNvPr>
            <p:cNvGrpSpPr/>
            <p:nvPr/>
          </p:nvGrpSpPr>
          <p:grpSpPr>
            <a:xfrm>
              <a:off x="4786615" y="2238354"/>
              <a:ext cx="4211080" cy="551364"/>
              <a:chOff x="441312" y="4820596"/>
              <a:chExt cx="4054880" cy="551364"/>
            </a:xfrm>
          </p:grpSpPr>
          <p:sp>
            <p:nvSpPr>
              <p:cNvPr id="41" name="Rectangle 40">
                <a:extLst>
                  <a:ext uri="{FF2B5EF4-FFF2-40B4-BE49-F238E27FC236}">
                    <a16:creationId xmlns:a16="http://schemas.microsoft.com/office/drawing/2014/main" id="{AF0C03C2-1C44-48B9-A2D1-684D1236EE6A}"/>
                  </a:ext>
                </a:extLst>
              </p:cNvPr>
              <p:cNvSpPr>
                <a:spLocks noChangeArrowheads="1"/>
              </p:cNvSpPr>
              <p:nvPr/>
            </p:nvSpPr>
            <p:spPr bwMode="auto">
              <a:xfrm>
                <a:off x="1115140" y="4911612"/>
                <a:ext cx="3381052" cy="36933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ABDEF</a:t>
                </a:r>
              </a:p>
            </p:txBody>
          </p:sp>
          <p:pic>
            <p:nvPicPr>
              <p:cNvPr id="42" name="Picture 41" descr="A flat screen monitor&#10;&#10;Description automatically generated">
                <a:extLst>
                  <a:ext uri="{FF2B5EF4-FFF2-40B4-BE49-F238E27FC236}">
                    <a16:creationId xmlns:a16="http://schemas.microsoft.com/office/drawing/2014/main" id="{0DFA7AED-0CE7-4525-AB44-7CD7CD7EB9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312" y="4820596"/>
                <a:ext cx="551364" cy="551364"/>
              </a:xfrm>
              <a:prstGeom prst="rect">
                <a:avLst/>
              </a:prstGeom>
            </p:spPr>
          </p:pic>
        </p:grpSp>
        <p:sp>
          <p:nvSpPr>
            <p:cNvPr id="40" name="TextBox 39">
              <a:extLst>
                <a:ext uri="{FF2B5EF4-FFF2-40B4-BE49-F238E27FC236}">
                  <a16:creationId xmlns:a16="http://schemas.microsoft.com/office/drawing/2014/main" id="{C3F3C75D-02B8-45B0-85E2-A5AB0B6571CD}"/>
                </a:ext>
              </a:extLst>
            </p:cNvPr>
            <p:cNvSpPr txBox="1"/>
            <p:nvPr/>
          </p:nvSpPr>
          <p:spPr>
            <a:xfrm>
              <a:off x="146304" y="1870726"/>
              <a:ext cx="1716367" cy="400110"/>
            </a:xfrm>
            <a:prstGeom prst="rect">
              <a:avLst/>
            </a:prstGeom>
            <a:noFill/>
          </p:spPr>
          <p:txBody>
            <a:bodyPr wrap="none" rtlCol="0">
              <a:spAutoFit/>
            </a:bodyPr>
            <a:lstStyle/>
            <a:p>
              <a:r>
                <a:rPr lang="en-US" sz="2000" dirty="0"/>
                <a:t>Backspace (\b)</a:t>
              </a:r>
            </a:p>
          </p:txBody>
        </p:sp>
      </p:grpSp>
      <p:pic>
        <p:nvPicPr>
          <p:cNvPr id="43" name="Picture 42">
            <a:hlinkClick r:id="rId4" action="ppaction://hlinksldjump"/>
            <a:extLst>
              <a:ext uri="{FF2B5EF4-FFF2-40B4-BE49-F238E27FC236}">
                <a16:creationId xmlns:a16="http://schemas.microsoft.com/office/drawing/2014/main" id="{057D3893-1B0E-491B-B60E-5823B016976E}"/>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44" name="Slide Number Placeholder 2">
            <a:hlinkClick r:id="rId6" action="ppaction://hlinksldjump"/>
            <a:extLst>
              <a:ext uri="{FF2B5EF4-FFF2-40B4-BE49-F238E27FC236}">
                <a16:creationId xmlns:a16="http://schemas.microsoft.com/office/drawing/2014/main" id="{91518D05-BA34-4144-90F8-92EEA34308C1}"/>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4197388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B3C-99A8-4DCB-8AD2-EA3226C4EDB0}"/>
              </a:ext>
            </a:extLst>
          </p:cNvPr>
          <p:cNvSpPr>
            <a:spLocks noGrp="1"/>
          </p:cNvSpPr>
          <p:nvPr>
            <p:ph type="title"/>
          </p:nvPr>
        </p:nvSpPr>
        <p:spPr/>
        <p:txBody>
          <a:bodyPr/>
          <a:lstStyle/>
          <a:p>
            <a:r>
              <a:rPr lang="en-US" dirty="0"/>
              <a:t>Python Escape Sequences</a:t>
            </a:r>
            <a:br>
              <a:rPr lang="en-US" dirty="0"/>
            </a:br>
            <a:r>
              <a:rPr lang="en-US" dirty="0">
                <a:solidFill>
                  <a:schemeClr val="accent3"/>
                </a:solidFill>
              </a:rPr>
              <a:t>Example</a:t>
            </a:r>
          </a:p>
        </p:txBody>
      </p:sp>
      <p:sp>
        <p:nvSpPr>
          <p:cNvPr id="5" name="Slide Number Placeholder 4">
            <a:extLst>
              <a:ext uri="{FF2B5EF4-FFF2-40B4-BE49-F238E27FC236}">
                <a16:creationId xmlns:a16="http://schemas.microsoft.com/office/drawing/2014/main" id="{F7DB338F-771F-40EB-BAEE-6347BE119087}"/>
              </a:ext>
            </a:extLst>
          </p:cNvPr>
          <p:cNvSpPr>
            <a:spLocks noGrp="1"/>
          </p:cNvSpPr>
          <p:nvPr>
            <p:ph type="sldNum" sz="quarter" idx="12"/>
          </p:nvPr>
        </p:nvSpPr>
        <p:spPr/>
        <p:txBody>
          <a:bodyPr/>
          <a:lstStyle/>
          <a:p>
            <a:fld id="{F3E9C4B0-9109-4B6A-816F-B8FB191BD566}" type="slidenum">
              <a:rPr lang="en-US" smtClean="0"/>
              <a:t>37</a:t>
            </a:fld>
            <a:endParaRPr lang="en-US"/>
          </a:p>
        </p:txBody>
      </p:sp>
      <p:grpSp>
        <p:nvGrpSpPr>
          <p:cNvPr id="21" name="Group 20">
            <a:extLst>
              <a:ext uri="{FF2B5EF4-FFF2-40B4-BE49-F238E27FC236}">
                <a16:creationId xmlns:a16="http://schemas.microsoft.com/office/drawing/2014/main" id="{C0FD3231-B5A9-46A0-A21B-0988D9EF0194}"/>
              </a:ext>
            </a:extLst>
          </p:cNvPr>
          <p:cNvGrpSpPr/>
          <p:nvPr/>
        </p:nvGrpSpPr>
        <p:grpSpPr>
          <a:xfrm>
            <a:off x="146304" y="1870726"/>
            <a:ext cx="8851391" cy="918992"/>
            <a:chOff x="146304" y="1870726"/>
            <a:chExt cx="8851391" cy="918992"/>
          </a:xfrm>
        </p:grpSpPr>
        <p:sp>
          <p:nvSpPr>
            <p:cNvPr id="16" name="Rectangle 15">
              <a:extLst>
                <a:ext uri="{FF2B5EF4-FFF2-40B4-BE49-F238E27FC236}">
                  <a16:creationId xmlns:a16="http://schemas.microsoft.com/office/drawing/2014/main" id="{EB45A990-C7B8-4CF5-9E47-5BCE951A338F}"/>
                </a:ext>
              </a:extLst>
            </p:cNvPr>
            <p:cNvSpPr>
              <a:spLocks noChangeArrowheads="1"/>
            </p:cNvSpPr>
            <p:nvPr/>
          </p:nvSpPr>
          <p:spPr bwMode="auto">
            <a:xfrm>
              <a:off x="146305" y="2313148"/>
              <a:ext cx="3511295" cy="40177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"He said </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OK</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4" name="Arrow: Right 3">
              <a:extLst>
                <a:ext uri="{FF2B5EF4-FFF2-40B4-BE49-F238E27FC236}">
                  <a16:creationId xmlns:a16="http://schemas.microsoft.com/office/drawing/2014/main" id="{D83F90D2-1DEB-4508-A738-8743847B4C5D}"/>
                </a:ext>
              </a:extLst>
            </p:cNvPr>
            <p:cNvSpPr/>
            <p:nvPr/>
          </p:nvSpPr>
          <p:spPr>
            <a:xfrm>
              <a:off x="3816540" y="2313148"/>
              <a:ext cx="811135" cy="401777"/>
            </a:xfrm>
            <a:prstGeom prst="rightArrow">
              <a:avLst>
                <a:gd name="adj1" fmla="val 50000"/>
                <a:gd name="adj2" fmla="val 687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18" name="Group 17">
              <a:extLst>
                <a:ext uri="{FF2B5EF4-FFF2-40B4-BE49-F238E27FC236}">
                  <a16:creationId xmlns:a16="http://schemas.microsoft.com/office/drawing/2014/main" id="{41180CB4-8FD0-4EB4-862D-DD7D2E951B9E}"/>
                </a:ext>
              </a:extLst>
            </p:cNvPr>
            <p:cNvGrpSpPr/>
            <p:nvPr/>
          </p:nvGrpSpPr>
          <p:grpSpPr>
            <a:xfrm>
              <a:off x="4786615" y="2238354"/>
              <a:ext cx="4211080" cy="551364"/>
              <a:chOff x="441312" y="4820596"/>
              <a:chExt cx="4054880" cy="551364"/>
            </a:xfrm>
          </p:grpSpPr>
          <p:sp>
            <p:nvSpPr>
              <p:cNvPr id="19" name="Rectangle 18">
                <a:extLst>
                  <a:ext uri="{FF2B5EF4-FFF2-40B4-BE49-F238E27FC236}">
                    <a16:creationId xmlns:a16="http://schemas.microsoft.com/office/drawing/2014/main" id="{134859EB-4547-4443-BFBA-B0089E0AFE55}"/>
                  </a:ext>
                </a:extLst>
              </p:cNvPr>
              <p:cNvSpPr>
                <a:spLocks noChangeArrowheads="1"/>
              </p:cNvSpPr>
              <p:nvPr/>
            </p:nvSpPr>
            <p:spPr bwMode="auto">
              <a:xfrm>
                <a:off x="1115140" y="4911612"/>
                <a:ext cx="3381052" cy="36933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He said "OK"</a:t>
                </a:r>
              </a:p>
            </p:txBody>
          </p:sp>
          <p:pic>
            <p:nvPicPr>
              <p:cNvPr id="20" name="Picture 19" descr="A flat screen monitor&#10;&#10;Description automatically generated">
                <a:extLst>
                  <a:ext uri="{FF2B5EF4-FFF2-40B4-BE49-F238E27FC236}">
                    <a16:creationId xmlns:a16="http://schemas.microsoft.com/office/drawing/2014/main" id="{BB6D4196-6261-49A5-AC9D-AAEC96442F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312" y="4820596"/>
                <a:ext cx="551364" cy="551364"/>
              </a:xfrm>
              <a:prstGeom prst="rect">
                <a:avLst/>
              </a:prstGeom>
            </p:spPr>
          </p:pic>
        </p:grpSp>
        <p:sp>
          <p:nvSpPr>
            <p:cNvPr id="8" name="TextBox 7">
              <a:extLst>
                <a:ext uri="{FF2B5EF4-FFF2-40B4-BE49-F238E27FC236}">
                  <a16:creationId xmlns:a16="http://schemas.microsoft.com/office/drawing/2014/main" id="{710F8D41-01C3-4C4C-81A6-D2327353D12E}"/>
                </a:ext>
              </a:extLst>
            </p:cNvPr>
            <p:cNvSpPr txBox="1"/>
            <p:nvPr/>
          </p:nvSpPr>
          <p:spPr>
            <a:xfrm>
              <a:off x="146304" y="1870726"/>
              <a:ext cx="2073453" cy="400110"/>
            </a:xfrm>
            <a:prstGeom prst="rect">
              <a:avLst/>
            </a:prstGeom>
            <a:noFill/>
          </p:spPr>
          <p:txBody>
            <a:bodyPr wrap="none" rtlCol="0">
              <a:spAutoFit/>
            </a:bodyPr>
            <a:lstStyle/>
            <a:p>
              <a:r>
                <a:rPr lang="en-US" sz="2000" dirty="0"/>
                <a:t>Double Quote (\")</a:t>
              </a:r>
            </a:p>
          </p:txBody>
        </p:sp>
      </p:grpSp>
      <p:grpSp>
        <p:nvGrpSpPr>
          <p:cNvPr id="22" name="Group 21">
            <a:extLst>
              <a:ext uri="{FF2B5EF4-FFF2-40B4-BE49-F238E27FC236}">
                <a16:creationId xmlns:a16="http://schemas.microsoft.com/office/drawing/2014/main" id="{A461E295-94EA-49A0-953E-615524835A24}"/>
              </a:ext>
            </a:extLst>
          </p:cNvPr>
          <p:cNvGrpSpPr/>
          <p:nvPr/>
        </p:nvGrpSpPr>
        <p:grpSpPr>
          <a:xfrm>
            <a:off x="146304" y="2886460"/>
            <a:ext cx="8851391" cy="918992"/>
            <a:chOff x="146304" y="1870726"/>
            <a:chExt cx="8851391" cy="918992"/>
          </a:xfrm>
        </p:grpSpPr>
        <p:sp>
          <p:nvSpPr>
            <p:cNvPr id="23" name="Rectangle 22">
              <a:extLst>
                <a:ext uri="{FF2B5EF4-FFF2-40B4-BE49-F238E27FC236}">
                  <a16:creationId xmlns:a16="http://schemas.microsoft.com/office/drawing/2014/main" id="{80EEFB87-0DED-4640-91EA-18B01B553410}"/>
                </a:ext>
              </a:extLst>
            </p:cNvPr>
            <p:cNvSpPr>
              <a:spLocks noChangeArrowheads="1"/>
            </p:cNvSpPr>
            <p:nvPr/>
          </p:nvSpPr>
          <p:spPr bwMode="auto">
            <a:xfrm>
              <a:off x="146305" y="2313148"/>
              <a:ext cx="3511295" cy="40177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'He said </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OK</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24" name="Arrow: Right 23">
              <a:extLst>
                <a:ext uri="{FF2B5EF4-FFF2-40B4-BE49-F238E27FC236}">
                  <a16:creationId xmlns:a16="http://schemas.microsoft.com/office/drawing/2014/main" id="{BA141AD9-068E-446C-A5BA-5BAA5ADD1240}"/>
                </a:ext>
              </a:extLst>
            </p:cNvPr>
            <p:cNvSpPr/>
            <p:nvPr/>
          </p:nvSpPr>
          <p:spPr>
            <a:xfrm>
              <a:off x="3816540" y="2313148"/>
              <a:ext cx="811135" cy="401777"/>
            </a:xfrm>
            <a:prstGeom prst="rightArrow">
              <a:avLst>
                <a:gd name="adj1" fmla="val 50000"/>
                <a:gd name="adj2" fmla="val 687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25" name="Group 24">
              <a:extLst>
                <a:ext uri="{FF2B5EF4-FFF2-40B4-BE49-F238E27FC236}">
                  <a16:creationId xmlns:a16="http://schemas.microsoft.com/office/drawing/2014/main" id="{CAAA975D-D415-45F6-AD15-2F185E71BAEA}"/>
                </a:ext>
              </a:extLst>
            </p:cNvPr>
            <p:cNvGrpSpPr/>
            <p:nvPr/>
          </p:nvGrpSpPr>
          <p:grpSpPr>
            <a:xfrm>
              <a:off x="4786615" y="2238354"/>
              <a:ext cx="4211080" cy="551364"/>
              <a:chOff x="441312" y="4820596"/>
              <a:chExt cx="4054880" cy="551364"/>
            </a:xfrm>
          </p:grpSpPr>
          <p:sp>
            <p:nvSpPr>
              <p:cNvPr id="27" name="Rectangle 26">
                <a:extLst>
                  <a:ext uri="{FF2B5EF4-FFF2-40B4-BE49-F238E27FC236}">
                    <a16:creationId xmlns:a16="http://schemas.microsoft.com/office/drawing/2014/main" id="{BCA36742-B4D4-4E53-8617-F10C57646DF3}"/>
                  </a:ext>
                </a:extLst>
              </p:cNvPr>
              <p:cNvSpPr>
                <a:spLocks noChangeArrowheads="1"/>
              </p:cNvSpPr>
              <p:nvPr/>
            </p:nvSpPr>
            <p:spPr bwMode="auto">
              <a:xfrm>
                <a:off x="1115140" y="4911612"/>
                <a:ext cx="3381052" cy="36933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He said 'OK'</a:t>
                </a:r>
              </a:p>
            </p:txBody>
          </p:sp>
          <p:pic>
            <p:nvPicPr>
              <p:cNvPr id="28" name="Picture 27" descr="A flat screen monitor&#10;&#10;Description automatically generated">
                <a:extLst>
                  <a:ext uri="{FF2B5EF4-FFF2-40B4-BE49-F238E27FC236}">
                    <a16:creationId xmlns:a16="http://schemas.microsoft.com/office/drawing/2014/main" id="{9122D3E5-D0AC-4656-BD67-BBDB1F4B73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312" y="4820596"/>
                <a:ext cx="551364" cy="551364"/>
              </a:xfrm>
              <a:prstGeom prst="rect">
                <a:avLst/>
              </a:prstGeom>
            </p:spPr>
          </p:pic>
        </p:grpSp>
        <p:sp>
          <p:nvSpPr>
            <p:cNvPr id="26" name="TextBox 25">
              <a:extLst>
                <a:ext uri="{FF2B5EF4-FFF2-40B4-BE49-F238E27FC236}">
                  <a16:creationId xmlns:a16="http://schemas.microsoft.com/office/drawing/2014/main" id="{15E7BAD2-1A2F-43E2-A7E9-880E9D79FE50}"/>
                </a:ext>
              </a:extLst>
            </p:cNvPr>
            <p:cNvSpPr txBox="1"/>
            <p:nvPr/>
          </p:nvSpPr>
          <p:spPr>
            <a:xfrm>
              <a:off x="146304" y="1870726"/>
              <a:ext cx="1876283" cy="400110"/>
            </a:xfrm>
            <a:prstGeom prst="rect">
              <a:avLst/>
            </a:prstGeom>
            <a:noFill/>
          </p:spPr>
          <p:txBody>
            <a:bodyPr wrap="none" rtlCol="0">
              <a:spAutoFit/>
            </a:bodyPr>
            <a:lstStyle/>
            <a:p>
              <a:r>
                <a:rPr lang="en-US" sz="2000" dirty="0"/>
                <a:t>Single Quote (\')</a:t>
              </a:r>
            </a:p>
          </p:txBody>
        </p:sp>
      </p:grpSp>
      <p:grpSp>
        <p:nvGrpSpPr>
          <p:cNvPr id="29" name="Group 28">
            <a:extLst>
              <a:ext uri="{FF2B5EF4-FFF2-40B4-BE49-F238E27FC236}">
                <a16:creationId xmlns:a16="http://schemas.microsoft.com/office/drawing/2014/main" id="{DDCB6F79-AC3E-47A9-874B-60C52D89AD38}"/>
              </a:ext>
            </a:extLst>
          </p:cNvPr>
          <p:cNvGrpSpPr/>
          <p:nvPr/>
        </p:nvGrpSpPr>
        <p:grpSpPr>
          <a:xfrm>
            <a:off x="146304" y="3902194"/>
            <a:ext cx="8851391" cy="918992"/>
            <a:chOff x="146304" y="1870726"/>
            <a:chExt cx="8851391" cy="918992"/>
          </a:xfrm>
        </p:grpSpPr>
        <p:sp>
          <p:nvSpPr>
            <p:cNvPr id="30" name="Rectangle 29">
              <a:extLst>
                <a:ext uri="{FF2B5EF4-FFF2-40B4-BE49-F238E27FC236}">
                  <a16:creationId xmlns:a16="http://schemas.microsoft.com/office/drawing/2014/main" id="{062FCCCF-E442-4F23-AAA1-3E91BB5D58D1}"/>
                </a:ext>
              </a:extLst>
            </p:cNvPr>
            <p:cNvSpPr>
              <a:spLocks noChangeArrowheads="1"/>
            </p:cNvSpPr>
            <p:nvPr/>
          </p:nvSpPr>
          <p:spPr bwMode="auto">
            <a:xfrm>
              <a:off x="146305" y="2313148"/>
              <a:ext cx="3511295" cy="40177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"ABC</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DEF"</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31" name="Arrow: Right 30">
              <a:extLst>
                <a:ext uri="{FF2B5EF4-FFF2-40B4-BE49-F238E27FC236}">
                  <a16:creationId xmlns:a16="http://schemas.microsoft.com/office/drawing/2014/main" id="{931DAEBC-265C-40D8-8237-67BF2CC93497}"/>
                </a:ext>
              </a:extLst>
            </p:cNvPr>
            <p:cNvSpPr/>
            <p:nvPr/>
          </p:nvSpPr>
          <p:spPr>
            <a:xfrm>
              <a:off x="3816540" y="2313148"/>
              <a:ext cx="811135" cy="401777"/>
            </a:xfrm>
            <a:prstGeom prst="rightArrow">
              <a:avLst>
                <a:gd name="adj1" fmla="val 50000"/>
                <a:gd name="adj2" fmla="val 687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2" name="Group 31">
              <a:extLst>
                <a:ext uri="{FF2B5EF4-FFF2-40B4-BE49-F238E27FC236}">
                  <a16:creationId xmlns:a16="http://schemas.microsoft.com/office/drawing/2014/main" id="{8BB52EF8-6707-4159-B72A-15C36FFA09AC}"/>
                </a:ext>
              </a:extLst>
            </p:cNvPr>
            <p:cNvGrpSpPr/>
            <p:nvPr/>
          </p:nvGrpSpPr>
          <p:grpSpPr>
            <a:xfrm>
              <a:off x="4786615" y="2238354"/>
              <a:ext cx="4211080" cy="551364"/>
              <a:chOff x="441312" y="4820596"/>
              <a:chExt cx="4054880" cy="551364"/>
            </a:xfrm>
          </p:grpSpPr>
          <p:sp>
            <p:nvSpPr>
              <p:cNvPr id="34" name="Rectangle 33">
                <a:extLst>
                  <a:ext uri="{FF2B5EF4-FFF2-40B4-BE49-F238E27FC236}">
                    <a16:creationId xmlns:a16="http://schemas.microsoft.com/office/drawing/2014/main" id="{9E01F22F-C59F-47E3-9AE2-5A3C8AD285F1}"/>
                  </a:ext>
                </a:extLst>
              </p:cNvPr>
              <p:cNvSpPr>
                <a:spLocks noChangeArrowheads="1"/>
              </p:cNvSpPr>
              <p:nvPr/>
            </p:nvSpPr>
            <p:spPr bwMode="auto">
              <a:xfrm>
                <a:off x="1115140" y="4911612"/>
                <a:ext cx="3381052" cy="36933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ABC\DEF</a:t>
                </a:r>
              </a:p>
            </p:txBody>
          </p:sp>
          <p:pic>
            <p:nvPicPr>
              <p:cNvPr id="35" name="Picture 34" descr="A flat screen monitor&#10;&#10;Description automatically generated">
                <a:extLst>
                  <a:ext uri="{FF2B5EF4-FFF2-40B4-BE49-F238E27FC236}">
                    <a16:creationId xmlns:a16="http://schemas.microsoft.com/office/drawing/2014/main" id="{C6DD21B4-F408-4CAE-BC83-4B96B0D326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312" y="4820596"/>
                <a:ext cx="551364" cy="551364"/>
              </a:xfrm>
              <a:prstGeom prst="rect">
                <a:avLst/>
              </a:prstGeom>
            </p:spPr>
          </p:pic>
        </p:grpSp>
        <p:sp>
          <p:nvSpPr>
            <p:cNvPr id="33" name="TextBox 32">
              <a:extLst>
                <a:ext uri="{FF2B5EF4-FFF2-40B4-BE49-F238E27FC236}">
                  <a16:creationId xmlns:a16="http://schemas.microsoft.com/office/drawing/2014/main" id="{D8D50DFC-98F8-46E0-9170-E57C81FD384C}"/>
                </a:ext>
              </a:extLst>
            </p:cNvPr>
            <p:cNvSpPr txBox="1"/>
            <p:nvPr/>
          </p:nvSpPr>
          <p:spPr>
            <a:xfrm>
              <a:off x="146304" y="1870726"/>
              <a:ext cx="1594539" cy="400110"/>
            </a:xfrm>
            <a:prstGeom prst="rect">
              <a:avLst/>
            </a:prstGeom>
            <a:noFill/>
          </p:spPr>
          <p:txBody>
            <a:bodyPr wrap="none" rtlCol="0">
              <a:spAutoFit/>
            </a:bodyPr>
            <a:lstStyle/>
            <a:p>
              <a:r>
                <a:rPr lang="en-US" sz="2000" dirty="0"/>
                <a:t>Backslash (\\)</a:t>
              </a:r>
            </a:p>
          </p:txBody>
        </p:sp>
      </p:grpSp>
      <p:grpSp>
        <p:nvGrpSpPr>
          <p:cNvPr id="36" name="Group 35">
            <a:extLst>
              <a:ext uri="{FF2B5EF4-FFF2-40B4-BE49-F238E27FC236}">
                <a16:creationId xmlns:a16="http://schemas.microsoft.com/office/drawing/2014/main" id="{4FB85A29-A812-4A1C-8DFB-D63E4DBA7589}"/>
              </a:ext>
            </a:extLst>
          </p:cNvPr>
          <p:cNvGrpSpPr/>
          <p:nvPr/>
        </p:nvGrpSpPr>
        <p:grpSpPr>
          <a:xfrm>
            <a:off x="146304" y="4917929"/>
            <a:ext cx="8851391" cy="966476"/>
            <a:chOff x="146304" y="1870726"/>
            <a:chExt cx="8851391" cy="966476"/>
          </a:xfrm>
        </p:grpSpPr>
        <p:sp>
          <p:nvSpPr>
            <p:cNvPr id="37" name="Rectangle 36">
              <a:extLst>
                <a:ext uri="{FF2B5EF4-FFF2-40B4-BE49-F238E27FC236}">
                  <a16:creationId xmlns:a16="http://schemas.microsoft.com/office/drawing/2014/main" id="{C3964A66-345D-402A-B773-4CD2F44C3438}"/>
                </a:ext>
              </a:extLst>
            </p:cNvPr>
            <p:cNvSpPr>
              <a:spLocks noChangeArrowheads="1"/>
            </p:cNvSpPr>
            <p:nvPr/>
          </p:nvSpPr>
          <p:spPr bwMode="auto">
            <a:xfrm>
              <a:off x="146305" y="2313148"/>
              <a:ext cx="3511295" cy="40177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"ABC</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f</a:t>
              </a:r>
              <a:r>
                <a:rPr lang="en-US" altLang="en-US" dirty="0" err="1">
                  <a:solidFill>
                    <a:srgbClr val="008080"/>
                  </a:solidFill>
                  <a:latin typeface="Courier New" panose="02070309020205020404" pitchFamily="49" charset="0"/>
                  <a:cs typeface="Courier New" panose="02070309020205020404" pitchFamily="49" charset="0"/>
                </a:rPr>
                <a:t>DEF</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38" name="Arrow: Right 37">
              <a:extLst>
                <a:ext uri="{FF2B5EF4-FFF2-40B4-BE49-F238E27FC236}">
                  <a16:creationId xmlns:a16="http://schemas.microsoft.com/office/drawing/2014/main" id="{BA21F94D-7CF2-4B0D-BEC9-807AD5528F0C}"/>
                </a:ext>
              </a:extLst>
            </p:cNvPr>
            <p:cNvSpPr/>
            <p:nvPr/>
          </p:nvSpPr>
          <p:spPr>
            <a:xfrm>
              <a:off x="3816540" y="2313148"/>
              <a:ext cx="811135" cy="401777"/>
            </a:xfrm>
            <a:prstGeom prst="rightArrow">
              <a:avLst>
                <a:gd name="adj1" fmla="val 50000"/>
                <a:gd name="adj2" fmla="val 6877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9" name="Group 38">
              <a:extLst>
                <a:ext uri="{FF2B5EF4-FFF2-40B4-BE49-F238E27FC236}">
                  <a16:creationId xmlns:a16="http://schemas.microsoft.com/office/drawing/2014/main" id="{BD0049F3-088C-4ACD-8B30-2D51472547D8}"/>
                </a:ext>
              </a:extLst>
            </p:cNvPr>
            <p:cNvGrpSpPr/>
            <p:nvPr/>
          </p:nvGrpSpPr>
          <p:grpSpPr>
            <a:xfrm>
              <a:off x="4797234" y="2190871"/>
              <a:ext cx="4200461" cy="646331"/>
              <a:chOff x="451537" y="4773113"/>
              <a:chExt cx="4044655" cy="646331"/>
            </a:xfrm>
          </p:grpSpPr>
          <p:sp>
            <p:nvSpPr>
              <p:cNvPr id="41" name="Rectangle 40">
                <a:extLst>
                  <a:ext uri="{FF2B5EF4-FFF2-40B4-BE49-F238E27FC236}">
                    <a16:creationId xmlns:a16="http://schemas.microsoft.com/office/drawing/2014/main" id="{AF0C03C2-1C44-48B9-A2D1-684D1236EE6A}"/>
                  </a:ext>
                </a:extLst>
              </p:cNvPr>
              <p:cNvSpPr>
                <a:spLocks noChangeArrowheads="1"/>
              </p:cNvSpPr>
              <p:nvPr/>
            </p:nvSpPr>
            <p:spPr bwMode="auto">
              <a:xfrm>
                <a:off x="1115140" y="4773113"/>
                <a:ext cx="3381052" cy="646331"/>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ABC</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DEF</a:t>
                </a:r>
              </a:p>
            </p:txBody>
          </p:sp>
          <p:pic>
            <p:nvPicPr>
              <p:cNvPr id="42" name="Picture 41">
                <a:extLst>
                  <a:ext uri="{FF2B5EF4-FFF2-40B4-BE49-F238E27FC236}">
                    <a16:creationId xmlns:a16="http://schemas.microsoft.com/office/drawing/2014/main" id="{0DFA7AED-0CE7-4525-AB44-7CD7CD7EB9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1537" y="4820596"/>
                <a:ext cx="530912" cy="551364"/>
              </a:xfrm>
              <a:prstGeom prst="rect">
                <a:avLst/>
              </a:prstGeom>
            </p:spPr>
          </p:pic>
        </p:grpSp>
        <p:sp>
          <p:nvSpPr>
            <p:cNvPr id="40" name="TextBox 39">
              <a:extLst>
                <a:ext uri="{FF2B5EF4-FFF2-40B4-BE49-F238E27FC236}">
                  <a16:creationId xmlns:a16="http://schemas.microsoft.com/office/drawing/2014/main" id="{C3F3C75D-02B8-45B0-85E2-A5AB0B6571CD}"/>
                </a:ext>
              </a:extLst>
            </p:cNvPr>
            <p:cNvSpPr txBox="1"/>
            <p:nvPr/>
          </p:nvSpPr>
          <p:spPr>
            <a:xfrm>
              <a:off x="146304" y="1870726"/>
              <a:ext cx="1640001" cy="400110"/>
            </a:xfrm>
            <a:prstGeom prst="rect">
              <a:avLst/>
            </a:prstGeom>
            <a:noFill/>
          </p:spPr>
          <p:txBody>
            <a:bodyPr wrap="none" rtlCol="0">
              <a:spAutoFit/>
            </a:bodyPr>
            <a:lstStyle/>
            <a:p>
              <a:r>
                <a:rPr lang="en-US" sz="2000" dirty="0" err="1"/>
                <a:t>Formfeed</a:t>
              </a:r>
              <a:r>
                <a:rPr lang="en-US" sz="2000" dirty="0"/>
                <a:t> (\f)</a:t>
              </a:r>
            </a:p>
          </p:txBody>
        </p:sp>
      </p:grpSp>
      <p:pic>
        <p:nvPicPr>
          <p:cNvPr id="43" name="Picture 42">
            <a:hlinkClick r:id="rId5" action="ppaction://hlinksldjump"/>
            <a:extLst>
              <a:ext uri="{FF2B5EF4-FFF2-40B4-BE49-F238E27FC236}">
                <a16:creationId xmlns:a16="http://schemas.microsoft.com/office/drawing/2014/main" id="{82A4EDCC-0B25-4BE1-8C70-3157CE7F753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44" name="Slide Number Placeholder 2">
            <a:hlinkClick r:id="rId7" action="ppaction://hlinksldjump"/>
            <a:extLst>
              <a:ext uri="{FF2B5EF4-FFF2-40B4-BE49-F238E27FC236}">
                <a16:creationId xmlns:a16="http://schemas.microsoft.com/office/drawing/2014/main" id="{ED25CCA0-D434-4BAF-ADF7-D3A1EB572EC3}"/>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3135895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1F3E-6A00-4111-8B66-9C93C79FB9FF}"/>
              </a:ext>
            </a:extLst>
          </p:cNvPr>
          <p:cNvSpPr>
            <a:spLocks noGrp="1"/>
          </p:cNvSpPr>
          <p:nvPr>
            <p:ph type="title"/>
          </p:nvPr>
        </p:nvSpPr>
        <p:spPr/>
        <p:txBody>
          <a:bodyPr/>
          <a:lstStyle/>
          <a:p>
            <a:r>
              <a:rPr lang="en-US" dirty="0"/>
              <a:t>Don't Get Confused</a:t>
            </a:r>
          </a:p>
        </p:txBody>
      </p:sp>
      <p:sp>
        <p:nvSpPr>
          <p:cNvPr id="6" name="Slide Number Placeholder 5">
            <a:extLst>
              <a:ext uri="{FF2B5EF4-FFF2-40B4-BE49-F238E27FC236}">
                <a16:creationId xmlns:a16="http://schemas.microsoft.com/office/drawing/2014/main" id="{ACAB5E27-2E6D-4418-890E-8628E9D4A9B9}"/>
              </a:ext>
            </a:extLst>
          </p:cNvPr>
          <p:cNvSpPr>
            <a:spLocks noGrp="1"/>
          </p:cNvSpPr>
          <p:nvPr>
            <p:ph type="sldNum" sz="quarter" idx="12"/>
          </p:nvPr>
        </p:nvSpPr>
        <p:spPr/>
        <p:txBody>
          <a:bodyPr/>
          <a:lstStyle/>
          <a:p>
            <a:fld id="{F3E9C4B0-9109-4B6A-816F-B8FB191BD566}" type="slidenum">
              <a:rPr lang="en-US" smtClean="0"/>
              <a:t>38</a:t>
            </a:fld>
            <a:endParaRPr lang="en-US"/>
          </a:p>
        </p:txBody>
      </p:sp>
      <p:grpSp>
        <p:nvGrpSpPr>
          <p:cNvPr id="4" name="Group 3">
            <a:extLst>
              <a:ext uri="{FF2B5EF4-FFF2-40B4-BE49-F238E27FC236}">
                <a16:creationId xmlns:a16="http://schemas.microsoft.com/office/drawing/2014/main" id="{CC1D5767-3C79-4EB0-80B6-8E7C6AB27AA5}"/>
              </a:ext>
            </a:extLst>
          </p:cNvPr>
          <p:cNvGrpSpPr/>
          <p:nvPr/>
        </p:nvGrpSpPr>
        <p:grpSpPr>
          <a:xfrm>
            <a:off x="146305" y="1530448"/>
            <a:ext cx="8865115" cy="1973375"/>
            <a:chOff x="146305" y="2313148"/>
            <a:chExt cx="8865115" cy="1973375"/>
          </a:xfrm>
        </p:grpSpPr>
        <p:sp>
          <p:nvSpPr>
            <p:cNvPr id="5" name="Rectangle 4">
              <a:extLst>
                <a:ext uri="{FF2B5EF4-FFF2-40B4-BE49-F238E27FC236}">
                  <a16:creationId xmlns:a16="http://schemas.microsoft.com/office/drawing/2014/main" id="{85BE5E11-CFFA-490E-88FB-C04E457D8EBD}"/>
                </a:ext>
              </a:extLst>
            </p:cNvPr>
            <p:cNvSpPr>
              <a:spLocks noChangeArrowheads="1"/>
            </p:cNvSpPr>
            <p:nvPr/>
          </p:nvSpPr>
          <p:spPr bwMode="auto">
            <a:xfrm>
              <a:off x="146305" y="2313148"/>
              <a:ext cx="8851391" cy="40177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err="1">
                  <a:solidFill>
                    <a:srgbClr val="008080"/>
                  </a:solidFill>
                  <a:latin typeface="Courier New" panose="02070309020205020404" pitchFamily="49" charset="0"/>
                  <a:cs typeface="Courier New" panose="02070309020205020404" pitchFamily="49" charset="0"/>
                </a:rPr>
                <a:t>nnn</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n</a:t>
              </a:r>
              <a:r>
                <a:rPr lang="en-US" altLang="en-US" dirty="0" err="1">
                  <a:solidFill>
                    <a:srgbClr val="008080"/>
                  </a:solidFill>
                  <a:latin typeface="Courier New" panose="02070309020205020404" pitchFamily="49" charset="0"/>
                  <a:cs typeface="Courier New" panose="02070309020205020404" pitchFamily="49" charset="0"/>
                </a:rPr>
                <a:t>nnn</a:t>
              </a:r>
              <a:r>
                <a:rPr lang="en-US" altLang="en-US" dirty="0">
                  <a:solidFill>
                    <a:srgbClr val="000080"/>
                  </a:solidFill>
                  <a:latin typeface="Courier New" panose="02070309020205020404" pitchFamily="49" charset="0"/>
                  <a:cs typeface="Courier New" panose="02070309020205020404" pitchFamily="49" charset="0"/>
                </a:rPr>
                <a:t>\n\</a:t>
              </a:r>
              <a:r>
                <a:rPr lang="en-US" altLang="en-US" dirty="0" err="1">
                  <a:solidFill>
                    <a:srgbClr val="000080"/>
                  </a:solidFill>
                  <a:latin typeface="Courier New" panose="02070309020205020404" pitchFamily="49" charset="0"/>
                  <a:cs typeface="Courier New" panose="02070309020205020404" pitchFamily="49" charset="0"/>
                </a:rPr>
                <a:t>t</a:t>
              </a:r>
              <a:r>
                <a:rPr lang="en-US" altLang="en-US" dirty="0" err="1">
                  <a:solidFill>
                    <a:srgbClr val="008080"/>
                  </a:solidFill>
                  <a:latin typeface="Courier New" panose="02070309020205020404" pitchFamily="49" charset="0"/>
                  <a:cs typeface="Courier New" panose="02070309020205020404" pitchFamily="49" charset="0"/>
                </a:rPr>
                <a:t>nnn</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t</a:t>
              </a:r>
              <a:r>
                <a:rPr lang="en-US" altLang="en-US" dirty="0" err="1">
                  <a:solidFill>
                    <a:srgbClr val="008080"/>
                  </a:solidFill>
                  <a:latin typeface="Courier New" panose="02070309020205020404" pitchFamily="49" charset="0"/>
                  <a:cs typeface="Courier New" panose="02070309020205020404" pitchFamily="49" charset="0"/>
                </a:rPr>
                <a:t>t</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n</a:t>
              </a:r>
              <a:r>
                <a:rPr lang="en-US" altLang="en-US" dirty="0" err="1">
                  <a:solidFill>
                    <a:srgbClr val="008080"/>
                  </a:solidFill>
                  <a:latin typeface="Courier New" panose="02070309020205020404" pitchFamily="49" charset="0"/>
                  <a:cs typeface="Courier New" panose="02070309020205020404" pitchFamily="49" charset="0"/>
                </a:rPr>
                <a:t>n</a:t>
              </a:r>
              <a:r>
                <a:rPr lang="en-US" altLang="en-US" dirty="0">
                  <a:solidFill>
                    <a:srgbClr val="000080"/>
                  </a:solidFill>
                  <a:latin typeface="Courier New" panose="02070309020205020404" pitchFamily="49" charset="0"/>
                  <a:cs typeface="Courier New" panose="02070309020205020404" pitchFamily="49" charset="0"/>
                </a:rPr>
                <a:t>\r</a:t>
              </a:r>
              <a:r>
                <a:rPr lang="en-US" altLang="en-US" dirty="0">
                  <a:solidFill>
                    <a:srgbClr val="008080"/>
                  </a:solidFill>
                  <a:latin typeface="Courier New" panose="02070309020205020404" pitchFamily="49" charset="0"/>
                  <a:cs typeface="Courier New" panose="02070309020205020404" pitchFamily="49" charset="0"/>
                </a:rPr>
                <a:t> *</a:t>
              </a:r>
              <a:r>
                <a:rPr lang="en-US" altLang="en-US" dirty="0">
                  <a:solidFill>
                    <a:srgbClr val="000080"/>
                  </a:solidFill>
                  <a:latin typeface="Courier New" panose="02070309020205020404" pitchFamily="49" charset="0"/>
                  <a:cs typeface="Courier New" panose="02070309020205020404" pitchFamily="49" charset="0"/>
                </a:rPr>
                <a:t>\</a:t>
              </a:r>
              <a:r>
                <a:rPr lang="en-US" altLang="en-US" dirty="0" err="1">
                  <a:solidFill>
                    <a:srgbClr val="000080"/>
                  </a:solidFill>
                  <a:latin typeface="Courier New" panose="02070309020205020404" pitchFamily="49" charset="0"/>
                  <a:cs typeface="Courier New" panose="02070309020205020404" pitchFamily="49" charset="0"/>
                </a:rPr>
                <a:t>n</a:t>
              </a:r>
              <a:r>
                <a:rPr lang="en-US" altLang="en-US" dirty="0" err="1">
                  <a:solidFill>
                    <a:srgbClr val="008080"/>
                  </a:solidFill>
                  <a:latin typeface="Courier New" panose="02070309020205020404" pitchFamily="49" charset="0"/>
                  <a:cs typeface="Courier New" panose="02070309020205020404" pitchFamily="49" charset="0"/>
                </a:rPr>
                <a:t>Test</a:t>
              </a:r>
              <a:r>
                <a:rPr lang="en-US" altLang="en-US" dirty="0">
                  <a:solidFill>
                    <a:srgbClr val="000080"/>
                  </a:solidFill>
                  <a:latin typeface="Courier New" panose="02070309020205020404" pitchFamily="49" charset="0"/>
                  <a:cs typeface="Courier New" panose="02070309020205020404" pitchFamily="49" charset="0"/>
                </a:rPr>
                <a:t>\b\b\b\</a:t>
              </a:r>
              <a:r>
                <a:rPr lang="en-US" altLang="en-US" dirty="0" err="1">
                  <a:solidFill>
                    <a:srgbClr val="000080"/>
                  </a:solidFill>
                  <a:latin typeface="Courier New" panose="02070309020205020404" pitchFamily="49" charset="0"/>
                  <a:cs typeface="Courier New" panose="02070309020205020404" pitchFamily="49" charset="0"/>
                </a:rPr>
                <a:t>b</a:t>
              </a:r>
              <a:r>
                <a:rPr lang="en-US" altLang="en-US" dirty="0" err="1">
                  <a:solidFill>
                    <a:srgbClr val="008080"/>
                  </a:solidFill>
                  <a:latin typeface="Courier New" panose="02070309020205020404" pitchFamily="49" charset="0"/>
                  <a:cs typeface="Courier New" panose="02070309020205020404" pitchFamily="49" charset="0"/>
                </a:rPr>
                <a:t>Ahmad</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grpSp>
          <p:nvGrpSpPr>
            <p:cNvPr id="7" name="Group 6">
              <a:extLst>
                <a:ext uri="{FF2B5EF4-FFF2-40B4-BE49-F238E27FC236}">
                  <a16:creationId xmlns:a16="http://schemas.microsoft.com/office/drawing/2014/main" id="{B8BC31C7-C4D6-42A8-BB48-484F0DDB90F9}"/>
                </a:ext>
              </a:extLst>
            </p:cNvPr>
            <p:cNvGrpSpPr/>
            <p:nvPr/>
          </p:nvGrpSpPr>
          <p:grpSpPr>
            <a:xfrm>
              <a:off x="173754" y="2809195"/>
              <a:ext cx="8837666" cy="1477328"/>
              <a:chOff x="-4000447" y="5391437"/>
              <a:chExt cx="8509854" cy="1477328"/>
            </a:xfrm>
          </p:grpSpPr>
          <p:sp>
            <p:nvSpPr>
              <p:cNvPr id="9" name="Rectangle 8">
                <a:extLst>
                  <a:ext uri="{FF2B5EF4-FFF2-40B4-BE49-F238E27FC236}">
                    <a16:creationId xmlns:a16="http://schemas.microsoft.com/office/drawing/2014/main" id="{48A3C348-2A96-4DCF-BD9F-AEB6E3BD7A9C}"/>
                  </a:ext>
                </a:extLst>
              </p:cNvPr>
              <p:cNvSpPr>
                <a:spLocks noChangeArrowheads="1"/>
              </p:cNvSpPr>
              <p:nvPr/>
            </p:nvSpPr>
            <p:spPr bwMode="auto">
              <a:xfrm>
                <a:off x="-3326618" y="5391437"/>
                <a:ext cx="7836025" cy="1477328"/>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de-DE" altLang="en-US" dirty="0">
                    <a:latin typeface="Courier New" panose="02070309020205020404" pitchFamily="49" charset="0"/>
                    <a:cs typeface="Courier New" panose="02070309020205020404" pitchFamily="49" charset="0"/>
                  </a:rPr>
                  <a:t>nnn</a:t>
                </a:r>
              </a:p>
              <a:p>
                <a:pPr lvl="0" defTabSz="914400" eaLnBrk="0" fontAlgn="base" hangingPunct="0">
                  <a:spcBef>
                    <a:spcPct val="0"/>
                  </a:spcBef>
                  <a:spcAft>
                    <a:spcPct val="0"/>
                  </a:spcAft>
                </a:pPr>
                <a:r>
                  <a:rPr lang="de-DE" altLang="en-US" dirty="0">
                    <a:latin typeface="Courier New" panose="02070309020205020404" pitchFamily="49" charset="0"/>
                    <a:cs typeface="Courier New" panose="02070309020205020404" pitchFamily="49" charset="0"/>
                  </a:rPr>
                  <a:t>nnn</a:t>
                </a:r>
              </a:p>
              <a:p>
                <a:pPr lvl="0" defTabSz="914400" eaLnBrk="0" fontAlgn="base" hangingPunct="0">
                  <a:spcBef>
                    <a:spcPct val="0"/>
                  </a:spcBef>
                  <a:spcAft>
                    <a:spcPct val="0"/>
                  </a:spcAft>
                </a:pPr>
                <a:r>
                  <a:rPr lang="de-DE" altLang="en-US" dirty="0">
                    <a:latin typeface="Courier New" panose="02070309020205020404" pitchFamily="49" charset="0"/>
                    <a:cs typeface="Courier New" panose="02070309020205020404" pitchFamily="49" charset="0"/>
                  </a:rPr>
                  <a:t>	nnn	t</a:t>
                </a:r>
              </a:p>
              <a:p>
                <a:pPr lvl="0" defTabSz="914400" eaLnBrk="0" fontAlgn="base" hangingPunct="0">
                  <a:spcBef>
                    <a:spcPct val="0"/>
                  </a:spcBef>
                  <a:spcAft>
                    <a:spcPct val="0"/>
                  </a:spcAft>
                </a:pPr>
                <a:r>
                  <a:rPr lang="de-DE" altLang="en-US" dirty="0">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de-DE" altLang="en-US" dirty="0">
                    <a:latin typeface="Courier New" panose="02070309020205020404" pitchFamily="49" charset="0"/>
                    <a:cs typeface="Courier New" panose="02070309020205020404" pitchFamily="49" charset="0"/>
                  </a:rPr>
                  <a:t>Ahmad</a:t>
                </a:r>
              </a:p>
            </p:txBody>
          </p:sp>
          <p:pic>
            <p:nvPicPr>
              <p:cNvPr id="10" name="Picture 9" descr="A flat screen monitor&#10;&#10;Description automatically generated">
                <a:extLst>
                  <a:ext uri="{FF2B5EF4-FFF2-40B4-BE49-F238E27FC236}">
                    <a16:creationId xmlns:a16="http://schemas.microsoft.com/office/drawing/2014/main" id="{FA81ADE5-C432-4794-937B-AE17218454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00447" y="5854418"/>
                <a:ext cx="551364" cy="551364"/>
              </a:xfrm>
              <a:prstGeom prst="rect">
                <a:avLst/>
              </a:prstGeom>
            </p:spPr>
          </p:pic>
        </p:grpSp>
      </p:grpSp>
      <p:grpSp>
        <p:nvGrpSpPr>
          <p:cNvPr id="16" name="Group 15">
            <a:extLst>
              <a:ext uri="{FF2B5EF4-FFF2-40B4-BE49-F238E27FC236}">
                <a16:creationId xmlns:a16="http://schemas.microsoft.com/office/drawing/2014/main" id="{10C1BB8D-EF55-4F00-95E7-EBA19E0FC4AA}"/>
              </a:ext>
            </a:extLst>
          </p:cNvPr>
          <p:cNvGrpSpPr/>
          <p:nvPr/>
        </p:nvGrpSpPr>
        <p:grpSpPr>
          <a:xfrm>
            <a:off x="160029" y="3953137"/>
            <a:ext cx="8851391" cy="2497924"/>
            <a:chOff x="146305" y="2313148"/>
            <a:chExt cx="8851391" cy="2497924"/>
          </a:xfrm>
        </p:grpSpPr>
        <p:sp>
          <p:nvSpPr>
            <p:cNvPr id="17" name="Rectangle 16">
              <a:extLst>
                <a:ext uri="{FF2B5EF4-FFF2-40B4-BE49-F238E27FC236}">
                  <a16:creationId xmlns:a16="http://schemas.microsoft.com/office/drawing/2014/main" id="{C63670A4-0C90-4B34-BFF8-B5EB1C61709D}"/>
                </a:ext>
              </a:extLst>
            </p:cNvPr>
            <p:cNvSpPr>
              <a:spLocks noChangeArrowheads="1"/>
            </p:cNvSpPr>
            <p:nvPr/>
          </p:nvSpPr>
          <p:spPr bwMode="auto">
            <a:xfrm>
              <a:off x="146305" y="2313148"/>
              <a:ext cx="8851391" cy="1203325"/>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808080"/>
                  </a:solidFill>
                  <a:latin typeface="Courier New" panose="02070309020205020404" pitchFamily="49" charset="0"/>
                  <a:cs typeface="Courier New" panose="02070309020205020404" pitchFamily="49" charset="0"/>
                </a:rPr>
                <a:t># Empty String</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"Line 2"</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\b\b\b</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"Line 4"</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grpSp>
          <p:nvGrpSpPr>
            <p:cNvPr id="19" name="Group 18">
              <a:extLst>
                <a:ext uri="{FF2B5EF4-FFF2-40B4-BE49-F238E27FC236}">
                  <a16:creationId xmlns:a16="http://schemas.microsoft.com/office/drawing/2014/main" id="{1F85F465-C074-40C2-A695-4506EC4E7A73}"/>
                </a:ext>
              </a:extLst>
            </p:cNvPr>
            <p:cNvGrpSpPr/>
            <p:nvPr/>
          </p:nvGrpSpPr>
          <p:grpSpPr>
            <a:xfrm>
              <a:off x="160030" y="3610743"/>
              <a:ext cx="8837666" cy="1200329"/>
              <a:chOff x="-4013662" y="6192985"/>
              <a:chExt cx="8509854" cy="1200329"/>
            </a:xfrm>
          </p:grpSpPr>
          <p:sp>
            <p:nvSpPr>
              <p:cNvPr id="20" name="Rectangle 19">
                <a:extLst>
                  <a:ext uri="{FF2B5EF4-FFF2-40B4-BE49-F238E27FC236}">
                    <a16:creationId xmlns:a16="http://schemas.microsoft.com/office/drawing/2014/main" id="{21528D33-9C4E-47C9-8D5A-A1BDF23D1022}"/>
                  </a:ext>
                </a:extLst>
              </p:cNvPr>
              <p:cNvSpPr>
                <a:spLocks noChangeArrowheads="1"/>
              </p:cNvSpPr>
              <p:nvPr/>
            </p:nvSpPr>
            <p:spPr bwMode="auto">
              <a:xfrm>
                <a:off x="-3339833" y="6192985"/>
                <a:ext cx="7836025" cy="1200329"/>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lang="de-DE" altLang="en-US" dirty="0">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de-DE" altLang="en-US" dirty="0">
                    <a:latin typeface="Courier New" panose="02070309020205020404" pitchFamily="49" charset="0"/>
                    <a:cs typeface="Courier New" panose="02070309020205020404" pitchFamily="49" charset="0"/>
                  </a:rPr>
                  <a:t>Line 2</a:t>
                </a:r>
              </a:p>
              <a:p>
                <a:pPr lvl="0" defTabSz="914400" eaLnBrk="0" fontAlgn="base" hangingPunct="0">
                  <a:spcBef>
                    <a:spcPct val="0"/>
                  </a:spcBef>
                  <a:spcAft>
                    <a:spcPct val="0"/>
                  </a:spcAft>
                </a:pPr>
                <a:endParaRPr lang="de-DE" altLang="en-US" dirty="0">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de-DE" altLang="en-US" dirty="0">
                    <a:latin typeface="Courier New" panose="02070309020205020404" pitchFamily="49" charset="0"/>
                    <a:cs typeface="Courier New" panose="02070309020205020404" pitchFamily="49" charset="0"/>
                  </a:rPr>
                  <a:t>Line 4</a:t>
                </a:r>
              </a:p>
            </p:txBody>
          </p:sp>
          <p:pic>
            <p:nvPicPr>
              <p:cNvPr id="21" name="Picture 20" descr="A flat screen monitor&#10;&#10;Description automatically generated">
                <a:extLst>
                  <a:ext uri="{FF2B5EF4-FFF2-40B4-BE49-F238E27FC236}">
                    <a16:creationId xmlns:a16="http://schemas.microsoft.com/office/drawing/2014/main" id="{48690959-E350-452F-8A74-A7E476A81B3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13662" y="6517467"/>
                <a:ext cx="551364" cy="551364"/>
              </a:xfrm>
              <a:prstGeom prst="rect">
                <a:avLst/>
              </a:prstGeom>
            </p:spPr>
          </p:pic>
        </p:grpSp>
      </p:grpSp>
      <p:pic>
        <p:nvPicPr>
          <p:cNvPr id="18" name="Picture 17">
            <a:hlinkClick r:id="rId4" action="ppaction://hlinksldjump"/>
            <a:extLst>
              <a:ext uri="{FF2B5EF4-FFF2-40B4-BE49-F238E27FC236}">
                <a16:creationId xmlns:a16="http://schemas.microsoft.com/office/drawing/2014/main" id="{E3C9DD87-8CF0-461B-90FF-1A7CDF507F3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5" name="Slide Number Placeholder 2">
            <a:hlinkClick r:id="rId6" action="ppaction://hlinksldjump"/>
            <a:extLst>
              <a:ext uri="{FF2B5EF4-FFF2-40B4-BE49-F238E27FC236}">
                <a16:creationId xmlns:a16="http://schemas.microsoft.com/office/drawing/2014/main" id="{7CA6993E-6CA3-4CC8-B07D-8846C43A272C}"/>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2685984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65D1-BFD5-49A1-A40B-55B720C46332}"/>
              </a:ext>
            </a:extLst>
          </p:cNvPr>
          <p:cNvSpPr>
            <a:spLocks noGrp="1"/>
          </p:cNvSpPr>
          <p:nvPr>
            <p:ph type="title"/>
          </p:nvPr>
        </p:nvSpPr>
        <p:spPr/>
        <p:txBody>
          <a:bodyPr/>
          <a:lstStyle/>
          <a:p>
            <a:r>
              <a:rPr lang="en-US" dirty="0"/>
              <a:t>Printing Without The Newline</a:t>
            </a:r>
          </a:p>
        </p:txBody>
      </p:sp>
      <p:sp>
        <p:nvSpPr>
          <p:cNvPr id="9" name="Slide Number Placeholder 8">
            <a:extLst>
              <a:ext uri="{FF2B5EF4-FFF2-40B4-BE49-F238E27FC236}">
                <a16:creationId xmlns:a16="http://schemas.microsoft.com/office/drawing/2014/main" id="{299B094A-AE0D-4047-A030-E4A3D021E1E8}"/>
              </a:ext>
            </a:extLst>
          </p:cNvPr>
          <p:cNvSpPr>
            <a:spLocks noGrp="1"/>
          </p:cNvSpPr>
          <p:nvPr>
            <p:ph type="sldNum" sz="quarter" idx="12"/>
          </p:nvPr>
        </p:nvSpPr>
        <p:spPr/>
        <p:txBody>
          <a:bodyPr/>
          <a:lstStyle/>
          <a:p>
            <a:fld id="{F3E9C4B0-9109-4B6A-816F-B8FB191BD566}" type="slidenum">
              <a:rPr lang="en-US" smtClean="0"/>
              <a:t>39</a:t>
            </a:fld>
            <a:endParaRPr lang="en-US"/>
          </a:p>
        </p:txBody>
      </p:sp>
      <p:sp>
        <p:nvSpPr>
          <p:cNvPr id="3" name="Content Placeholder 2">
            <a:extLst>
              <a:ext uri="{FF2B5EF4-FFF2-40B4-BE49-F238E27FC236}">
                <a16:creationId xmlns:a16="http://schemas.microsoft.com/office/drawing/2014/main" id="{3C963391-4CBF-4F34-8A4B-7A361257046B}"/>
              </a:ext>
            </a:extLst>
          </p:cNvPr>
          <p:cNvSpPr>
            <a:spLocks noGrp="1"/>
          </p:cNvSpPr>
          <p:nvPr>
            <p:ph idx="1"/>
          </p:nvPr>
        </p:nvSpPr>
        <p:spPr/>
        <p:txBody>
          <a:bodyPr/>
          <a:lstStyle/>
          <a:p>
            <a:r>
              <a:rPr lang="en-US" dirty="0"/>
              <a:t>When you use the </a:t>
            </a:r>
            <a:r>
              <a:rPr lang="en-US" dirty="0">
                <a:solidFill>
                  <a:srgbClr val="7030A0"/>
                </a:solidFill>
              </a:rPr>
              <a:t>print</a:t>
            </a:r>
            <a:r>
              <a:rPr lang="en-US" dirty="0"/>
              <a:t> function, it automatically prints a </a:t>
            </a:r>
            <a:r>
              <a:rPr lang="en-US" dirty="0">
                <a:solidFill>
                  <a:schemeClr val="accent2"/>
                </a:solidFill>
              </a:rPr>
              <a:t>linefeed</a:t>
            </a:r>
            <a:r>
              <a:rPr lang="en-US" dirty="0"/>
              <a:t> (</a:t>
            </a:r>
            <a:r>
              <a:rPr lang="en-US" dirty="0">
                <a:solidFill>
                  <a:srgbClr val="3333FF"/>
                </a:solidFill>
              </a:rPr>
              <a:t>\n</a:t>
            </a:r>
            <a:r>
              <a:rPr lang="en-US" dirty="0"/>
              <a:t>) to </a:t>
            </a:r>
            <a:r>
              <a:rPr lang="en-US" dirty="0">
                <a:solidFill>
                  <a:schemeClr val="accent2"/>
                </a:solidFill>
              </a:rPr>
              <a:t>cause the output to advance to the next line</a:t>
            </a:r>
            <a:r>
              <a:rPr lang="en-US" dirty="0"/>
              <a:t>. </a:t>
            </a:r>
          </a:p>
          <a:p>
            <a:r>
              <a:rPr lang="en-US" dirty="0"/>
              <a:t>If you don’t want this to happen after the </a:t>
            </a:r>
            <a:r>
              <a:rPr lang="en-US" dirty="0">
                <a:solidFill>
                  <a:srgbClr val="7030A0"/>
                </a:solidFill>
              </a:rPr>
              <a:t>print</a:t>
            </a:r>
            <a:r>
              <a:rPr lang="en-US" dirty="0"/>
              <a:t> function is finished, you can invoke the </a:t>
            </a:r>
            <a:r>
              <a:rPr lang="en-US" dirty="0">
                <a:solidFill>
                  <a:srgbClr val="7030A0"/>
                </a:solidFill>
              </a:rPr>
              <a:t>print</a:t>
            </a:r>
            <a:r>
              <a:rPr lang="en-US" dirty="0"/>
              <a:t> function by passing a special argument </a:t>
            </a:r>
            <a:r>
              <a:rPr lang="en-US" dirty="0">
                <a:solidFill>
                  <a:schemeClr val="accent6">
                    <a:lumMod val="50000"/>
                  </a:schemeClr>
                </a:solidFill>
                <a:highlight>
                  <a:srgbClr val="F3FFEF"/>
                </a:highlight>
              </a:rPr>
              <a:t>end</a:t>
            </a:r>
            <a:r>
              <a:rPr lang="en-US" dirty="0">
                <a:highlight>
                  <a:srgbClr val="F3FFEF"/>
                </a:highlight>
              </a:rPr>
              <a:t> = "</a:t>
            </a:r>
            <a:r>
              <a:rPr lang="en-US" dirty="0" err="1">
                <a:solidFill>
                  <a:schemeClr val="bg1">
                    <a:lumMod val="50000"/>
                  </a:schemeClr>
                </a:solidFill>
                <a:highlight>
                  <a:srgbClr val="F3FFEF"/>
                </a:highlight>
              </a:rPr>
              <a:t>anyEndingString</a:t>
            </a:r>
            <a:r>
              <a:rPr lang="en-US" dirty="0">
                <a:highlight>
                  <a:srgbClr val="F3FFEF"/>
                </a:highlight>
              </a:rPr>
              <a:t>"</a:t>
            </a:r>
            <a:r>
              <a:rPr lang="en-US" dirty="0"/>
              <a:t> using the following syntax:</a:t>
            </a:r>
          </a:p>
          <a:p>
            <a:endParaRPr lang="en-US" dirty="0"/>
          </a:p>
          <a:p>
            <a:r>
              <a:rPr lang="en-US" dirty="0"/>
              <a:t>For example:</a:t>
            </a:r>
          </a:p>
        </p:txBody>
      </p:sp>
      <p:sp>
        <p:nvSpPr>
          <p:cNvPr id="4" name="Rectangle 3">
            <a:extLst>
              <a:ext uri="{FF2B5EF4-FFF2-40B4-BE49-F238E27FC236}">
                <a16:creationId xmlns:a16="http://schemas.microsoft.com/office/drawing/2014/main" id="{4C313222-FAC3-4BF7-B869-8C73FABB67D9}"/>
              </a:ext>
            </a:extLst>
          </p:cNvPr>
          <p:cNvSpPr>
            <a:spLocks noChangeArrowheads="1"/>
          </p:cNvSpPr>
          <p:nvPr/>
        </p:nvSpPr>
        <p:spPr bwMode="auto">
          <a:xfrm>
            <a:off x="146304" y="3606128"/>
            <a:ext cx="8851392" cy="400110"/>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(item, </a:t>
            </a:r>
            <a:r>
              <a:rPr lang="en-US" altLang="en-US" sz="2000" dirty="0">
                <a:solidFill>
                  <a:srgbClr val="660099"/>
                </a:solidFill>
                <a:latin typeface="Courier New" panose="02070309020205020404" pitchFamily="49" charset="0"/>
                <a:cs typeface="Courier New" panose="02070309020205020404" pitchFamily="49" charset="0"/>
              </a:rPr>
              <a:t>end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a:t>
            </a:r>
            <a:r>
              <a:rPr lang="en-US" altLang="en-US" sz="2000" dirty="0" err="1">
                <a:solidFill>
                  <a:srgbClr val="008080"/>
                </a:solidFill>
                <a:latin typeface="Courier New" panose="02070309020205020404" pitchFamily="49" charset="0"/>
                <a:cs typeface="Courier New" panose="02070309020205020404" pitchFamily="49" charset="0"/>
              </a:rPr>
              <a:t>anyEndingString</a:t>
            </a:r>
            <a:r>
              <a:rPr lang="en-US" altLang="en-US" sz="2000" dirty="0">
                <a:solidFill>
                  <a:srgbClr val="008080"/>
                </a:solidFill>
                <a:latin typeface="Courier New" panose="02070309020205020404" pitchFamily="49" charset="0"/>
                <a:cs typeface="Courier New" panose="02070309020205020404" pitchFamily="49" charset="0"/>
              </a:rPr>
              <a:t>"</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6" name="Group 5">
            <a:extLst>
              <a:ext uri="{FF2B5EF4-FFF2-40B4-BE49-F238E27FC236}">
                <a16:creationId xmlns:a16="http://schemas.microsoft.com/office/drawing/2014/main" id="{50117EA4-15D5-4628-90A4-BB67BD749F04}"/>
              </a:ext>
            </a:extLst>
          </p:cNvPr>
          <p:cNvGrpSpPr/>
          <p:nvPr/>
        </p:nvGrpSpPr>
        <p:grpSpPr>
          <a:xfrm>
            <a:off x="146304" y="4613287"/>
            <a:ext cx="8851391" cy="1250186"/>
            <a:chOff x="160238" y="3030454"/>
            <a:chExt cx="4510537" cy="1051275"/>
          </a:xfrm>
        </p:grpSpPr>
        <p:sp>
          <p:nvSpPr>
            <p:cNvPr id="7" name="Rectangle 6">
              <a:extLst>
                <a:ext uri="{FF2B5EF4-FFF2-40B4-BE49-F238E27FC236}">
                  <a16:creationId xmlns:a16="http://schemas.microsoft.com/office/drawing/2014/main" id="{8715900F-7D4B-4A5C-AA38-4D72EF657F01}"/>
                </a:ext>
              </a:extLst>
            </p:cNvPr>
            <p:cNvSpPr>
              <a:spLocks noChangeArrowheads="1"/>
            </p:cNvSpPr>
            <p:nvPr/>
          </p:nvSpPr>
          <p:spPr bwMode="auto">
            <a:xfrm>
              <a:off x="393124" y="3030454"/>
              <a:ext cx="4277651" cy="105127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"AAA"</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660099"/>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"BBB"</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660099"/>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"CCC"</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660099"/>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"DDD"</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660099"/>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8" name="Rectangle 7">
              <a:extLst>
                <a:ext uri="{FF2B5EF4-FFF2-40B4-BE49-F238E27FC236}">
                  <a16:creationId xmlns:a16="http://schemas.microsoft.com/office/drawing/2014/main" id="{C654B34C-72A4-4AE9-9D8D-C1549FAFAB9C}"/>
                </a:ext>
              </a:extLst>
            </p:cNvPr>
            <p:cNvSpPr>
              <a:spLocks noChangeArrowheads="1"/>
            </p:cNvSpPr>
            <p:nvPr/>
          </p:nvSpPr>
          <p:spPr bwMode="auto">
            <a:xfrm>
              <a:off x="160238" y="3030457"/>
              <a:ext cx="232886" cy="1051272"/>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p:txBody>
        </p:sp>
      </p:grpSp>
      <p:grpSp>
        <p:nvGrpSpPr>
          <p:cNvPr id="12" name="Group 11">
            <a:extLst>
              <a:ext uri="{FF2B5EF4-FFF2-40B4-BE49-F238E27FC236}">
                <a16:creationId xmlns:a16="http://schemas.microsoft.com/office/drawing/2014/main" id="{C52CBB53-0E88-49B2-AFB6-5A01F8D701EF}"/>
              </a:ext>
            </a:extLst>
          </p:cNvPr>
          <p:cNvGrpSpPr/>
          <p:nvPr/>
        </p:nvGrpSpPr>
        <p:grpSpPr>
          <a:xfrm>
            <a:off x="146303" y="5928513"/>
            <a:ext cx="8851392" cy="551364"/>
            <a:chOff x="4773387" y="5013122"/>
            <a:chExt cx="8851392" cy="551364"/>
          </a:xfrm>
        </p:grpSpPr>
        <p:sp>
          <p:nvSpPr>
            <p:cNvPr id="10" name="Rectangle 9">
              <a:extLst>
                <a:ext uri="{FF2B5EF4-FFF2-40B4-BE49-F238E27FC236}">
                  <a16:creationId xmlns:a16="http://schemas.microsoft.com/office/drawing/2014/main" id="{647F6319-FFA5-4B0E-BEA0-49DE2B6EE79B}"/>
                </a:ext>
              </a:extLst>
            </p:cNvPr>
            <p:cNvSpPr>
              <a:spLocks noChangeArrowheads="1"/>
            </p:cNvSpPr>
            <p:nvPr/>
          </p:nvSpPr>
          <p:spPr bwMode="auto">
            <a:xfrm>
              <a:off x="5473172" y="5104138"/>
              <a:ext cx="8151607" cy="36933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AAA BBBCCC***DDD***</a:t>
              </a:r>
            </a:p>
          </p:txBody>
        </p:sp>
        <p:pic>
          <p:nvPicPr>
            <p:cNvPr id="11" name="Picture 10" descr="A flat screen monitor&#10;&#10;Description automatically generated">
              <a:extLst>
                <a:ext uri="{FF2B5EF4-FFF2-40B4-BE49-F238E27FC236}">
                  <a16:creationId xmlns:a16="http://schemas.microsoft.com/office/drawing/2014/main" id="{E120B312-897A-41CE-9D0C-E6E646C448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73387" y="5013122"/>
              <a:ext cx="572603" cy="551364"/>
            </a:xfrm>
            <a:prstGeom prst="rect">
              <a:avLst/>
            </a:prstGeom>
          </p:spPr>
        </p:pic>
      </p:grpSp>
      <p:pic>
        <p:nvPicPr>
          <p:cNvPr id="13" name="Picture 12">
            <a:hlinkClick r:id="rId4" action="ppaction://hlinksldjump"/>
            <a:extLst>
              <a:ext uri="{FF2B5EF4-FFF2-40B4-BE49-F238E27FC236}">
                <a16:creationId xmlns:a16="http://schemas.microsoft.com/office/drawing/2014/main" id="{5848FDC6-E5BA-4399-8C40-78DFFE64642A}"/>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4" name="Slide Number Placeholder 2">
            <a:hlinkClick r:id="rId6" action="ppaction://hlinksldjump"/>
            <a:extLst>
              <a:ext uri="{FF2B5EF4-FFF2-40B4-BE49-F238E27FC236}">
                <a16:creationId xmlns:a16="http://schemas.microsoft.com/office/drawing/2014/main" id="{585FA6A6-7403-4C51-B746-22D6BAB2AC4B}"/>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173737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57CD-62EC-4847-8543-E6A3E2C0D301}"/>
              </a:ext>
            </a:extLst>
          </p:cNvPr>
          <p:cNvSpPr>
            <a:spLocks noGrp="1"/>
          </p:cNvSpPr>
          <p:nvPr>
            <p:ph type="title"/>
          </p:nvPr>
        </p:nvSpPr>
        <p:spPr/>
        <p:txBody>
          <a:bodyPr/>
          <a:lstStyle/>
          <a:p>
            <a:r>
              <a:rPr lang="en-US" dirty="0"/>
              <a:t>Check Points</a:t>
            </a:r>
          </a:p>
        </p:txBody>
      </p:sp>
      <p:sp>
        <p:nvSpPr>
          <p:cNvPr id="3" name="Slide Number Placeholder 2">
            <a:extLst>
              <a:ext uri="{FF2B5EF4-FFF2-40B4-BE49-F238E27FC236}">
                <a16:creationId xmlns:a16="http://schemas.microsoft.com/office/drawing/2014/main" id="{732A8312-9B6F-46B9-98AB-F168C2F993C1}"/>
              </a:ext>
            </a:extLst>
          </p:cNvPr>
          <p:cNvSpPr>
            <a:spLocks noGrp="1"/>
          </p:cNvSpPr>
          <p:nvPr>
            <p:ph type="sldNum" sz="quarter" idx="12"/>
          </p:nvPr>
        </p:nvSpPr>
        <p:spPr/>
        <p:txBody>
          <a:bodyPr/>
          <a:lstStyle/>
          <a:p>
            <a:fld id="{F3E9C4B0-9109-4B6A-816F-B8FB191BD566}" type="slidenum">
              <a:rPr lang="en-US" smtClean="0"/>
              <a:t>4</a:t>
            </a:fld>
            <a:endParaRPr lang="en-US"/>
          </a:p>
        </p:txBody>
      </p:sp>
      <p:sp>
        <p:nvSpPr>
          <p:cNvPr id="4" name="Content Placeholder 3">
            <a:extLst>
              <a:ext uri="{FF2B5EF4-FFF2-40B4-BE49-F238E27FC236}">
                <a16:creationId xmlns:a16="http://schemas.microsoft.com/office/drawing/2014/main" id="{4666B4F6-7E84-42C4-9433-E7BCC7CB0C05}"/>
              </a:ext>
            </a:extLst>
          </p:cNvPr>
          <p:cNvSpPr>
            <a:spLocks noGrp="1"/>
          </p:cNvSpPr>
          <p:nvPr>
            <p:ph idx="1"/>
          </p:nvPr>
        </p:nvSpPr>
        <p:spPr/>
        <p:txBody>
          <a:bodyPr numCol="3"/>
          <a:lstStyle/>
          <a:p>
            <a:r>
              <a:rPr lang="en-US" dirty="0">
                <a:solidFill>
                  <a:schemeClr val="accent3"/>
                </a:solidFill>
                <a:hlinkClick r:id="rId2" action="ppaction://hlinksldjump">
                  <a:extLst>
                    <a:ext uri="{A12FA001-AC4F-418D-AE19-62706E023703}">
                      <ahyp:hlinkClr xmlns:ahyp="http://schemas.microsoft.com/office/drawing/2018/hyperlinkcolor" val="tx"/>
                    </a:ext>
                  </a:extLst>
                </a:hlinkClick>
              </a:rPr>
              <a:t>Section 3.2 </a:t>
            </a:r>
            <a:endParaRPr lang="en-US" dirty="0">
              <a:solidFill>
                <a:schemeClr val="accent3"/>
              </a:solidFill>
            </a:endParaRPr>
          </a:p>
          <a:p>
            <a:pPr lvl="1"/>
            <a:r>
              <a:rPr lang="en-US" dirty="0">
                <a:hlinkClick r:id="rId3" action="ppaction://hlinksldjump"/>
              </a:rPr>
              <a:t>#1</a:t>
            </a:r>
            <a:endParaRPr lang="en-US" dirty="0"/>
          </a:p>
          <a:p>
            <a:r>
              <a:rPr lang="en-US" dirty="0">
                <a:solidFill>
                  <a:schemeClr val="accent3"/>
                </a:solidFill>
                <a:hlinkClick r:id="rId4" action="ppaction://hlinksldjump">
                  <a:extLst>
                    <a:ext uri="{A12FA001-AC4F-418D-AE19-62706E023703}">
                      <ahyp:hlinkClr xmlns:ahyp="http://schemas.microsoft.com/office/drawing/2018/hyperlinkcolor" val="tx"/>
                    </a:ext>
                  </a:extLst>
                </a:hlinkClick>
              </a:rPr>
              <a:t>Section 3.3</a:t>
            </a:r>
            <a:endParaRPr lang="en-US" dirty="0">
              <a:solidFill>
                <a:schemeClr val="accent3"/>
              </a:solidFill>
            </a:endParaRPr>
          </a:p>
          <a:p>
            <a:pPr lvl="1"/>
            <a:r>
              <a:rPr lang="en-US" dirty="0">
                <a:hlinkClick r:id="rId5" action="ppaction://hlinksldjump"/>
              </a:rPr>
              <a:t>#2</a:t>
            </a:r>
            <a:endParaRPr lang="en-US" dirty="0"/>
          </a:p>
          <a:p>
            <a:pPr lvl="1"/>
            <a:r>
              <a:rPr lang="en-US" dirty="0">
                <a:hlinkClick r:id="rId6" action="ppaction://hlinksldjump"/>
              </a:rPr>
              <a:t>#3</a:t>
            </a:r>
            <a:endParaRPr lang="en-US" dirty="0"/>
          </a:p>
          <a:p>
            <a:r>
              <a:rPr lang="en-US" dirty="0">
                <a:solidFill>
                  <a:schemeClr val="accent3"/>
                </a:solidFill>
                <a:hlinkClick r:id="rId7" action="ppaction://hlinksldjump">
                  <a:extLst>
                    <a:ext uri="{A12FA001-AC4F-418D-AE19-62706E023703}">
                      <ahyp:hlinkClr xmlns:ahyp="http://schemas.microsoft.com/office/drawing/2018/hyperlinkcolor" val="tx"/>
                    </a:ext>
                  </a:extLst>
                </a:hlinkClick>
              </a:rPr>
              <a:t>Section 3.6</a:t>
            </a:r>
            <a:endParaRPr lang="en-US" dirty="0">
              <a:solidFill>
                <a:schemeClr val="accent3"/>
              </a:solidFill>
              <a:hlinkClick r:id="rId8" action="ppaction://hlinksldjump">
                <a:extLst>
                  <a:ext uri="{A12FA001-AC4F-418D-AE19-62706E023703}">
                    <ahyp:hlinkClr xmlns:ahyp="http://schemas.microsoft.com/office/drawing/2018/hyperlinkcolor" val="tx"/>
                  </a:ext>
                </a:extLst>
              </a:hlinkClick>
            </a:endParaRPr>
          </a:p>
          <a:p>
            <a:pPr lvl="1"/>
            <a:r>
              <a:rPr lang="en-US" dirty="0">
                <a:solidFill>
                  <a:srgbClr val="72A42F"/>
                </a:solidFill>
                <a:hlinkClick r:id="rId8" action="ppaction://hlinksldjump">
                  <a:extLst>
                    <a:ext uri="{A12FA001-AC4F-418D-AE19-62706E023703}">
                      <ahyp:hlinkClr xmlns:ahyp="http://schemas.microsoft.com/office/drawing/2018/hyperlinkcolor" val="tx"/>
                    </a:ext>
                  </a:extLst>
                </a:hlinkClick>
              </a:rPr>
              <a:t>#4</a:t>
            </a:r>
            <a:endParaRPr lang="en-US" dirty="0">
              <a:solidFill>
                <a:srgbClr val="72A42F"/>
              </a:solidFill>
            </a:endParaRPr>
          </a:p>
          <a:p>
            <a:pPr lvl="1"/>
            <a:r>
              <a:rPr lang="en-US" dirty="0">
                <a:hlinkClick r:id="rId9" action="ppaction://hlinksldjump"/>
              </a:rPr>
              <a:t>#5</a:t>
            </a:r>
            <a:endParaRPr lang="en-US" dirty="0"/>
          </a:p>
        </p:txBody>
      </p:sp>
      <p:pic>
        <p:nvPicPr>
          <p:cNvPr id="5" name="Picture 4">
            <a:hlinkClick r:id="rId10" action="ppaction://hlinksldjump"/>
            <a:extLst>
              <a:ext uri="{FF2B5EF4-FFF2-40B4-BE49-F238E27FC236}">
                <a16:creationId xmlns:a16="http://schemas.microsoft.com/office/drawing/2014/main" id="{4DD89BF7-FA8F-4A0A-B4E2-D33A2C81935D}"/>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Tree>
    <p:extLst>
      <p:ext uri="{BB962C8B-B14F-4D97-AF65-F5344CB8AC3E}">
        <p14:creationId xmlns:p14="http://schemas.microsoft.com/office/powerpoint/2010/main" val="3372279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65D1-BFD5-49A1-A40B-55B720C46332}"/>
              </a:ext>
            </a:extLst>
          </p:cNvPr>
          <p:cNvSpPr>
            <a:spLocks noGrp="1"/>
          </p:cNvSpPr>
          <p:nvPr>
            <p:ph type="title"/>
          </p:nvPr>
        </p:nvSpPr>
        <p:spPr/>
        <p:txBody>
          <a:bodyPr/>
          <a:lstStyle/>
          <a:p>
            <a:r>
              <a:rPr lang="en-US" dirty="0"/>
              <a:t>Printing Without The Newline</a:t>
            </a:r>
          </a:p>
        </p:txBody>
      </p:sp>
      <p:sp>
        <p:nvSpPr>
          <p:cNvPr id="5" name="Slide Number Placeholder 4">
            <a:extLst>
              <a:ext uri="{FF2B5EF4-FFF2-40B4-BE49-F238E27FC236}">
                <a16:creationId xmlns:a16="http://schemas.microsoft.com/office/drawing/2014/main" id="{3A470489-E3AA-42ED-AD1A-050E8675A396}"/>
              </a:ext>
            </a:extLst>
          </p:cNvPr>
          <p:cNvSpPr>
            <a:spLocks noGrp="1"/>
          </p:cNvSpPr>
          <p:nvPr>
            <p:ph type="sldNum" sz="quarter" idx="12"/>
          </p:nvPr>
        </p:nvSpPr>
        <p:spPr/>
        <p:txBody>
          <a:bodyPr/>
          <a:lstStyle/>
          <a:p>
            <a:fld id="{F3E9C4B0-9109-4B6A-816F-B8FB191BD566}" type="slidenum">
              <a:rPr lang="en-US" smtClean="0"/>
              <a:t>40</a:t>
            </a:fld>
            <a:endParaRPr lang="en-US"/>
          </a:p>
        </p:txBody>
      </p:sp>
      <p:sp>
        <p:nvSpPr>
          <p:cNvPr id="3" name="Content Placeholder 2">
            <a:extLst>
              <a:ext uri="{FF2B5EF4-FFF2-40B4-BE49-F238E27FC236}">
                <a16:creationId xmlns:a16="http://schemas.microsoft.com/office/drawing/2014/main" id="{3C963391-4CBF-4F34-8A4B-7A361257046B}"/>
              </a:ext>
            </a:extLst>
          </p:cNvPr>
          <p:cNvSpPr>
            <a:spLocks noGrp="1"/>
          </p:cNvSpPr>
          <p:nvPr>
            <p:ph idx="1"/>
          </p:nvPr>
        </p:nvSpPr>
        <p:spPr/>
        <p:txBody>
          <a:bodyPr/>
          <a:lstStyle/>
          <a:p>
            <a:r>
              <a:rPr lang="en-US" dirty="0"/>
              <a:t>Also, You can also use the end argument for printing multiple items using the following syntax:</a:t>
            </a:r>
          </a:p>
        </p:txBody>
      </p:sp>
      <p:grpSp>
        <p:nvGrpSpPr>
          <p:cNvPr id="14" name="Group 13">
            <a:extLst>
              <a:ext uri="{FF2B5EF4-FFF2-40B4-BE49-F238E27FC236}">
                <a16:creationId xmlns:a16="http://schemas.microsoft.com/office/drawing/2014/main" id="{D06F279D-5043-4443-AD9E-E67094EF7A0A}"/>
              </a:ext>
            </a:extLst>
          </p:cNvPr>
          <p:cNvGrpSpPr/>
          <p:nvPr/>
        </p:nvGrpSpPr>
        <p:grpSpPr>
          <a:xfrm>
            <a:off x="146303" y="3730556"/>
            <a:ext cx="8837666" cy="551364"/>
            <a:chOff x="-4000447" y="5854418"/>
            <a:chExt cx="8509854" cy="551364"/>
          </a:xfrm>
        </p:grpSpPr>
        <p:sp>
          <p:nvSpPr>
            <p:cNvPr id="15" name="Rectangle 14">
              <a:extLst>
                <a:ext uri="{FF2B5EF4-FFF2-40B4-BE49-F238E27FC236}">
                  <a16:creationId xmlns:a16="http://schemas.microsoft.com/office/drawing/2014/main" id="{1C1C91D1-CCA7-4F94-8603-6F89BF5CD6C4}"/>
                </a:ext>
              </a:extLst>
            </p:cNvPr>
            <p:cNvSpPr>
              <a:spLocks noChangeArrowheads="1"/>
            </p:cNvSpPr>
            <p:nvPr/>
          </p:nvSpPr>
          <p:spPr bwMode="auto">
            <a:xfrm>
              <a:off x="-3326618" y="5945435"/>
              <a:ext cx="7836025" cy="369332"/>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The area is 28.274333882308138 and the perimeter is 6</a:t>
              </a:r>
              <a:endParaRPr lang="de-DE" altLang="en-US" dirty="0">
                <a:latin typeface="Courier New" panose="02070309020205020404" pitchFamily="49" charset="0"/>
                <a:cs typeface="Courier New" panose="02070309020205020404" pitchFamily="49" charset="0"/>
              </a:endParaRPr>
            </a:p>
          </p:txBody>
        </p:sp>
        <p:pic>
          <p:nvPicPr>
            <p:cNvPr id="16" name="Picture 15" descr="A flat screen monitor&#10;&#10;Description automatically generated">
              <a:extLst>
                <a:ext uri="{FF2B5EF4-FFF2-40B4-BE49-F238E27FC236}">
                  <a16:creationId xmlns:a16="http://schemas.microsoft.com/office/drawing/2014/main" id="{59927ECE-0FA3-4CF0-A09C-7F8360694C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00447" y="5854418"/>
              <a:ext cx="551364" cy="551364"/>
            </a:xfrm>
            <a:prstGeom prst="rect">
              <a:avLst/>
            </a:prstGeom>
          </p:spPr>
        </p:pic>
      </p:grpSp>
      <p:grpSp>
        <p:nvGrpSpPr>
          <p:cNvPr id="17" name="Group 16">
            <a:extLst>
              <a:ext uri="{FF2B5EF4-FFF2-40B4-BE49-F238E27FC236}">
                <a16:creationId xmlns:a16="http://schemas.microsoft.com/office/drawing/2014/main" id="{A8D742B1-D476-4D29-AC5C-7C1B22BA4434}"/>
              </a:ext>
            </a:extLst>
          </p:cNvPr>
          <p:cNvGrpSpPr/>
          <p:nvPr/>
        </p:nvGrpSpPr>
        <p:grpSpPr>
          <a:xfrm>
            <a:off x="146303" y="2311232"/>
            <a:ext cx="8851392" cy="1250186"/>
            <a:chOff x="160238" y="3030454"/>
            <a:chExt cx="8851392" cy="1051275"/>
          </a:xfrm>
        </p:grpSpPr>
        <p:sp>
          <p:nvSpPr>
            <p:cNvPr id="18" name="Rectangle 17">
              <a:extLst>
                <a:ext uri="{FF2B5EF4-FFF2-40B4-BE49-F238E27FC236}">
                  <a16:creationId xmlns:a16="http://schemas.microsoft.com/office/drawing/2014/main" id="{822ABBBC-D073-453A-A00C-2F9AF5828A47}"/>
                </a:ext>
              </a:extLst>
            </p:cNvPr>
            <p:cNvSpPr>
              <a:spLocks noChangeArrowheads="1"/>
            </p:cNvSpPr>
            <p:nvPr/>
          </p:nvSpPr>
          <p:spPr bwMode="auto">
            <a:xfrm>
              <a:off x="617250" y="3030454"/>
              <a:ext cx="8394380" cy="105127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import </a:t>
              </a:r>
              <a:r>
                <a:rPr lang="en-US" altLang="en-US" dirty="0">
                  <a:solidFill>
                    <a:srgbClr val="000000"/>
                  </a:solidFill>
                  <a:latin typeface="Courier New" panose="02070309020205020404" pitchFamily="49" charset="0"/>
                  <a:cs typeface="Courier New" panose="02070309020205020404" pitchFamily="49" charset="0"/>
                </a:rPr>
                <a:t>math</a:t>
              </a:r>
            </a:p>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radius = </a:t>
              </a:r>
              <a:r>
                <a:rPr lang="en-US" altLang="en-US" dirty="0">
                  <a:solidFill>
                    <a:srgbClr val="0000FF"/>
                  </a:solidFill>
                  <a:latin typeface="Courier New" panose="02070309020205020404" pitchFamily="49" charset="0"/>
                  <a:cs typeface="Courier New" panose="02070309020205020404" pitchFamily="49" charset="0"/>
                </a:rPr>
                <a:t>3</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"The area is"</a:t>
              </a:r>
              <a:r>
                <a:rPr lang="en-US" altLang="en-US" dirty="0">
                  <a:solidFill>
                    <a:srgbClr val="000000"/>
                  </a:solidFill>
                  <a:latin typeface="Courier New" panose="02070309020205020404" pitchFamily="49" charset="0"/>
                  <a:cs typeface="Courier New" panose="02070309020205020404" pitchFamily="49" charset="0"/>
                </a:rPr>
                <a:t>, radius * radius * </a:t>
              </a:r>
              <a:r>
                <a:rPr lang="en-US" altLang="en-US" dirty="0" err="1">
                  <a:solidFill>
                    <a:srgbClr val="000000"/>
                  </a:solidFill>
                  <a:latin typeface="Courier New" panose="02070309020205020404" pitchFamily="49" charset="0"/>
                  <a:cs typeface="Courier New" panose="02070309020205020404" pitchFamily="49" charset="0"/>
                </a:rPr>
                <a:t>math.pi</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660099"/>
                  </a:solidFill>
                  <a:latin typeface="Courier New" panose="02070309020205020404" pitchFamily="49" charset="0"/>
                  <a:cs typeface="Courier New" panose="02070309020205020404" pitchFamily="49" charset="0"/>
                </a:rPr>
                <a:t>end </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"and the perimeter is"</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00FF"/>
                  </a:solidFill>
                  <a:latin typeface="Courier New" panose="02070309020205020404" pitchFamily="49" charset="0"/>
                  <a:cs typeface="Courier New" panose="02070309020205020404" pitchFamily="49" charset="0"/>
                </a:rPr>
                <a:t>2 </a:t>
              </a:r>
              <a:r>
                <a:rPr lang="en-US" altLang="en-US" dirty="0">
                  <a:solidFill>
                    <a:srgbClr val="000000"/>
                  </a:solidFill>
                  <a:latin typeface="Courier New" panose="02070309020205020404" pitchFamily="49" charset="0"/>
                  <a:cs typeface="Courier New" panose="02070309020205020404" pitchFamily="49" charset="0"/>
                </a:rPr>
                <a:t>* radius)</a:t>
              </a:r>
              <a:endParaRPr lang="en-US" altLang="en-US" dirty="0">
                <a:latin typeface="Arial" panose="020B0604020202020204" pitchFamily="34" charset="0"/>
              </a:endParaRPr>
            </a:p>
          </p:txBody>
        </p:sp>
        <p:sp>
          <p:nvSpPr>
            <p:cNvPr id="19" name="Rectangle 18">
              <a:extLst>
                <a:ext uri="{FF2B5EF4-FFF2-40B4-BE49-F238E27FC236}">
                  <a16:creationId xmlns:a16="http://schemas.microsoft.com/office/drawing/2014/main" id="{882F6444-335D-44BF-9B19-3D5249E75EAB}"/>
                </a:ext>
              </a:extLst>
            </p:cNvPr>
            <p:cNvSpPr>
              <a:spLocks noChangeArrowheads="1"/>
            </p:cNvSpPr>
            <p:nvPr/>
          </p:nvSpPr>
          <p:spPr bwMode="auto">
            <a:xfrm>
              <a:off x="160238" y="3030457"/>
              <a:ext cx="457012" cy="1051272"/>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p:txBody>
        </p:sp>
      </p:grpSp>
      <p:pic>
        <p:nvPicPr>
          <p:cNvPr id="12" name="Picture 11">
            <a:hlinkClick r:id="rId4" action="ppaction://hlinksldjump"/>
            <a:extLst>
              <a:ext uri="{FF2B5EF4-FFF2-40B4-BE49-F238E27FC236}">
                <a16:creationId xmlns:a16="http://schemas.microsoft.com/office/drawing/2014/main" id="{60EACDD5-0743-474D-9437-2DCE0AF41BBD}"/>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3" name="Slide Number Placeholder 2">
            <a:hlinkClick r:id="rId6" action="ppaction://hlinksldjump"/>
            <a:extLst>
              <a:ext uri="{FF2B5EF4-FFF2-40B4-BE49-F238E27FC236}">
                <a16:creationId xmlns:a16="http://schemas.microsoft.com/office/drawing/2014/main" id="{CBF64D36-BB66-4989-B8C1-CB6E7BCB28FD}"/>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2866091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1EA7-095C-4ACA-A1B9-9479D87D51DD}"/>
              </a:ext>
            </a:extLst>
          </p:cNvPr>
          <p:cNvSpPr>
            <a:spLocks noGrp="1"/>
          </p:cNvSpPr>
          <p:nvPr>
            <p:ph type="title"/>
          </p:nvPr>
        </p:nvSpPr>
        <p:spPr/>
        <p:txBody>
          <a:bodyPr/>
          <a:lstStyle/>
          <a:p>
            <a:r>
              <a:rPr lang="en-US" dirty="0"/>
              <a:t>The str Function</a:t>
            </a:r>
          </a:p>
        </p:txBody>
      </p:sp>
      <p:sp>
        <p:nvSpPr>
          <p:cNvPr id="8" name="Slide Number Placeholder 7">
            <a:extLst>
              <a:ext uri="{FF2B5EF4-FFF2-40B4-BE49-F238E27FC236}">
                <a16:creationId xmlns:a16="http://schemas.microsoft.com/office/drawing/2014/main" id="{7003F66C-1171-4F30-BC9F-49A044CE40A5}"/>
              </a:ext>
            </a:extLst>
          </p:cNvPr>
          <p:cNvSpPr>
            <a:spLocks noGrp="1"/>
          </p:cNvSpPr>
          <p:nvPr>
            <p:ph type="sldNum" sz="quarter" idx="12"/>
          </p:nvPr>
        </p:nvSpPr>
        <p:spPr/>
        <p:txBody>
          <a:bodyPr/>
          <a:lstStyle/>
          <a:p>
            <a:fld id="{F3E9C4B0-9109-4B6A-816F-B8FB191BD566}" type="slidenum">
              <a:rPr lang="en-US" smtClean="0"/>
              <a:t>41</a:t>
            </a:fld>
            <a:endParaRPr lang="en-US"/>
          </a:p>
        </p:txBody>
      </p:sp>
      <p:sp>
        <p:nvSpPr>
          <p:cNvPr id="3" name="Content Placeholder 2">
            <a:extLst>
              <a:ext uri="{FF2B5EF4-FFF2-40B4-BE49-F238E27FC236}">
                <a16:creationId xmlns:a16="http://schemas.microsoft.com/office/drawing/2014/main" id="{E0B87DEC-F2E2-4B6A-B48B-FFBB62D388B9}"/>
              </a:ext>
            </a:extLst>
          </p:cNvPr>
          <p:cNvSpPr>
            <a:spLocks noGrp="1"/>
          </p:cNvSpPr>
          <p:nvPr>
            <p:ph idx="1"/>
          </p:nvPr>
        </p:nvSpPr>
        <p:spPr/>
        <p:txBody>
          <a:bodyPr/>
          <a:lstStyle/>
          <a:p>
            <a:r>
              <a:rPr lang="en-US" dirty="0"/>
              <a:t>The </a:t>
            </a:r>
            <a:r>
              <a:rPr lang="en-US" dirty="0">
                <a:solidFill>
                  <a:srgbClr val="7030A0"/>
                </a:solidFill>
              </a:rPr>
              <a:t>str</a:t>
            </a:r>
            <a:r>
              <a:rPr lang="en-US" dirty="0"/>
              <a:t> function can be used to convert a </a:t>
            </a:r>
            <a:r>
              <a:rPr lang="en-US" dirty="0">
                <a:solidFill>
                  <a:schemeClr val="accent2"/>
                </a:solidFill>
              </a:rPr>
              <a:t>number</a:t>
            </a:r>
            <a:r>
              <a:rPr lang="en-US" dirty="0"/>
              <a:t> into a </a:t>
            </a:r>
            <a:r>
              <a:rPr lang="en-US" dirty="0">
                <a:solidFill>
                  <a:schemeClr val="accent2"/>
                </a:solidFill>
              </a:rPr>
              <a:t>string</a:t>
            </a:r>
            <a:r>
              <a:rPr lang="en-US" dirty="0"/>
              <a:t>. </a:t>
            </a:r>
          </a:p>
          <a:p>
            <a:r>
              <a:rPr lang="en-US" dirty="0"/>
              <a:t>For example:</a:t>
            </a:r>
          </a:p>
        </p:txBody>
      </p:sp>
      <p:grpSp>
        <p:nvGrpSpPr>
          <p:cNvPr id="4" name="Group 3">
            <a:extLst>
              <a:ext uri="{FF2B5EF4-FFF2-40B4-BE49-F238E27FC236}">
                <a16:creationId xmlns:a16="http://schemas.microsoft.com/office/drawing/2014/main" id="{4B1691B9-B91E-45BE-9C9C-CC704EF00079}"/>
              </a:ext>
            </a:extLst>
          </p:cNvPr>
          <p:cNvGrpSpPr/>
          <p:nvPr/>
        </p:nvGrpSpPr>
        <p:grpSpPr>
          <a:xfrm>
            <a:off x="146303" y="2560141"/>
            <a:ext cx="8851392" cy="2246769"/>
            <a:chOff x="769637" y="3972893"/>
            <a:chExt cx="8851392" cy="2246769"/>
          </a:xfrm>
        </p:grpSpPr>
        <p:sp>
          <p:nvSpPr>
            <p:cNvPr id="5" name="Rectangle 4">
              <a:extLst>
                <a:ext uri="{FF2B5EF4-FFF2-40B4-BE49-F238E27FC236}">
                  <a16:creationId xmlns:a16="http://schemas.microsoft.com/office/drawing/2014/main" id="{93D8D386-9478-42B5-953F-F20DB062F8FA}"/>
                </a:ext>
              </a:extLst>
            </p:cNvPr>
            <p:cNvSpPr>
              <a:spLocks noChangeArrowheads="1"/>
            </p:cNvSpPr>
            <p:nvPr/>
          </p:nvSpPr>
          <p:spPr bwMode="auto">
            <a:xfrm>
              <a:off x="1447040" y="3972893"/>
              <a:ext cx="8173989" cy="2246769"/>
            </a:xfrm>
            <a:prstGeom prst="rect">
              <a:avLst/>
            </a:prstGeom>
            <a:solidFill>
              <a:schemeClr val="bg1">
                <a:lumMod val="75000"/>
                <a:alpha val="15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solidFill>
                    <a:schemeClr val="tx1">
                      <a:lumMod val="95000"/>
                      <a:lumOff val="5000"/>
                    </a:schemeClr>
                  </a:solidFill>
                  <a:latin typeface="Courier New" panose="02070309020205020404" pitchFamily="49" charset="0"/>
                  <a:cs typeface="Courier New" panose="02070309020205020404" pitchFamily="49" charset="0"/>
                </a:rPr>
                <a:t> </a:t>
              </a:r>
              <a:r>
                <a:rPr lang="en-US" altLang="en-US" sz="2000" dirty="0">
                  <a:latin typeface="Courier New" panose="02070309020205020404" pitchFamily="49" charset="0"/>
                  <a:cs typeface="Courier New" panose="02070309020205020404" pitchFamily="49" charset="0"/>
                </a:rPr>
                <a:t>s</a:t>
              </a:r>
              <a:r>
                <a:rPr lang="en-US" altLang="en-US" sz="2000" dirty="0">
                  <a:solidFill>
                    <a:schemeClr val="tx1">
                      <a:lumMod val="95000"/>
                      <a:lumOff val="5000"/>
                    </a:schemeClr>
                  </a:solidFill>
                  <a:latin typeface="Courier New" panose="02070309020205020404" pitchFamily="49" charset="0"/>
                  <a:cs typeface="Courier New" panose="02070309020205020404" pitchFamily="49" charset="0"/>
                </a:rPr>
                <a:t> = </a:t>
              </a:r>
              <a:r>
                <a:rPr lang="en-US" altLang="en-US" sz="2000" dirty="0">
                  <a:solidFill>
                    <a:srgbClr val="7030A0"/>
                  </a:solidFill>
                  <a:latin typeface="Courier New" panose="02070309020205020404" pitchFamily="49" charset="0"/>
                  <a:cs typeface="Courier New" panose="02070309020205020404" pitchFamily="49" charset="0"/>
                </a:rPr>
                <a:t>str</a:t>
              </a:r>
              <a:r>
                <a:rPr lang="en-US" altLang="en-US" sz="2000" dirty="0">
                  <a:solidFill>
                    <a:schemeClr val="tx1">
                      <a:lumMod val="95000"/>
                      <a:lumOff val="5000"/>
                    </a:schemeClr>
                  </a:solidFill>
                  <a:latin typeface="Courier New" panose="02070309020205020404" pitchFamily="49" charset="0"/>
                  <a:cs typeface="Courier New" panose="02070309020205020404" pitchFamily="49" charset="0"/>
                </a:rPr>
                <a:t>(3.4) </a:t>
              </a:r>
              <a:r>
                <a:rPr lang="en-US" altLang="en-US" sz="2000" dirty="0">
                  <a:solidFill>
                    <a:schemeClr val="bg1">
                      <a:lumMod val="50000"/>
                    </a:schemeClr>
                  </a:solidFill>
                  <a:latin typeface="Courier New" panose="02070309020205020404" pitchFamily="49" charset="0"/>
                  <a:cs typeface="Courier New" panose="02070309020205020404" pitchFamily="49" charset="0"/>
                </a:rPr>
                <a:t># Convert a float to string</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solidFill>
                    <a:schemeClr val="tx1">
                      <a:lumMod val="95000"/>
                      <a:lumOff val="5000"/>
                    </a:schemeClr>
                  </a:solidFill>
                  <a:latin typeface="Courier New" panose="02070309020205020404" pitchFamily="49" charset="0"/>
                  <a:cs typeface="Courier New" panose="02070309020205020404" pitchFamily="49" charset="0"/>
                </a:rPr>
                <a:t> s</a:t>
              </a:r>
            </a:p>
            <a:p>
              <a:pPr defTabSz="914400" eaLnBrk="0" fontAlgn="base" hangingPunct="0">
                <a:spcBef>
                  <a:spcPct val="0"/>
                </a:spcBef>
                <a:spcAft>
                  <a:spcPct val="0"/>
                </a:spcAft>
              </a:pPr>
              <a:r>
                <a:rPr lang="en-US" altLang="en-US" sz="2000" dirty="0">
                  <a:solidFill>
                    <a:srgbClr val="3333FF"/>
                  </a:solidFill>
                  <a:latin typeface="Courier New" panose="02070309020205020404" pitchFamily="49" charset="0"/>
                  <a:cs typeface="Courier New" panose="02070309020205020404" pitchFamily="49" charset="0"/>
                </a:rPr>
                <a:t>'3.4'</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solidFill>
                    <a:schemeClr val="tx1">
                      <a:lumMod val="95000"/>
                      <a:lumOff val="5000"/>
                    </a:schemeClr>
                  </a:solidFill>
                  <a:latin typeface="Courier New" panose="02070309020205020404" pitchFamily="49" charset="0"/>
                  <a:cs typeface="Courier New" panose="02070309020205020404" pitchFamily="49" charset="0"/>
                </a:rPr>
                <a:t> s = </a:t>
              </a:r>
              <a:r>
                <a:rPr lang="en-US" altLang="en-US" sz="2000" dirty="0">
                  <a:solidFill>
                    <a:srgbClr val="7030A0"/>
                  </a:solidFill>
                  <a:latin typeface="Courier New" panose="02070309020205020404" pitchFamily="49" charset="0"/>
                  <a:cs typeface="Courier New" panose="02070309020205020404" pitchFamily="49" charset="0"/>
                </a:rPr>
                <a:t>str</a:t>
              </a:r>
              <a:r>
                <a:rPr lang="en-US" altLang="en-US" sz="2000" dirty="0">
                  <a:solidFill>
                    <a:schemeClr val="tx1">
                      <a:lumMod val="95000"/>
                      <a:lumOff val="5000"/>
                    </a:schemeClr>
                  </a:solidFill>
                  <a:latin typeface="Courier New" panose="02070309020205020404" pitchFamily="49" charset="0"/>
                  <a:cs typeface="Courier New" panose="02070309020205020404" pitchFamily="49" charset="0"/>
                </a:rPr>
                <a:t>(3) </a:t>
              </a:r>
              <a:r>
                <a:rPr lang="en-US" altLang="en-US" sz="2000" dirty="0">
                  <a:solidFill>
                    <a:schemeClr val="bg1">
                      <a:lumMod val="50000"/>
                    </a:schemeClr>
                  </a:solidFill>
                  <a:latin typeface="Courier New" panose="02070309020205020404" pitchFamily="49" charset="0"/>
                  <a:cs typeface="Courier New" panose="02070309020205020404" pitchFamily="49" charset="0"/>
                </a:rPr>
                <a:t># Convert an integer to string</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solidFill>
                    <a:schemeClr val="tx1">
                      <a:lumMod val="95000"/>
                      <a:lumOff val="5000"/>
                    </a:schemeClr>
                  </a:solidFill>
                  <a:latin typeface="Courier New" panose="02070309020205020404" pitchFamily="49" charset="0"/>
                  <a:cs typeface="Courier New" panose="02070309020205020404" pitchFamily="49" charset="0"/>
                </a:rPr>
                <a:t> s</a:t>
              </a:r>
            </a:p>
            <a:p>
              <a:pPr defTabSz="914400" eaLnBrk="0" fontAlgn="base" hangingPunct="0">
                <a:spcBef>
                  <a:spcPct val="0"/>
                </a:spcBef>
                <a:spcAft>
                  <a:spcPct val="0"/>
                </a:spcAft>
              </a:pPr>
              <a:r>
                <a:rPr lang="en-US" altLang="en-US" sz="2000" dirty="0">
                  <a:solidFill>
                    <a:srgbClr val="3333FF"/>
                  </a:solidFill>
                  <a:latin typeface="Courier New" panose="02070309020205020404" pitchFamily="49" charset="0"/>
                  <a:cs typeface="Courier New" panose="02070309020205020404" pitchFamily="49" charset="0"/>
                </a:rPr>
                <a:t>'3'</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p>
          </p:txBody>
        </p:sp>
        <p:pic>
          <p:nvPicPr>
            <p:cNvPr id="6" name="Picture 5">
              <a:extLst>
                <a:ext uri="{FF2B5EF4-FFF2-40B4-BE49-F238E27FC236}">
                  <a16:creationId xmlns:a16="http://schemas.microsoft.com/office/drawing/2014/main" id="{7A2E2150-A5D7-4CC6-BD26-CA04F4EF88C7}"/>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769637" y="4818959"/>
              <a:ext cx="551364" cy="551364"/>
            </a:xfrm>
            <a:prstGeom prst="rect">
              <a:avLst/>
            </a:prstGeom>
          </p:spPr>
        </p:pic>
      </p:grpSp>
      <p:pic>
        <p:nvPicPr>
          <p:cNvPr id="9" name="Picture 8">
            <a:hlinkClick r:id="rId4" action="ppaction://hlinksldjump"/>
            <a:extLst>
              <a:ext uri="{FF2B5EF4-FFF2-40B4-BE49-F238E27FC236}">
                <a16:creationId xmlns:a16="http://schemas.microsoft.com/office/drawing/2014/main" id="{49DD45DB-4E53-4C45-86E2-C962D307E77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0" name="Slide Number Placeholder 2">
            <a:hlinkClick r:id="rId6" action="ppaction://hlinksldjump"/>
            <a:extLst>
              <a:ext uri="{FF2B5EF4-FFF2-40B4-BE49-F238E27FC236}">
                <a16:creationId xmlns:a16="http://schemas.microsoft.com/office/drawing/2014/main" id="{BC049787-B1A2-4541-A2AB-CFAECCB3A1D6}"/>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4058350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31AA-C720-494A-AD1C-164AE3DE3E5A}"/>
              </a:ext>
            </a:extLst>
          </p:cNvPr>
          <p:cNvSpPr>
            <a:spLocks noGrp="1"/>
          </p:cNvSpPr>
          <p:nvPr>
            <p:ph type="title"/>
          </p:nvPr>
        </p:nvSpPr>
        <p:spPr/>
        <p:txBody>
          <a:bodyPr/>
          <a:lstStyle/>
          <a:p>
            <a:r>
              <a:rPr lang="en-US" dirty="0"/>
              <a:t>The String Concatenation Operator</a:t>
            </a:r>
          </a:p>
        </p:txBody>
      </p:sp>
      <p:sp>
        <p:nvSpPr>
          <p:cNvPr id="8" name="Slide Number Placeholder 7">
            <a:extLst>
              <a:ext uri="{FF2B5EF4-FFF2-40B4-BE49-F238E27FC236}">
                <a16:creationId xmlns:a16="http://schemas.microsoft.com/office/drawing/2014/main" id="{F5D2077A-B2BD-46AF-85A4-847C6A18AEB8}"/>
              </a:ext>
            </a:extLst>
          </p:cNvPr>
          <p:cNvSpPr>
            <a:spLocks noGrp="1"/>
          </p:cNvSpPr>
          <p:nvPr>
            <p:ph type="sldNum" sz="quarter" idx="12"/>
          </p:nvPr>
        </p:nvSpPr>
        <p:spPr/>
        <p:txBody>
          <a:bodyPr/>
          <a:lstStyle/>
          <a:p>
            <a:fld id="{F3E9C4B0-9109-4B6A-816F-B8FB191BD566}" type="slidenum">
              <a:rPr lang="en-US" smtClean="0"/>
              <a:t>42</a:t>
            </a:fld>
            <a:endParaRPr lang="en-US"/>
          </a:p>
        </p:txBody>
      </p:sp>
      <p:sp>
        <p:nvSpPr>
          <p:cNvPr id="3" name="Content Placeholder 2">
            <a:extLst>
              <a:ext uri="{FF2B5EF4-FFF2-40B4-BE49-F238E27FC236}">
                <a16:creationId xmlns:a16="http://schemas.microsoft.com/office/drawing/2014/main" id="{D8974933-A791-40F1-ADD2-5F358E5956EF}"/>
              </a:ext>
            </a:extLst>
          </p:cNvPr>
          <p:cNvSpPr>
            <a:spLocks noGrp="1"/>
          </p:cNvSpPr>
          <p:nvPr>
            <p:ph idx="1"/>
          </p:nvPr>
        </p:nvSpPr>
        <p:spPr/>
        <p:txBody>
          <a:bodyPr/>
          <a:lstStyle/>
          <a:p>
            <a:r>
              <a:rPr lang="en-US" dirty="0"/>
              <a:t>You can use the </a:t>
            </a:r>
            <a:r>
              <a:rPr lang="en-US" dirty="0">
                <a:solidFill>
                  <a:srgbClr val="3333FF"/>
                </a:solidFill>
              </a:rPr>
              <a:t>+</a:t>
            </a:r>
            <a:r>
              <a:rPr lang="en-US" dirty="0"/>
              <a:t> operator to </a:t>
            </a:r>
            <a:r>
              <a:rPr lang="en-US" dirty="0">
                <a:solidFill>
                  <a:schemeClr val="accent2"/>
                </a:solidFill>
              </a:rPr>
              <a:t>add two numbers</a:t>
            </a:r>
            <a:r>
              <a:rPr lang="en-US" dirty="0"/>
              <a:t>. </a:t>
            </a:r>
          </a:p>
          <a:p>
            <a:r>
              <a:rPr lang="en-US" dirty="0"/>
              <a:t>Also, the </a:t>
            </a:r>
            <a:r>
              <a:rPr lang="en-US" dirty="0">
                <a:solidFill>
                  <a:srgbClr val="3333FF"/>
                </a:solidFill>
              </a:rPr>
              <a:t>+</a:t>
            </a:r>
            <a:r>
              <a:rPr lang="en-US" dirty="0"/>
              <a:t> operator can be used to </a:t>
            </a:r>
            <a:r>
              <a:rPr lang="en-US" dirty="0">
                <a:solidFill>
                  <a:schemeClr val="accent2"/>
                </a:solidFill>
              </a:rPr>
              <a:t>concatenate two strings</a:t>
            </a:r>
            <a:r>
              <a:rPr lang="en-US" dirty="0"/>
              <a:t>. </a:t>
            </a:r>
          </a:p>
          <a:p>
            <a:r>
              <a:rPr lang="en-US" dirty="0"/>
              <a:t>Here are some examples:</a:t>
            </a:r>
          </a:p>
        </p:txBody>
      </p:sp>
      <p:grpSp>
        <p:nvGrpSpPr>
          <p:cNvPr id="4" name="Group 3">
            <a:extLst>
              <a:ext uri="{FF2B5EF4-FFF2-40B4-BE49-F238E27FC236}">
                <a16:creationId xmlns:a16="http://schemas.microsoft.com/office/drawing/2014/main" id="{A5EC8C74-294A-414B-8AEA-34A6330C9F24}"/>
              </a:ext>
            </a:extLst>
          </p:cNvPr>
          <p:cNvGrpSpPr/>
          <p:nvPr/>
        </p:nvGrpSpPr>
        <p:grpSpPr>
          <a:xfrm>
            <a:off x="146303" y="3113267"/>
            <a:ext cx="8851392" cy="2554545"/>
            <a:chOff x="769637" y="3819005"/>
            <a:chExt cx="8851392" cy="2554545"/>
          </a:xfrm>
        </p:grpSpPr>
        <p:sp>
          <p:nvSpPr>
            <p:cNvPr id="5" name="Rectangle 4">
              <a:extLst>
                <a:ext uri="{FF2B5EF4-FFF2-40B4-BE49-F238E27FC236}">
                  <a16:creationId xmlns:a16="http://schemas.microsoft.com/office/drawing/2014/main" id="{100DC121-A41E-4FCA-BB2D-D315351B2819}"/>
                </a:ext>
              </a:extLst>
            </p:cNvPr>
            <p:cNvSpPr>
              <a:spLocks noChangeArrowheads="1"/>
            </p:cNvSpPr>
            <p:nvPr/>
          </p:nvSpPr>
          <p:spPr bwMode="auto">
            <a:xfrm>
              <a:off x="1447040" y="3819005"/>
              <a:ext cx="8173989" cy="2554545"/>
            </a:xfrm>
            <a:prstGeom prst="rect">
              <a:avLst/>
            </a:prstGeom>
            <a:solidFill>
              <a:schemeClr val="bg1">
                <a:lumMod val="75000"/>
                <a:alpha val="15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message = </a:t>
              </a:r>
              <a:r>
                <a:rPr lang="en-US" altLang="en-US" sz="2000" dirty="0">
                  <a:solidFill>
                    <a:schemeClr val="accent4">
                      <a:lumMod val="75000"/>
                    </a:schemeClr>
                  </a:solidFill>
                  <a:latin typeface="Courier New" panose="02070309020205020404" pitchFamily="49" charset="0"/>
                  <a:cs typeface="Courier New" panose="02070309020205020404" pitchFamily="49" charset="0"/>
                </a:rPr>
                <a:t>"Welcome " </a:t>
              </a:r>
              <a:r>
                <a:rPr lang="en-US" altLang="en-US" sz="2000" dirty="0">
                  <a:latin typeface="Courier New" panose="02070309020205020404" pitchFamily="49" charset="0"/>
                  <a:cs typeface="Courier New" panose="02070309020205020404" pitchFamily="49" charset="0"/>
                </a:rPr>
                <a:t>+ </a:t>
              </a:r>
              <a:r>
                <a:rPr lang="en-US" altLang="en-US" sz="2000" dirty="0">
                  <a:solidFill>
                    <a:schemeClr val="accent4">
                      <a:lumMod val="75000"/>
                    </a:schemeClr>
                  </a:solidFill>
                  <a:latin typeface="Courier New" panose="02070309020205020404" pitchFamily="49" charset="0"/>
                  <a:cs typeface="Courier New" panose="02070309020205020404" pitchFamily="49" charset="0"/>
                </a:rPr>
                <a:t>"to " </a:t>
              </a:r>
              <a:r>
                <a:rPr lang="en-US" altLang="en-US" sz="2000" dirty="0">
                  <a:latin typeface="Courier New" panose="02070309020205020404" pitchFamily="49" charset="0"/>
                  <a:cs typeface="Courier New" panose="02070309020205020404" pitchFamily="49" charset="0"/>
                </a:rPr>
                <a:t>+ </a:t>
              </a:r>
              <a:r>
                <a:rPr lang="en-US" altLang="en-US" sz="2000" dirty="0">
                  <a:solidFill>
                    <a:schemeClr val="accent4">
                      <a:lumMod val="75000"/>
                    </a:schemeClr>
                  </a:solidFill>
                  <a:latin typeface="Courier New" panose="02070309020205020404" pitchFamily="49" charset="0"/>
                  <a:cs typeface="Courier New" panose="02070309020205020404" pitchFamily="49" charset="0"/>
                </a:rPr>
                <a:t>"Python"</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message</a:t>
              </a:r>
            </a:p>
            <a:p>
              <a:pPr defTabSz="914400" eaLnBrk="0" fontAlgn="base" hangingPunct="0">
                <a:spcBef>
                  <a:spcPct val="0"/>
                </a:spcBef>
                <a:spcAft>
                  <a:spcPct val="0"/>
                </a:spcAft>
              </a:pPr>
              <a:r>
                <a:rPr lang="en-US" altLang="en-US" sz="2000" dirty="0">
                  <a:solidFill>
                    <a:srgbClr val="3333FF"/>
                  </a:solidFill>
                  <a:latin typeface="Courier New" panose="02070309020205020404" pitchFamily="49" charset="0"/>
                  <a:cs typeface="Courier New" panose="02070309020205020404" pitchFamily="49" charset="0"/>
                </a:rPr>
                <a:t>'Welcome to Python'</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a:t>
              </a:r>
              <a:r>
                <a:rPr lang="en-US" altLang="en-US" sz="2000" dirty="0" err="1">
                  <a:latin typeface="Courier New" panose="02070309020205020404" pitchFamily="49" charset="0"/>
                  <a:cs typeface="Courier New" panose="02070309020205020404" pitchFamily="49" charset="0"/>
                </a:rPr>
                <a:t>chapterNo</a:t>
              </a:r>
              <a:r>
                <a:rPr lang="en-US" altLang="en-US" sz="2000" dirty="0">
                  <a:latin typeface="Courier New" panose="02070309020205020404" pitchFamily="49" charset="0"/>
                  <a:cs typeface="Courier New" panose="02070309020205020404" pitchFamily="49" charset="0"/>
                </a:rPr>
                <a:t> = 3</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s = </a:t>
              </a:r>
              <a:r>
                <a:rPr lang="en-US" altLang="en-US" sz="2000" dirty="0">
                  <a:solidFill>
                    <a:schemeClr val="accent4">
                      <a:lumMod val="75000"/>
                    </a:schemeClr>
                  </a:solidFill>
                  <a:latin typeface="Courier New" panose="02070309020205020404" pitchFamily="49" charset="0"/>
                  <a:cs typeface="Courier New" panose="02070309020205020404" pitchFamily="49" charset="0"/>
                </a:rPr>
                <a:t>"Chapter "</a:t>
              </a:r>
              <a:r>
                <a:rPr lang="en-US" altLang="en-US" sz="2000" dirty="0">
                  <a:latin typeface="Courier New" panose="02070309020205020404" pitchFamily="49" charset="0"/>
                  <a:cs typeface="Courier New" panose="02070309020205020404" pitchFamily="49" charset="0"/>
                </a:rPr>
                <a:t> + </a:t>
              </a:r>
              <a:r>
                <a:rPr lang="en-US" altLang="en-US" sz="2000" dirty="0">
                  <a:solidFill>
                    <a:srgbClr val="7030A0"/>
                  </a:solidFill>
                  <a:latin typeface="Courier New" panose="02070309020205020404" pitchFamily="49" charset="0"/>
                  <a:cs typeface="Courier New" panose="02070309020205020404" pitchFamily="49" charset="0"/>
                </a:rPr>
                <a:t>str</a:t>
              </a:r>
              <a:r>
                <a:rPr lang="en-US" altLang="en-US" sz="2000" dirty="0">
                  <a:latin typeface="Courier New" panose="02070309020205020404" pitchFamily="49" charset="0"/>
                  <a:cs typeface="Courier New" panose="02070309020205020404" pitchFamily="49" charset="0"/>
                </a:rPr>
                <a:t>(</a:t>
              </a:r>
              <a:r>
                <a:rPr lang="en-US" altLang="en-US" sz="2000" dirty="0" err="1">
                  <a:latin typeface="Courier New" panose="02070309020205020404" pitchFamily="49" charset="0"/>
                  <a:cs typeface="Courier New" panose="02070309020205020404" pitchFamily="49" charset="0"/>
                </a:rPr>
                <a:t>chapterNo</a:t>
              </a:r>
              <a:r>
                <a:rPr lang="en-US" altLang="en-US" sz="2000" dirty="0">
                  <a:latin typeface="Courier New" panose="02070309020205020404" pitchFamily="49" charset="0"/>
                  <a:cs typeface="Courier New" panose="02070309020205020404" pitchFamily="49" charset="0"/>
                </a:rPr>
                <a:t>)</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s</a:t>
              </a:r>
            </a:p>
            <a:p>
              <a:pPr defTabSz="914400" eaLnBrk="0" fontAlgn="base" hangingPunct="0">
                <a:spcBef>
                  <a:spcPct val="0"/>
                </a:spcBef>
                <a:spcAft>
                  <a:spcPct val="0"/>
                </a:spcAft>
              </a:pPr>
              <a:r>
                <a:rPr lang="en-US" altLang="en-US" sz="2000" dirty="0">
                  <a:solidFill>
                    <a:srgbClr val="3333FF"/>
                  </a:solidFill>
                  <a:latin typeface="Courier New" panose="02070309020205020404" pitchFamily="49" charset="0"/>
                  <a:cs typeface="Courier New" panose="02070309020205020404" pitchFamily="49" charset="0"/>
                </a:rPr>
                <a:t>'Chapter 3'</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p>
          </p:txBody>
        </p:sp>
        <p:pic>
          <p:nvPicPr>
            <p:cNvPr id="6" name="Picture 5">
              <a:extLst>
                <a:ext uri="{FF2B5EF4-FFF2-40B4-BE49-F238E27FC236}">
                  <a16:creationId xmlns:a16="http://schemas.microsoft.com/office/drawing/2014/main" id="{2621BE46-D963-4370-A53B-96894BB6F63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769637" y="4818959"/>
              <a:ext cx="551364" cy="551364"/>
            </a:xfrm>
            <a:prstGeom prst="rect">
              <a:avLst/>
            </a:prstGeom>
          </p:spPr>
        </p:pic>
      </p:grpSp>
      <p:pic>
        <p:nvPicPr>
          <p:cNvPr id="9" name="Picture 8">
            <a:hlinkClick r:id="rId4" action="ppaction://hlinksldjump"/>
            <a:extLst>
              <a:ext uri="{FF2B5EF4-FFF2-40B4-BE49-F238E27FC236}">
                <a16:creationId xmlns:a16="http://schemas.microsoft.com/office/drawing/2014/main" id="{019966EF-A0E4-477D-95B8-4CF36CB6118D}"/>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0" name="Slide Number Placeholder 2">
            <a:hlinkClick r:id="rId6" action="ppaction://hlinksldjump"/>
            <a:extLst>
              <a:ext uri="{FF2B5EF4-FFF2-40B4-BE49-F238E27FC236}">
                <a16:creationId xmlns:a16="http://schemas.microsoft.com/office/drawing/2014/main" id="{3ED1C74A-553C-4C6C-9289-78126D55014D}"/>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1487129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31AA-C720-494A-AD1C-164AE3DE3E5A}"/>
              </a:ext>
            </a:extLst>
          </p:cNvPr>
          <p:cNvSpPr>
            <a:spLocks noGrp="1"/>
          </p:cNvSpPr>
          <p:nvPr>
            <p:ph type="title"/>
          </p:nvPr>
        </p:nvSpPr>
        <p:spPr/>
        <p:txBody>
          <a:bodyPr/>
          <a:lstStyle/>
          <a:p>
            <a:r>
              <a:rPr lang="en-US" dirty="0"/>
              <a:t>The String Concatenation Operator</a:t>
            </a:r>
          </a:p>
        </p:txBody>
      </p:sp>
      <p:sp>
        <p:nvSpPr>
          <p:cNvPr id="8" name="Slide Number Placeholder 7">
            <a:extLst>
              <a:ext uri="{FF2B5EF4-FFF2-40B4-BE49-F238E27FC236}">
                <a16:creationId xmlns:a16="http://schemas.microsoft.com/office/drawing/2014/main" id="{CCAE3A73-1434-444C-8D68-9653B43BBBBC}"/>
              </a:ext>
            </a:extLst>
          </p:cNvPr>
          <p:cNvSpPr>
            <a:spLocks noGrp="1"/>
          </p:cNvSpPr>
          <p:nvPr>
            <p:ph type="sldNum" sz="quarter" idx="12"/>
          </p:nvPr>
        </p:nvSpPr>
        <p:spPr/>
        <p:txBody>
          <a:bodyPr/>
          <a:lstStyle/>
          <a:p>
            <a:fld id="{F3E9C4B0-9109-4B6A-816F-B8FB191BD566}" type="slidenum">
              <a:rPr lang="en-US" smtClean="0"/>
              <a:t>43</a:t>
            </a:fld>
            <a:endParaRPr lang="en-US"/>
          </a:p>
        </p:txBody>
      </p:sp>
      <p:sp>
        <p:nvSpPr>
          <p:cNvPr id="3" name="Content Placeholder 2">
            <a:extLst>
              <a:ext uri="{FF2B5EF4-FFF2-40B4-BE49-F238E27FC236}">
                <a16:creationId xmlns:a16="http://schemas.microsoft.com/office/drawing/2014/main" id="{D8974933-A791-40F1-ADD2-5F358E5956EF}"/>
              </a:ext>
            </a:extLst>
          </p:cNvPr>
          <p:cNvSpPr>
            <a:spLocks noGrp="1"/>
          </p:cNvSpPr>
          <p:nvPr>
            <p:ph idx="1"/>
          </p:nvPr>
        </p:nvSpPr>
        <p:spPr/>
        <p:txBody>
          <a:bodyPr/>
          <a:lstStyle/>
          <a:p>
            <a:r>
              <a:rPr lang="en-US" dirty="0"/>
              <a:t>The </a:t>
            </a:r>
            <a:r>
              <a:rPr lang="en-US" dirty="0">
                <a:solidFill>
                  <a:schemeClr val="accent2"/>
                </a:solidFill>
              </a:rPr>
              <a:t>augmented assignment </a:t>
            </a:r>
            <a:r>
              <a:rPr lang="en-US" dirty="0">
                <a:solidFill>
                  <a:srgbClr val="3333FF"/>
                </a:solidFill>
              </a:rPr>
              <a:t>+=</a:t>
            </a:r>
            <a:r>
              <a:rPr lang="en-US" dirty="0"/>
              <a:t> operator can also be used for </a:t>
            </a:r>
            <a:r>
              <a:rPr lang="en-US" dirty="0">
                <a:solidFill>
                  <a:schemeClr val="accent2"/>
                </a:solidFill>
              </a:rPr>
              <a:t>string concatenation</a:t>
            </a:r>
            <a:r>
              <a:rPr lang="en-US" dirty="0"/>
              <a:t>. </a:t>
            </a:r>
            <a:endParaRPr lang="ar-SA" dirty="0"/>
          </a:p>
          <a:p>
            <a:r>
              <a:rPr lang="en-US" dirty="0"/>
              <a:t>For</a:t>
            </a:r>
            <a:r>
              <a:rPr lang="ar-SA" dirty="0"/>
              <a:t> </a:t>
            </a:r>
            <a:r>
              <a:rPr lang="en-US" dirty="0"/>
              <a:t>example:</a:t>
            </a:r>
          </a:p>
        </p:txBody>
      </p:sp>
      <p:grpSp>
        <p:nvGrpSpPr>
          <p:cNvPr id="4" name="Group 3">
            <a:extLst>
              <a:ext uri="{FF2B5EF4-FFF2-40B4-BE49-F238E27FC236}">
                <a16:creationId xmlns:a16="http://schemas.microsoft.com/office/drawing/2014/main" id="{A5EC8C74-294A-414B-8AEA-34A6330C9F24}"/>
              </a:ext>
            </a:extLst>
          </p:cNvPr>
          <p:cNvGrpSpPr/>
          <p:nvPr/>
        </p:nvGrpSpPr>
        <p:grpSpPr>
          <a:xfrm>
            <a:off x="146303" y="2901707"/>
            <a:ext cx="8851392" cy="2246769"/>
            <a:chOff x="769637" y="3972893"/>
            <a:chExt cx="8851392" cy="2246769"/>
          </a:xfrm>
        </p:grpSpPr>
        <p:sp>
          <p:nvSpPr>
            <p:cNvPr id="5" name="Rectangle 4">
              <a:extLst>
                <a:ext uri="{FF2B5EF4-FFF2-40B4-BE49-F238E27FC236}">
                  <a16:creationId xmlns:a16="http://schemas.microsoft.com/office/drawing/2014/main" id="{100DC121-A41E-4FCA-BB2D-D315351B2819}"/>
                </a:ext>
              </a:extLst>
            </p:cNvPr>
            <p:cNvSpPr>
              <a:spLocks noChangeArrowheads="1"/>
            </p:cNvSpPr>
            <p:nvPr/>
          </p:nvSpPr>
          <p:spPr bwMode="auto">
            <a:xfrm>
              <a:off x="1447040" y="3972893"/>
              <a:ext cx="8173989" cy="2246769"/>
            </a:xfrm>
            <a:prstGeom prst="rect">
              <a:avLst/>
            </a:prstGeom>
            <a:solidFill>
              <a:schemeClr val="bg1">
                <a:lumMod val="75000"/>
                <a:alpha val="15000"/>
              </a:schemeClr>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message = </a:t>
              </a:r>
              <a:r>
                <a:rPr lang="en-US" altLang="en-US" sz="2000" dirty="0">
                  <a:solidFill>
                    <a:schemeClr val="accent4">
                      <a:lumMod val="75000"/>
                    </a:schemeClr>
                  </a:solidFill>
                  <a:latin typeface="Courier New" panose="02070309020205020404" pitchFamily="49" charset="0"/>
                  <a:cs typeface="Courier New" panose="02070309020205020404" pitchFamily="49" charset="0"/>
                </a:rPr>
                <a:t>"Welcome to Python"</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message</a:t>
              </a:r>
            </a:p>
            <a:p>
              <a:pPr defTabSz="914400" eaLnBrk="0" fontAlgn="base" hangingPunct="0">
                <a:spcBef>
                  <a:spcPct val="0"/>
                </a:spcBef>
                <a:spcAft>
                  <a:spcPct val="0"/>
                </a:spcAft>
              </a:pPr>
              <a:r>
                <a:rPr lang="en-US" altLang="en-US" sz="2000" dirty="0">
                  <a:solidFill>
                    <a:srgbClr val="3333FF"/>
                  </a:solidFill>
                  <a:latin typeface="Courier New" panose="02070309020205020404" pitchFamily="49" charset="0"/>
                  <a:cs typeface="Courier New" panose="02070309020205020404" pitchFamily="49" charset="0"/>
                </a:rPr>
                <a:t>'Welcome to Python'</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message += </a:t>
              </a:r>
              <a:r>
                <a:rPr lang="en-US" altLang="en-US" sz="2000" dirty="0">
                  <a:solidFill>
                    <a:schemeClr val="accent4">
                      <a:lumMod val="75000"/>
                    </a:schemeClr>
                  </a:solidFill>
                  <a:latin typeface="Courier New" panose="02070309020205020404" pitchFamily="49" charset="0"/>
                  <a:cs typeface="Courier New" panose="02070309020205020404" pitchFamily="49" charset="0"/>
                </a:rPr>
                <a:t>" and Python is fun"</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r>
                <a:rPr lang="en-US" altLang="en-US" sz="2000" dirty="0">
                  <a:latin typeface="Courier New" panose="02070309020205020404" pitchFamily="49" charset="0"/>
                  <a:cs typeface="Courier New" panose="02070309020205020404" pitchFamily="49" charset="0"/>
                </a:rPr>
                <a:t> message</a:t>
              </a:r>
            </a:p>
            <a:p>
              <a:pPr defTabSz="914400" eaLnBrk="0" fontAlgn="base" hangingPunct="0">
                <a:spcBef>
                  <a:spcPct val="0"/>
                </a:spcBef>
                <a:spcAft>
                  <a:spcPct val="0"/>
                </a:spcAft>
              </a:pPr>
              <a:r>
                <a:rPr lang="en-US" altLang="en-US" sz="2000" dirty="0">
                  <a:solidFill>
                    <a:srgbClr val="3333FF"/>
                  </a:solidFill>
                  <a:latin typeface="Courier New" panose="02070309020205020404" pitchFamily="49" charset="0"/>
                  <a:cs typeface="Courier New" panose="02070309020205020404" pitchFamily="49" charset="0"/>
                </a:rPr>
                <a:t>'Welcome to Python and Python is fun'</a:t>
              </a:r>
            </a:p>
            <a:p>
              <a:pPr defTabSz="914400" eaLnBrk="0" fontAlgn="base" hangingPunct="0">
                <a:spcBef>
                  <a:spcPct val="0"/>
                </a:spcBef>
                <a:spcAft>
                  <a:spcPct val="0"/>
                </a:spcAft>
              </a:pPr>
              <a:r>
                <a:rPr lang="en-US" altLang="en-US" sz="2000" dirty="0">
                  <a:solidFill>
                    <a:srgbClr val="C00000"/>
                  </a:solidFill>
                  <a:latin typeface="Courier New" panose="02070309020205020404" pitchFamily="49" charset="0"/>
                  <a:cs typeface="Courier New" panose="02070309020205020404" pitchFamily="49" charset="0"/>
                </a:rPr>
                <a:t>&gt;&gt;&gt;</a:t>
              </a:r>
            </a:p>
          </p:txBody>
        </p:sp>
        <p:pic>
          <p:nvPicPr>
            <p:cNvPr id="6" name="Picture 5">
              <a:extLst>
                <a:ext uri="{FF2B5EF4-FFF2-40B4-BE49-F238E27FC236}">
                  <a16:creationId xmlns:a16="http://schemas.microsoft.com/office/drawing/2014/main" id="{2621BE46-D963-4370-A53B-96894BB6F63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769637" y="4818959"/>
              <a:ext cx="551364" cy="551364"/>
            </a:xfrm>
            <a:prstGeom prst="rect">
              <a:avLst/>
            </a:prstGeom>
          </p:spPr>
        </p:pic>
      </p:grpSp>
      <p:pic>
        <p:nvPicPr>
          <p:cNvPr id="9" name="Picture 8">
            <a:hlinkClick r:id="rId4" action="ppaction://hlinksldjump"/>
            <a:extLst>
              <a:ext uri="{FF2B5EF4-FFF2-40B4-BE49-F238E27FC236}">
                <a16:creationId xmlns:a16="http://schemas.microsoft.com/office/drawing/2014/main" id="{004B228A-F88F-45EA-B841-4C1EEBCE5CB7}"/>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0" name="Slide Number Placeholder 2">
            <a:hlinkClick r:id="rId6" action="ppaction://hlinksldjump"/>
            <a:extLst>
              <a:ext uri="{FF2B5EF4-FFF2-40B4-BE49-F238E27FC236}">
                <a16:creationId xmlns:a16="http://schemas.microsoft.com/office/drawing/2014/main" id="{60A72CC5-1472-4CEA-A587-2474AF6F3CB0}"/>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3942510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1BC5-356D-4B00-A2C0-12348B73B59F}"/>
              </a:ext>
            </a:extLst>
          </p:cNvPr>
          <p:cNvSpPr>
            <a:spLocks noGrp="1"/>
          </p:cNvSpPr>
          <p:nvPr>
            <p:ph type="title"/>
          </p:nvPr>
        </p:nvSpPr>
        <p:spPr/>
        <p:txBody>
          <a:bodyPr/>
          <a:lstStyle/>
          <a:p>
            <a:r>
              <a:rPr lang="en-US" dirty="0"/>
              <a:t>Reading Strings From the Console</a:t>
            </a:r>
          </a:p>
        </p:txBody>
      </p:sp>
      <p:sp>
        <p:nvSpPr>
          <p:cNvPr id="11" name="Slide Number Placeholder 10">
            <a:extLst>
              <a:ext uri="{FF2B5EF4-FFF2-40B4-BE49-F238E27FC236}">
                <a16:creationId xmlns:a16="http://schemas.microsoft.com/office/drawing/2014/main" id="{EA317651-ACFE-4E17-BDA6-6396A006C922}"/>
              </a:ext>
            </a:extLst>
          </p:cNvPr>
          <p:cNvSpPr>
            <a:spLocks noGrp="1"/>
          </p:cNvSpPr>
          <p:nvPr>
            <p:ph type="sldNum" sz="quarter" idx="12"/>
          </p:nvPr>
        </p:nvSpPr>
        <p:spPr/>
        <p:txBody>
          <a:bodyPr/>
          <a:lstStyle/>
          <a:p>
            <a:fld id="{F3E9C4B0-9109-4B6A-816F-B8FB191BD566}" type="slidenum">
              <a:rPr lang="en-US" smtClean="0"/>
              <a:t>44</a:t>
            </a:fld>
            <a:endParaRPr lang="en-US"/>
          </a:p>
        </p:txBody>
      </p:sp>
      <p:sp>
        <p:nvSpPr>
          <p:cNvPr id="3" name="Content Placeholder 2">
            <a:extLst>
              <a:ext uri="{FF2B5EF4-FFF2-40B4-BE49-F238E27FC236}">
                <a16:creationId xmlns:a16="http://schemas.microsoft.com/office/drawing/2014/main" id="{1DA3746E-BE96-4BA0-AEB6-C365DE181FAE}"/>
              </a:ext>
            </a:extLst>
          </p:cNvPr>
          <p:cNvSpPr>
            <a:spLocks noGrp="1"/>
          </p:cNvSpPr>
          <p:nvPr>
            <p:ph idx="1"/>
          </p:nvPr>
        </p:nvSpPr>
        <p:spPr/>
        <p:txBody>
          <a:bodyPr/>
          <a:lstStyle/>
          <a:p>
            <a:r>
              <a:rPr lang="en-US" dirty="0"/>
              <a:t>To read a string from the console, use the </a:t>
            </a:r>
            <a:r>
              <a:rPr lang="en-US" dirty="0">
                <a:solidFill>
                  <a:srgbClr val="7030A0"/>
                </a:solidFill>
              </a:rPr>
              <a:t>input</a:t>
            </a:r>
            <a:r>
              <a:rPr lang="en-US" dirty="0"/>
              <a:t> function. </a:t>
            </a:r>
          </a:p>
          <a:p>
            <a:r>
              <a:rPr lang="en-US" dirty="0"/>
              <a:t>For example, the following code reads three strings from the keyboard:</a:t>
            </a:r>
          </a:p>
        </p:txBody>
      </p:sp>
      <p:grpSp>
        <p:nvGrpSpPr>
          <p:cNvPr id="4" name="Group 3">
            <a:extLst>
              <a:ext uri="{FF2B5EF4-FFF2-40B4-BE49-F238E27FC236}">
                <a16:creationId xmlns:a16="http://schemas.microsoft.com/office/drawing/2014/main" id="{C8D6FD5D-04D0-42D1-8A3E-1F8D83BBD18F}"/>
              </a:ext>
            </a:extLst>
          </p:cNvPr>
          <p:cNvGrpSpPr/>
          <p:nvPr/>
        </p:nvGrpSpPr>
        <p:grpSpPr>
          <a:xfrm>
            <a:off x="146303" y="2822191"/>
            <a:ext cx="8851391" cy="1759232"/>
            <a:chOff x="160238" y="3030454"/>
            <a:chExt cx="4510537" cy="1479329"/>
          </a:xfrm>
        </p:grpSpPr>
        <p:sp>
          <p:nvSpPr>
            <p:cNvPr id="5" name="Rectangle 4">
              <a:extLst>
                <a:ext uri="{FF2B5EF4-FFF2-40B4-BE49-F238E27FC236}">
                  <a16:creationId xmlns:a16="http://schemas.microsoft.com/office/drawing/2014/main" id="{BF325CE1-8734-4C8E-8D61-0FC7643023E4}"/>
                </a:ext>
              </a:extLst>
            </p:cNvPr>
            <p:cNvSpPr>
              <a:spLocks noChangeArrowheads="1"/>
            </p:cNvSpPr>
            <p:nvPr/>
          </p:nvSpPr>
          <p:spPr bwMode="auto">
            <a:xfrm>
              <a:off x="393124" y="3030454"/>
              <a:ext cx="4277651" cy="1479329"/>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s1 = </a:t>
              </a:r>
              <a:r>
                <a:rPr lang="en-US" altLang="en-US" dirty="0">
                  <a:solidFill>
                    <a:srgbClr val="000080"/>
                  </a:solidFill>
                  <a:latin typeface="Courier New" panose="02070309020205020404" pitchFamily="49" charset="0"/>
                  <a:cs typeface="Courier New" panose="02070309020205020404" pitchFamily="49" charset="0"/>
                </a:rPr>
                <a:t>input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"Enter a string: "</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s2 = </a:t>
              </a:r>
              <a:r>
                <a:rPr lang="en-US" altLang="en-US" dirty="0">
                  <a:solidFill>
                    <a:srgbClr val="000080"/>
                  </a:solidFill>
                  <a:latin typeface="Courier New" panose="02070309020205020404" pitchFamily="49" charset="0"/>
                  <a:cs typeface="Courier New" panose="02070309020205020404" pitchFamily="49" charset="0"/>
                </a:rPr>
                <a:t>input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"Enter a string: "</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s3 = </a:t>
              </a:r>
              <a:r>
                <a:rPr lang="en-US" altLang="en-US" dirty="0">
                  <a:solidFill>
                    <a:srgbClr val="000080"/>
                  </a:solidFill>
                  <a:latin typeface="Courier New" panose="02070309020205020404" pitchFamily="49" charset="0"/>
                  <a:cs typeface="Courier New" panose="02070309020205020404" pitchFamily="49" charset="0"/>
                </a:rPr>
                <a:t>input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"Enter a string: "</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"s1 is " </a:t>
              </a:r>
              <a:r>
                <a:rPr lang="en-US" altLang="en-US" dirty="0">
                  <a:solidFill>
                    <a:srgbClr val="000000"/>
                  </a:solidFill>
                  <a:latin typeface="Courier New" panose="02070309020205020404" pitchFamily="49" charset="0"/>
                  <a:cs typeface="Courier New" panose="02070309020205020404" pitchFamily="49" charset="0"/>
                </a:rPr>
                <a:t>+ s1)</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"s2 is " </a:t>
              </a:r>
              <a:r>
                <a:rPr lang="en-US" altLang="en-US" dirty="0">
                  <a:solidFill>
                    <a:srgbClr val="000000"/>
                  </a:solidFill>
                  <a:latin typeface="Courier New" panose="02070309020205020404" pitchFamily="49" charset="0"/>
                  <a:cs typeface="Courier New" panose="02070309020205020404" pitchFamily="49" charset="0"/>
                </a:rPr>
                <a:t>+ s2)</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"s3 is " </a:t>
              </a:r>
              <a:r>
                <a:rPr lang="en-US" altLang="en-US" dirty="0">
                  <a:solidFill>
                    <a:srgbClr val="000000"/>
                  </a:solidFill>
                  <a:latin typeface="Courier New" panose="02070309020205020404" pitchFamily="49" charset="0"/>
                  <a:cs typeface="Courier New" panose="02070309020205020404" pitchFamily="49" charset="0"/>
                </a:rPr>
                <a:t>+ s3)</a:t>
              </a:r>
              <a:endParaRPr lang="en-US" altLang="en-US" dirty="0">
                <a:latin typeface="Arial" panose="020B0604020202020204" pitchFamily="34" charset="0"/>
              </a:endParaRPr>
            </a:p>
          </p:txBody>
        </p:sp>
        <p:sp>
          <p:nvSpPr>
            <p:cNvPr id="6" name="Rectangle 5">
              <a:extLst>
                <a:ext uri="{FF2B5EF4-FFF2-40B4-BE49-F238E27FC236}">
                  <a16:creationId xmlns:a16="http://schemas.microsoft.com/office/drawing/2014/main" id="{7EFC6492-6B9F-40E8-AB31-82B43F3579BC}"/>
                </a:ext>
              </a:extLst>
            </p:cNvPr>
            <p:cNvSpPr>
              <a:spLocks noChangeArrowheads="1"/>
            </p:cNvSpPr>
            <p:nvPr/>
          </p:nvSpPr>
          <p:spPr bwMode="auto">
            <a:xfrm>
              <a:off x="160238" y="3030457"/>
              <a:ext cx="232886" cy="1479326"/>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5</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6</a:t>
              </a: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p:txBody>
        </p:sp>
      </p:grpSp>
      <p:grpSp>
        <p:nvGrpSpPr>
          <p:cNvPr id="7" name="Group 6">
            <a:extLst>
              <a:ext uri="{FF2B5EF4-FFF2-40B4-BE49-F238E27FC236}">
                <a16:creationId xmlns:a16="http://schemas.microsoft.com/office/drawing/2014/main" id="{65726439-4F41-4F24-8C0A-6AD916C03899}"/>
              </a:ext>
            </a:extLst>
          </p:cNvPr>
          <p:cNvGrpSpPr/>
          <p:nvPr/>
        </p:nvGrpSpPr>
        <p:grpSpPr>
          <a:xfrm>
            <a:off x="146302" y="4732255"/>
            <a:ext cx="8851392" cy="1754326"/>
            <a:chOff x="4773387" y="4411641"/>
            <a:chExt cx="8851392" cy="1754326"/>
          </a:xfrm>
        </p:grpSpPr>
        <p:sp>
          <p:nvSpPr>
            <p:cNvPr id="8" name="Rectangle 7">
              <a:extLst>
                <a:ext uri="{FF2B5EF4-FFF2-40B4-BE49-F238E27FC236}">
                  <a16:creationId xmlns:a16="http://schemas.microsoft.com/office/drawing/2014/main" id="{DFE4E2FC-5E78-412B-BDF9-2F8BABB5289F}"/>
                </a:ext>
              </a:extLst>
            </p:cNvPr>
            <p:cNvSpPr>
              <a:spLocks noChangeArrowheads="1"/>
            </p:cNvSpPr>
            <p:nvPr/>
          </p:nvSpPr>
          <p:spPr bwMode="auto">
            <a:xfrm>
              <a:off x="5473172" y="4411641"/>
              <a:ext cx="8151607" cy="1754326"/>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Enter a string: </a:t>
              </a:r>
              <a:r>
                <a:rPr lang="en-US" altLang="en-US" dirty="0">
                  <a:highlight>
                    <a:srgbClr val="B3E6FF"/>
                  </a:highlight>
                  <a:latin typeface="Courier New" panose="02070309020205020404" pitchFamily="49" charset="0"/>
                  <a:cs typeface="Courier New" panose="02070309020205020404" pitchFamily="49" charset="0"/>
                </a:rPr>
                <a:t>Welcome</a:t>
              </a:r>
              <a:r>
                <a:rPr lang="en-US" altLang="en-US" dirty="0">
                  <a:latin typeface="Courier New" panose="02070309020205020404" pitchFamily="49" charset="0"/>
                  <a:cs typeface="Courier New" panose="02070309020205020404" pitchFamily="49" charset="0"/>
                </a:rPr>
                <a:t>  </a:t>
              </a:r>
              <a:r>
                <a:rPr lang="en-US" altLang="en-US" sz="1100" dirty="0">
                  <a:highlight>
                    <a:srgbClr val="C0C0C0"/>
                  </a:highlight>
                  <a:latin typeface="Courier New" panose="02070309020205020404" pitchFamily="49" charset="0"/>
                  <a:cs typeface="Courier New" panose="02070309020205020404" pitchFamily="49" charset="0"/>
                </a:rPr>
                <a:t>&lt;Enter&gt;</a:t>
              </a:r>
              <a:r>
                <a:rPr lang="en-US" altLang="en-US" sz="1100" dirty="0">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Enter a string: </a:t>
              </a:r>
              <a:r>
                <a:rPr lang="en-US" altLang="en-US" dirty="0">
                  <a:highlight>
                    <a:srgbClr val="B3E6FF"/>
                  </a:highlight>
                  <a:latin typeface="Courier New" panose="02070309020205020404" pitchFamily="49" charset="0"/>
                  <a:cs typeface="Courier New" panose="02070309020205020404" pitchFamily="49" charset="0"/>
                </a:rPr>
                <a:t>to</a:t>
              </a:r>
              <a:r>
                <a:rPr lang="en-US" altLang="en-US" dirty="0">
                  <a:latin typeface="Courier New" panose="02070309020205020404" pitchFamily="49" charset="0"/>
                  <a:cs typeface="Courier New" panose="02070309020205020404" pitchFamily="49" charset="0"/>
                </a:rPr>
                <a:t>  </a:t>
              </a:r>
              <a:r>
                <a:rPr lang="en-US" altLang="en-US" sz="1100" dirty="0">
                  <a:highlight>
                    <a:srgbClr val="C0C0C0"/>
                  </a:highlight>
                  <a:latin typeface="Courier New" panose="02070309020205020404" pitchFamily="49" charset="0"/>
                  <a:cs typeface="Courier New" panose="02070309020205020404" pitchFamily="49" charset="0"/>
                </a:rPr>
                <a:t>&lt;Enter&gt;</a:t>
              </a:r>
              <a:r>
                <a:rPr lang="en-US" altLang="en-US" sz="1100" dirty="0">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Enter a string: </a:t>
              </a:r>
              <a:r>
                <a:rPr lang="en-US" altLang="en-US" dirty="0">
                  <a:highlight>
                    <a:srgbClr val="B3E6FF"/>
                  </a:highlight>
                  <a:latin typeface="Courier New" panose="02070309020205020404" pitchFamily="49" charset="0"/>
                  <a:cs typeface="Courier New" panose="02070309020205020404" pitchFamily="49" charset="0"/>
                </a:rPr>
                <a:t>Python</a:t>
              </a:r>
              <a:r>
                <a:rPr lang="en-US" altLang="en-US" dirty="0">
                  <a:latin typeface="Courier New" panose="02070309020205020404" pitchFamily="49" charset="0"/>
                  <a:cs typeface="Courier New" panose="02070309020205020404" pitchFamily="49" charset="0"/>
                </a:rPr>
                <a:t>  </a:t>
              </a:r>
              <a:r>
                <a:rPr lang="en-US" altLang="en-US" sz="1100" dirty="0">
                  <a:highlight>
                    <a:srgbClr val="C0C0C0"/>
                  </a:highlight>
                  <a:latin typeface="Courier New" panose="02070309020205020404" pitchFamily="49" charset="0"/>
                  <a:cs typeface="Courier New" panose="02070309020205020404" pitchFamily="49" charset="0"/>
                </a:rPr>
                <a:t>&lt;Enter&gt;</a:t>
              </a:r>
              <a:r>
                <a:rPr lang="en-US" altLang="en-US" sz="1100" dirty="0">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s1 is Welcome</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s2 is to</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s3 is Python</a:t>
              </a:r>
            </a:p>
          </p:txBody>
        </p:sp>
        <p:pic>
          <p:nvPicPr>
            <p:cNvPr id="9" name="Picture 8" descr="A flat screen monitor&#10;&#10;Description automatically generated">
              <a:extLst>
                <a:ext uri="{FF2B5EF4-FFF2-40B4-BE49-F238E27FC236}">
                  <a16:creationId xmlns:a16="http://schemas.microsoft.com/office/drawing/2014/main" id="{A88F1D6B-57A0-479E-A774-352D48F33E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73387" y="5013122"/>
              <a:ext cx="572603" cy="551364"/>
            </a:xfrm>
            <a:prstGeom prst="rect">
              <a:avLst/>
            </a:prstGeom>
          </p:spPr>
        </p:pic>
      </p:grpSp>
      <p:pic>
        <p:nvPicPr>
          <p:cNvPr id="12" name="Picture 11">
            <a:hlinkClick r:id="rId4" action="ppaction://hlinksldjump"/>
            <a:extLst>
              <a:ext uri="{FF2B5EF4-FFF2-40B4-BE49-F238E27FC236}">
                <a16:creationId xmlns:a16="http://schemas.microsoft.com/office/drawing/2014/main" id="{1A849B2B-CFB4-4DB9-933D-6013A014F006}"/>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3" name="Slide Number Placeholder 2">
            <a:hlinkClick r:id="rId6" action="ppaction://hlinksldjump"/>
            <a:extLst>
              <a:ext uri="{FF2B5EF4-FFF2-40B4-BE49-F238E27FC236}">
                <a16:creationId xmlns:a16="http://schemas.microsoft.com/office/drawing/2014/main" id="{AAE43897-E26A-4FFA-87C7-26F6769229E2}"/>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1581164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833A-7481-4E18-A2E4-20405858AB7D}"/>
              </a:ext>
            </a:extLst>
          </p:cNvPr>
          <p:cNvSpPr>
            <a:spLocks noGrp="1"/>
          </p:cNvSpPr>
          <p:nvPr>
            <p:ph type="title"/>
          </p:nvPr>
        </p:nvSpPr>
        <p:spPr/>
        <p:txBody>
          <a:bodyPr/>
          <a:lstStyle/>
          <a:p>
            <a:r>
              <a:rPr lang="en-US" dirty="0"/>
              <a:t>Check Point</a:t>
            </a:r>
            <a:br>
              <a:rPr lang="en-US" dirty="0"/>
            </a:br>
            <a:r>
              <a:rPr lang="en-US" dirty="0">
                <a:solidFill>
                  <a:schemeClr val="accent3"/>
                </a:solidFill>
              </a:rPr>
              <a:t>#2</a:t>
            </a:r>
            <a:endParaRPr lang="en-US" dirty="0"/>
          </a:p>
        </p:txBody>
      </p:sp>
      <p:sp>
        <p:nvSpPr>
          <p:cNvPr id="4" name="Slide Number Placeholder 3">
            <a:extLst>
              <a:ext uri="{FF2B5EF4-FFF2-40B4-BE49-F238E27FC236}">
                <a16:creationId xmlns:a16="http://schemas.microsoft.com/office/drawing/2014/main" id="{C84506B1-7A37-4908-A866-16F69AFFBC15}"/>
              </a:ext>
            </a:extLst>
          </p:cNvPr>
          <p:cNvSpPr>
            <a:spLocks noGrp="1"/>
          </p:cNvSpPr>
          <p:nvPr>
            <p:ph type="sldNum" sz="quarter" idx="12"/>
          </p:nvPr>
        </p:nvSpPr>
        <p:spPr/>
        <p:txBody>
          <a:bodyPr/>
          <a:lstStyle/>
          <a:p>
            <a:fld id="{F3E9C4B0-9109-4B6A-816F-B8FB191BD566}" type="slidenum">
              <a:rPr lang="en-US" smtClean="0"/>
              <a:t>45</a:t>
            </a:fld>
            <a:endParaRPr lang="en-US"/>
          </a:p>
        </p:txBody>
      </p:sp>
      <p:sp>
        <p:nvSpPr>
          <p:cNvPr id="5" name="Content Placeholder 4">
            <a:extLst>
              <a:ext uri="{FF2B5EF4-FFF2-40B4-BE49-F238E27FC236}">
                <a16:creationId xmlns:a16="http://schemas.microsoft.com/office/drawing/2014/main" id="{9E324DA5-00A2-4E5B-A238-9EB4935808C3}"/>
              </a:ext>
            </a:extLst>
          </p:cNvPr>
          <p:cNvSpPr>
            <a:spLocks noGrp="1"/>
          </p:cNvSpPr>
          <p:nvPr>
            <p:ph idx="1"/>
          </p:nvPr>
        </p:nvSpPr>
        <p:spPr/>
        <p:txBody>
          <a:bodyPr/>
          <a:lstStyle/>
          <a:p>
            <a:pPr marL="91440" indent="0">
              <a:buNone/>
            </a:pPr>
            <a:r>
              <a:rPr lang="en-US" dirty="0"/>
              <a:t>Write a one statement that is equivalent to the following code:</a:t>
            </a:r>
          </a:p>
          <a:p>
            <a:pPr marL="91440" indent="0">
              <a:buNone/>
            </a:pPr>
            <a:endParaRPr lang="en-US" dirty="0"/>
          </a:p>
          <a:p>
            <a:pPr marL="91440" indent="0">
              <a:buNone/>
            </a:pPr>
            <a:endParaRPr lang="en-US" dirty="0"/>
          </a:p>
          <a:p>
            <a:pPr marL="91440" indent="0">
              <a:buNone/>
            </a:pPr>
            <a:endParaRPr lang="en-US" sz="1200" dirty="0"/>
          </a:p>
          <a:p>
            <a:pPr indent="-365760">
              <a:buFont typeface="Wingdings" panose="05000000000000000000" pitchFamily="2" charset="2"/>
              <a:buChar char="Ø"/>
            </a:pPr>
            <a:r>
              <a:rPr lang="en-US" dirty="0"/>
              <a:t>Solution: </a:t>
            </a:r>
          </a:p>
          <a:p>
            <a:pPr indent="-365760">
              <a:buFont typeface="Wingdings" panose="05000000000000000000" pitchFamily="2" charset="2"/>
              <a:buChar char="Ø"/>
            </a:pPr>
            <a:endParaRPr lang="en-US" dirty="0"/>
          </a:p>
          <a:p>
            <a:pPr marL="0" indent="0">
              <a:buNone/>
            </a:pPr>
            <a:r>
              <a:rPr lang="en-US" dirty="0"/>
              <a:t>     Or</a:t>
            </a:r>
          </a:p>
          <a:p>
            <a:pPr marL="0" indent="0">
              <a:buNone/>
            </a:pPr>
            <a:endParaRPr lang="en-US" dirty="0"/>
          </a:p>
          <a:p>
            <a:pPr marL="0" indent="0">
              <a:buNone/>
            </a:pPr>
            <a:r>
              <a:rPr lang="en-US" dirty="0"/>
              <a:t>     Or</a:t>
            </a:r>
          </a:p>
        </p:txBody>
      </p:sp>
      <p:grpSp>
        <p:nvGrpSpPr>
          <p:cNvPr id="6" name="Group 5">
            <a:extLst>
              <a:ext uri="{FF2B5EF4-FFF2-40B4-BE49-F238E27FC236}">
                <a16:creationId xmlns:a16="http://schemas.microsoft.com/office/drawing/2014/main" id="{4B8E2945-92B4-4CD8-A7EC-03F0FB0F53E8}"/>
              </a:ext>
            </a:extLst>
          </p:cNvPr>
          <p:cNvGrpSpPr/>
          <p:nvPr/>
        </p:nvGrpSpPr>
        <p:grpSpPr>
          <a:xfrm>
            <a:off x="146304" y="1999230"/>
            <a:ext cx="8851391" cy="999841"/>
            <a:chOff x="160238" y="3030454"/>
            <a:chExt cx="4510537" cy="1061318"/>
          </a:xfrm>
        </p:grpSpPr>
        <p:sp>
          <p:nvSpPr>
            <p:cNvPr id="7" name="Rectangle 6">
              <a:extLst>
                <a:ext uri="{FF2B5EF4-FFF2-40B4-BE49-F238E27FC236}">
                  <a16:creationId xmlns:a16="http://schemas.microsoft.com/office/drawing/2014/main" id="{A1CA1FB8-93A8-4375-BFAC-18B4B04060CC}"/>
                </a:ext>
              </a:extLst>
            </p:cNvPr>
            <p:cNvSpPr>
              <a:spLocks noChangeArrowheads="1"/>
            </p:cNvSpPr>
            <p:nvPr/>
          </p:nvSpPr>
          <p:spPr bwMode="auto">
            <a:xfrm>
              <a:off x="393124" y="3030454"/>
              <a:ext cx="4277651" cy="1061318"/>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8080"/>
                  </a:solidFill>
                  <a:latin typeface="Courier New" panose="02070309020205020404" pitchFamily="49" charset="0"/>
                  <a:cs typeface="Courier New" panose="02070309020205020404" pitchFamily="49" charset="0"/>
                </a:rPr>
                <a:t>"Line 1"</a:t>
              </a:r>
              <a:r>
                <a:rPr lang="en-US" altLang="en-US" sz="20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8080"/>
                  </a:solidFill>
                  <a:latin typeface="Courier New" panose="02070309020205020404" pitchFamily="49" charset="0"/>
                  <a:cs typeface="Courier New" panose="02070309020205020404" pitchFamily="49" charset="0"/>
                </a:rPr>
                <a:t>"Line 2"</a:t>
              </a:r>
              <a:r>
                <a:rPr lang="en-US" altLang="en-US" sz="20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8080"/>
                  </a:solidFill>
                  <a:latin typeface="Courier New" panose="02070309020205020404" pitchFamily="49" charset="0"/>
                  <a:cs typeface="Courier New" panose="02070309020205020404" pitchFamily="49" charset="0"/>
                </a:rPr>
                <a:t>"Line 3"</a:t>
              </a:r>
              <a:r>
                <a:rPr lang="en-US" altLang="en-US" sz="2000" dirty="0">
                  <a:solidFill>
                    <a:srgbClr val="000000"/>
                  </a:solidFill>
                  <a:latin typeface="Courier New" panose="02070309020205020404" pitchFamily="49" charset="0"/>
                  <a:cs typeface="Courier New" panose="02070309020205020404" pitchFamily="49" charset="0"/>
                </a:rPr>
                <a:t>)</a:t>
              </a:r>
            </a:p>
          </p:txBody>
        </p:sp>
        <p:sp>
          <p:nvSpPr>
            <p:cNvPr id="8" name="Rectangle 7">
              <a:extLst>
                <a:ext uri="{FF2B5EF4-FFF2-40B4-BE49-F238E27FC236}">
                  <a16:creationId xmlns:a16="http://schemas.microsoft.com/office/drawing/2014/main" id="{CC425FED-7095-4328-9CD9-842BDFB10E2B}"/>
                </a:ext>
              </a:extLst>
            </p:cNvPr>
            <p:cNvSpPr>
              <a:spLocks noChangeArrowheads="1"/>
            </p:cNvSpPr>
            <p:nvPr/>
          </p:nvSpPr>
          <p:spPr bwMode="auto">
            <a:xfrm>
              <a:off x="160238" y="3030457"/>
              <a:ext cx="232886" cy="1061314"/>
            </a:xfrm>
            <a:prstGeom prst="rect">
              <a:avLst/>
            </a:prstGeom>
            <a:solidFill>
              <a:schemeClr val="tx2">
                <a:lumMod val="20000"/>
                <a:lumOff val="80000"/>
              </a:schemeClr>
            </a:solidFill>
            <a:ln>
              <a:noFill/>
            </a:ln>
            <a:effectLst/>
          </p:spPr>
          <p:txBody>
            <a:bodyPr vert="horz" wrap="square" lIns="91440" tIns="45720" rIns="91440" bIns="45720" numCol="1" anchor="ctr" anchorCtr="0" compatLnSpc="1">
              <a:prstTxWarp prst="textNoShape">
                <a:avLst/>
              </a:prstTxWarp>
              <a:noAutofit/>
            </a:bodyPr>
            <a:lstStyle/>
            <a:p>
              <a:pPr lvl="0" algn="ctr" defTabSz="914400" eaLnBrk="0" fontAlgn="base" hangingPunct="0">
                <a:spcBef>
                  <a:spcPct val="0"/>
                </a:spcBef>
                <a:spcAft>
                  <a:spcPct val="0"/>
                </a:spcAft>
              </a:pPr>
              <a:r>
                <a:rPr lang="en-US" altLang="en-US" sz="2000"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sz="2000"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sz="2000" dirty="0">
                  <a:solidFill>
                    <a:schemeClr val="tx1">
                      <a:lumMod val="65000"/>
                      <a:lumOff val="35000"/>
                    </a:schemeClr>
                  </a:solidFill>
                  <a:latin typeface="Courier New" panose="02070309020205020404" pitchFamily="49" charset="0"/>
                  <a:cs typeface="Courier New" panose="02070309020205020404" pitchFamily="49" charset="0"/>
                </a:rPr>
                <a:t>3</a:t>
              </a:r>
            </a:p>
          </p:txBody>
        </p:sp>
      </p:grpSp>
      <p:sp>
        <p:nvSpPr>
          <p:cNvPr id="14" name="Rectangle 13">
            <a:extLst>
              <a:ext uri="{FF2B5EF4-FFF2-40B4-BE49-F238E27FC236}">
                <a16:creationId xmlns:a16="http://schemas.microsoft.com/office/drawing/2014/main" id="{55757DE7-A69F-49B0-A22C-E4098E90EA0E}"/>
              </a:ext>
            </a:extLst>
          </p:cNvPr>
          <p:cNvSpPr>
            <a:spLocks noChangeArrowheads="1"/>
          </p:cNvSpPr>
          <p:nvPr/>
        </p:nvSpPr>
        <p:spPr bwMode="auto">
          <a:xfrm>
            <a:off x="146303" y="3833519"/>
            <a:ext cx="8851392"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8080"/>
                </a:solidFill>
                <a:latin typeface="Courier New" panose="02070309020205020404" pitchFamily="49" charset="0"/>
                <a:cs typeface="Courier New" panose="02070309020205020404" pitchFamily="49" charset="0"/>
              </a:rPr>
              <a:t>"Line 1"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\n</a:t>
            </a:r>
            <a:r>
              <a:rPr lang="en-US" altLang="en-US" sz="2000" dirty="0">
                <a:solidFill>
                  <a:srgbClr val="008080"/>
                </a:solidFill>
                <a:latin typeface="Courier New" panose="02070309020205020404" pitchFamily="49" charset="0"/>
                <a:cs typeface="Courier New" panose="02070309020205020404" pitchFamily="49" charset="0"/>
              </a:rPr>
              <a:t>"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"Line 2"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\n</a:t>
            </a:r>
            <a:r>
              <a:rPr lang="en-US" altLang="en-US" sz="2000" dirty="0">
                <a:solidFill>
                  <a:srgbClr val="008080"/>
                </a:solidFill>
                <a:latin typeface="Courier New" panose="02070309020205020404" pitchFamily="49" charset="0"/>
                <a:cs typeface="Courier New" panose="02070309020205020404" pitchFamily="49" charset="0"/>
              </a:rPr>
              <a:t>"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"Line 3"</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sp>
        <p:nvSpPr>
          <p:cNvPr id="17" name="Rectangle 16">
            <a:extLst>
              <a:ext uri="{FF2B5EF4-FFF2-40B4-BE49-F238E27FC236}">
                <a16:creationId xmlns:a16="http://schemas.microsoft.com/office/drawing/2014/main" id="{955746C1-A467-4F73-81C1-506117ACC651}"/>
              </a:ext>
            </a:extLst>
          </p:cNvPr>
          <p:cNvSpPr>
            <a:spLocks noChangeArrowheads="1"/>
          </p:cNvSpPr>
          <p:nvPr/>
        </p:nvSpPr>
        <p:spPr bwMode="auto">
          <a:xfrm>
            <a:off x="146303" y="4856200"/>
            <a:ext cx="8851392"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8080"/>
                </a:solidFill>
                <a:latin typeface="Courier New" panose="02070309020205020404" pitchFamily="49" charset="0"/>
                <a:cs typeface="Courier New" panose="02070309020205020404" pitchFamily="49" charset="0"/>
              </a:rPr>
              <a:t>"Line 1</a:t>
            </a:r>
            <a:r>
              <a:rPr lang="en-US" altLang="en-US" sz="2000" dirty="0">
                <a:solidFill>
                  <a:srgbClr val="000080"/>
                </a:solidFill>
                <a:latin typeface="Courier New" panose="02070309020205020404" pitchFamily="49" charset="0"/>
                <a:cs typeface="Courier New" panose="02070309020205020404" pitchFamily="49" charset="0"/>
              </a:rPr>
              <a:t>\n</a:t>
            </a:r>
            <a:r>
              <a:rPr lang="en-US" altLang="en-US" sz="2000" dirty="0">
                <a:solidFill>
                  <a:srgbClr val="008080"/>
                </a:solidFill>
                <a:latin typeface="Courier New" panose="02070309020205020404" pitchFamily="49" charset="0"/>
                <a:cs typeface="Courier New" panose="02070309020205020404" pitchFamily="49" charset="0"/>
              </a:rPr>
              <a:t>"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"Line 2</a:t>
            </a:r>
            <a:r>
              <a:rPr lang="en-US" altLang="en-US" sz="2000" dirty="0">
                <a:solidFill>
                  <a:srgbClr val="000080"/>
                </a:solidFill>
                <a:latin typeface="Courier New" panose="02070309020205020404" pitchFamily="49" charset="0"/>
                <a:cs typeface="Courier New" panose="02070309020205020404" pitchFamily="49" charset="0"/>
              </a:rPr>
              <a:t>\n</a:t>
            </a:r>
            <a:r>
              <a:rPr lang="en-US" altLang="en-US" sz="2000" dirty="0">
                <a:solidFill>
                  <a:srgbClr val="008080"/>
                </a:solidFill>
                <a:latin typeface="Courier New" panose="02070309020205020404" pitchFamily="49" charset="0"/>
                <a:cs typeface="Courier New" panose="02070309020205020404" pitchFamily="49" charset="0"/>
              </a:rPr>
              <a:t>"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"Line 3"</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sp>
        <p:nvSpPr>
          <p:cNvPr id="19" name="Rectangle 18">
            <a:extLst>
              <a:ext uri="{FF2B5EF4-FFF2-40B4-BE49-F238E27FC236}">
                <a16:creationId xmlns:a16="http://schemas.microsoft.com/office/drawing/2014/main" id="{2CF0B532-0AA1-48CF-A06B-F612013ED8BC}"/>
              </a:ext>
            </a:extLst>
          </p:cNvPr>
          <p:cNvSpPr>
            <a:spLocks noChangeArrowheads="1"/>
          </p:cNvSpPr>
          <p:nvPr/>
        </p:nvSpPr>
        <p:spPr bwMode="auto">
          <a:xfrm>
            <a:off x="146303" y="5912877"/>
            <a:ext cx="8851392"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8080"/>
                </a:solidFill>
                <a:latin typeface="Courier New" panose="02070309020205020404" pitchFamily="49" charset="0"/>
                <a:cs typeface="Courier New" panose="02070309020205020404" pitchFamily="49" charset="0"/>
              </a:rPr>
              <a:t>"Line 1</a:t>
            </a:r>
            <a:r>
              <a:rPr lang="en-US" altLang="en-US" sz="2000" dirty="0">
                <a:solidFill>
                  <a:srgbClr val="000080"/>
                </a:solidFill>
                <a:latin typeface="Courier New" panose="02070309020205020404" pitchFamily="49" charset="0"/>
                <a:cs typeface="Courier New" panose="02070309020205020404" pitchFamily="49" charset="0"/>
              </a:rPr>
              <a:t>\</a:t>
            </a:r>
            <a:r>
              <a:rPr lang="en-US" altLang="en-US" sz="2000" dirty="0" err="1">
                <a:solidFill>
                  <a:srgbClr val="000080"/>
                </a:solidFill>
                <a:latin typeface="Courier New" panose="02070309020205020404" pitchFamily="49" charset="0"/>
                <a:cs typeface="Courier New" panose="02070309020205020404" pitchFamily="49" charset="0"/>
              </a:rPr>
              <a:t>n</a:t>
            </a:r>
            <a:r>
              <a:rPr lang="en-US" altLang="en-US" sz="2000" dirty="0" err="1">
                <a:solidFill>
                  <a:srgbClr val="008080"/>
                </a:solidFill>
                <a:latin typeface="Courier New" panose="02070309020205020404" pitchFamily="49" charset="0"/>
                <a:cs typeface="Courier New" panose="02070309020205020404" pitchFamily="49" charset="0"/>
              </a:rPr>
              <a:t>Line</a:t>
            </a:r>
            <a:r>
              <a:rPr lang="en-US" altLang="en-US" sz="2000" dirty="0">
                <a:solidFill>
                  <a:srgbClr val="008080"/>
                </a:solidFill>
                <a:latin typeface="Courier New" panose="02070309020205020404" pitchFamily="49" charset="0"/>
                <a:cs typeface="Courier New" panose="02070309020205020404" pitchFamily="49" charset="0"/>
              </a:rPr>
              <a:t> 2</a:t>
            </a:r>
            <a:r>
              <a:rPr lang="en-US" altLang="en-US" sz="2000" dirty="0">
                <a:solidFill>
                  <a:srgbClr val="000080"/>
                </a:solidFill>
                <a:latin typeface="Courier New" panose="02070309020205020404" pitchFamily="49" charset="0"/>
                <a:cs typeface="Courier New" panose="02070309020205020404" pitchFamily="49" charset="0"/>
              </a:rPr>
              <a:t>\</a:t>
            </a:r>
            <a:r>
              <a:rPr lang="en-US" altLang="en-US" sz="2000" dirty="0" err="1">
                <a:solidFill>
                  <a:srgbClr val="000080"/>
                </a:solidFill>
                <a:latin typeface="Courier New" panose="02070309020205020404" pitchFamily="49" charset="0"/>
                <a:cs typeface="Courier New" panose="02070309020205020404" pitchFamily="49" charset="0"/>
              </a:rPr>
              <a:t>n</a:t>
            </a:r>
            <a:r>
              <a:rPr lang="en-US" altLang="en-US" sz="2000" dirty="0" err="1">
                <a:solidFill>
                  <a:srgbClr val="008080"/>
                </a:solidFill>
                <a:latin typeface="Courier New" panose="02070309020205020404" pitchFamily="49" charset="0"/>
                <a:cs typeface="Courier New" panose="02070309020205020404" pitchFamily="49" charset="0"/>
              </a:rPr>
              <a:t>Line</a:t>
            </a:r>
            <a:r>
              <a:rPr lang="en-US" altLang="en-US" sz="2000" dirty="0">
                <a:solidFill>
                  <a:srgbClr val="008080"/>
                </a:solidFill>
                <a:latin typeface="Courier New" panose="02070309020205020404" pitchFamily="49" charset="0"/>
                <a:cs typeface="Courier New" panose="02070309020205020404" pitchFamily="49" charset="0"/>
              </a:rPr>
              <a:t> 3"</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pic>
        <p:nvPicPr>
          <p:cNvPr id="21" name="Picture 20">
            <a:hlinkClick r:id="rId3" action="ppaction://hlinksldjump"/>
            <a:extLst>
              <a:ext uri="{FF2B5EF4-FFF2-40B4-BE49-F238E27FC236}">
                <a16:creationId xmlns:a16="http://schemas.microsoft.com/office/drawing/2014/main" id="{1507B220-426B-42A1-A7DA-96FBAF6D303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2" name="Slide Number Placeholder 2">
            <a:hlinkClick r:id="rId5" action="ppaction://hlinksldjump"/>
            <a:extLst>
              <a:ext uri="{FF2B5EF4-FFF2-40B4-BE49-F238E27FC236}">
                <a16:creationId xmlns:a16="http://schemas.microsoft.com/office/drawing/2014/main" id="{396C6FFF-8116-4783-852C-9C97D4A4DE76}"/>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4183744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1A99-F595-4B39-8121-FC0210D85A9D}"/>
              </a:ext>
            </a:extLst>
          </p:cNvPr>
          <p:cNvSpPr>
            <a:spLocks noGrp="1"/>
          </p:cNvSpPr>
          <p:nvPr>
            <p:ph type="title"/>
          </p:nvPr>
        </p:nvSpPr>
        <p:spPr/>
        <p:txBody>
          <a:bodyPr/>
          <a:lstStyle/>
          <a:p>
            <a:r>
              <a:rPr lang="en-US" dirty="0"/>
              <a:t>Check Point</a:t>
            </a:r>
            <a:br>
              <a:rPr lang="en-US" dirty="0"/>
            </a:br>
            <a:r>
              <a:rPr lang="en-US" dirty="0">
                <a:solidFill>
                  <a:schemeClr val="accent3"/>
                </a:solidFill>
              </a:rPr>
              <a:t>#3</a:t>
            </a:r>
            <a:endParaRPr lang="en-US" dirty="0"/>
          </a:p>
        </p:txBody>
      </p:sp>
      <p:sp>
        <p:nvSpPr>
          <p:cNvPr id="4" name="Slide Number Placeholder 3">
            <a:extLst>
              <a:ext uri="{FF2B5EF4-FFF2-40B4-BE49-F238E27FC236}">
                <a16:creationId xmlns:a16="http://schemas.microsoft.com/office/drawing/2014/main" id="{3B03EBEE-4A9E-45C2-867C-CCBEAA94B690}"/>
              </a:ext>
            </a:extLst>
          </p:cNvPr>
          <p:cNvSpPr>
            <a:spLocks noGrp="1"/>
          </p:cNvSpPr>
          <p:nvPr>
            <p:ph type="sldNum" sz="quarter" idx="12"/>
          </p:nvPr>
        </p:nvSpPr>
        <p:spPr/>
        <p:txBody>
          <a:bodyPr/>
          <a:lstStyle/>
          <a:p>
            <a:fld id="{F3E9C4B0-9109-4B6A-816F-B8FB191BD566}" type="slidenum">
              <a:rPr lang="en-US" smtClean="0"/>
              <a:t>46</a:t>
            </a:fld>
            <a:endParaRPr lang="en-US"/>
          </a:p>
        </p:txBody>
      </p:sp>
      <p:sp>
        <p:nvSpPr>
          <p:cNvPr id="5" name="Content Placeholder 4">
            <a:extLst>
              <a:ext uri="{FF2B5EF4-FFF2-40B4-BE49-F238E27FC236}">
                <a16:creationId xmlns:a16="http://schemas.microsoft.com/office/drawing/2014/main" id="{CEB99731-2BC8-431E-A451-3C03AA58FAEA}"/>
              </a:ext>
            </a:extLst>
          </p:cNvPr>
          <p:cNvSpPr>
            <a:spLocks noGrp="1"/>
          </p:cNvSpPr>
          <p:nvPr>
            <p:ph idx="1"/>
          </p:nvPr>
        </p:nvSpPr>
        <p:spPr/>
        <p:txBody>
          <a:bodyPr/>
          <a:lstStyle/>
          <a:p>
            <a:pPr marL="91440" indent="0">
              <a:buNone/>
            </a:pPr>
            <a:r>
              <a:rPr lang="en-US" dirty="0"/>
              <a:t>Show the result of the following code:</a:t>
            </a:r>
          </a:p>
          <a:p>
            <a:pPr marL="91440" indent="0">
              <a:buNone/>
            </a:pPr>
            <a:endParaRPr lang="en-US" dirty="0"/>
          </a:p>
          <a:p>
            <a:pPr marL="91440" indent="0">
              <a:buNone/>
            </a:pPr>
            <a:endParaRPr lang="en-US" dirty="0"/>
          </a:p>
          <a:p>
            <a:pPr marL="91440" indent="0">
              <a:buNone/>
            </a:pPr>
            <a:endParaRPr lang="en-US" dirty="0"/>
          </a:p>
          <a:p>
            <a:pPr indent="-365760">
              <a:buFont typeface="Wingdings" panose="05000000000000000000" pitchFamily="2" charset="2"/>
              <a:buChar char="Ø"/>
            </a:pPr>
            <a:r>
              <a:rPr lang="en-US" dirty="0"/>
              <a:t>Solution: </a:t>
            </a:r>
          </a:p>
          <a:p>
            <a:pPr marL="91440" indent="0">
              <a:buNone/>
            </a:pPr>
            <a:endParaRPr lang="en-US" dirty="0"/>
          </a:p>
        </p:txBody>
      </p:sp>
      <p:grpSp>
        <p:nvGrpSpPr>
          <p:cNvPr id="6" name="Group 5">
            <a:extLst>
              <a:ext uri="{FF2B5EF4-FFF2-40B4-BE49-F238E27FC236}">
                <a16:creationId xmlns:a16="http://schemas.microsoft.com/office/drawing/2014/main" id="{BCB9B0BC-97C9-4E7D-81E5-5F7F7B3A0384}"/>
              </a:ext>
            </a:extLst>
          </p:cNvPr>
          <p:cNvGrpSpPr/>
          <p:nvPr/>
        </p:nvGrpSpPr>
        <p:grpSpPr>
          <a:xfrm>
            <a:off x="146304" y="1999231"/>
            <a:ext cx="8851391" cy="1292345"/>
            <a:chOff x="160238" y="3030455"/>
            <a:chExt cx="4510537" cy="1061318"/>
          </a:xfrm>
        </p:grpSpPr>
        <p:sp>
          <p:nvSpPr>
            <p:cNvPr id="7" name="Rectangle 6">
              <a:extLst>
                <a:ext uri="{FF2B5EF4-FFF2-40B4-BE49-F238E27FC236}">
                  <a16:creationId xmlns:a16="http://schemas.microsoft.com/office/drawing/2014/main" id="{4FC25BC8-3C51-4124-9D3F-9A92DFC590C7}"/>
                </a:ext>
              </a:extLst>
            </p:cNvPr>
            <p:cNvSpPr>
              <a:spLocks noChangeArrowheads="1"/>
            </p:cNvSpPr>
            <p:nvPr/>
          </p:nvSpPr>
          <p:spPr bwMode="auto">
            <a:xfrm>
              <a:off x="393124" y="3030455"/>
              <a:ext cx="4277651" cy="1061318"/>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00"/>
                  </a:solidFill>
                  <a:latin typeface="Courier New" panose="02070309020205020404" pitchFamily="49" charset="0"/>
                  <a:cs typeface="Courier New" panose="02070309020205020404" pitchFamily="49" charset="0"/>
                </a:rPr>
                <a:t>sum = </a:t>
              </a:r>
              <a:r>
                <a:rPr lang="en-US" altLang="en-US" sz="2000" dirty="0">
                  <a:solidFill>
                    <a:srgbClr val="0000FF"/>
                  </a:solidFill>
                  <a:latin typeface="Courier New" panose="02070309020205020404" pitchFamily="49" charset="0"/>
                  <a:cs typeface="Courier New" panose="02070309020205020404" pitchFamily="49" charset="0"/>
                </a:rPr>
                <a:t>2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00FF"/>
                  </a:solidFill>
                  <a:latin typeface="Courier New" panose="02070309020205020404" pitchFamily="49" charset="0"/>
                  <a:cs typeface="Courier New" panose="02070309020205020404" pitchFamily="49" charset="0"/>
                </a:rPr>
                <a:t>3</a:t>
              </a:r>
            </a:p>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(sum)</a:t>
              </a:r>
            </a:p>
            <a:p>
              <a:pPr lvl="0" defTabSz="914400" eaLnBrk="0" fontAlgn="base" hangingPunct="0">
                <a:spcBef>
                  <a:spcPct val="0"/>
                </a:spcBef>
                <a:spcAft>
                  <a:spcPct val="0"/>
                </a:spcAft>
              </a:pPr>
              <a:r>
                <a:rPr lang="en-US" altLang="en-US" sz="2000" dirty="0">
                  <a:solidFill>
                    <a:srgbClr val="000000"/>
                  </a:solidFill>
                  <a:latin typeface="Courier New" panose="02070309020205020404" pitchFamily="49" charset="0"/>
                  <a:cs typeface="Courier New" panose="02070309020205020404" pitchFamily="49" charset="0"/>
                </a:rPr>
                <a:t>s = </a:t>
              </a:r>
              <a:r>
                <a:rPr lang="en-US" altLang="en-US" sz="2000" dirty="0">
                  <a:solidFill>
                    <a:srgbClr val="008080"/>
                  </a:solidFill>
                  <a:latin typeface="Courier New" panose="02070309020205020404" pitchFamily="49" charset="0"/>
                  <a:cs typeface="Courier New" panose="02070309020205020404" pitchFamily="49" charset="0"/>
                </a:rPr>
                <a:t>'2'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'3'</a:t>
              </a:r>
            </a:p>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(s)</a:t>
              </a:r>
              <a:endParaRPr lang="en-US" altLang="en-US" sz="2000" dirty="0">
                <a:latin typeface="Arial" panose="020B0604020202020204" pitchFamily="34" charset="0"/>
              </a:endParaRPr>
            </a:p>
          </p:txBody>
        </p:sp>
        <p:sp>
          <p:nvSpPr>
            <p:cNvPr id="8" name="Rectangle 7">
              <a:extLst>
                <a:ext uri="{FF2B5EF4-FFF2-40B4-BE49-F238E27FC236}">
                  <a16:creationId xmlns:a16="http://schemas.microsoft.com/office/drawing/2014/main" id="{89248DED-5AF4-489D-8F43-C43384CA59B5}"/>
                </a:ext>
              </a:extLst>
            </p:cNvPr>
            <p:cNvSpPr>
              <a:spLocks noChangeArrowheads="1"/>
            </p:cNvSpPr>
            <p:nvPr/>
          </p:nvSpPr>
          <p:spPr bwMode="auto">
            <a:xfrm>
              <a:off x="160238" y="3030457"/>
              <a:ext cx="232886" cy="1061314"/>
            </a:xfrm>
            <a:prstGeom prst="rect">
              <a:avLst/>
            </a:prstGeom>
            <a:solidFill>
              <a:schemeClr val="tx2">
                <a:lumMod val="20000"/>
                <a:lumOff val="80000"/>
              </a:schemeClr>
            </a:solidFill>
            <a:ln>
              <a:noFill/>
            </a:ln>
            <a:effectLst/>
          </p:spPr>
          <p:txBody>
            <a:bodyPr vert="horz" wrap="square" lIns="91440" tIns="45720" rIns="91440" bIns="45720" numCol="1" anchor="ctr" anchorCtr="0" compatLnSpc="1">
              <a:prstTxWarp prst="textNoShape">
                <a:avLst/>
              </a:prstTxWarp>
              <a:noAutofit/>
            </a:bodyPr>
            <a:lstStyle/>
            <a:p>
              <a:pPr lvl="0" algn="ctr" defTabSz="914400" eaLnBrk="0" fontAlgn="base" hangingPunct="0">
                <a:spcBef>
                  <a:spcPct val="0"/>
                </a:spcBef>
                <a:spcAft>
                  <a:spcPct val="0"/>
                </a:spcAft>
              </a:pPr>
              <a:r>
                <a:rPr lang="en-US" altLang="en-US" sz="2000"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sz="2000"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sz="2000"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sz="2000" dirty="0">
                  <a:solidFill>
                    <a:schemeClr val="tx1">
                      <a:lumMod val="65000"/>
                      <a:lumOff val="35000"/>
                    </a:schemeClr>
                  </a:solidFill>
                  <a:latin typeface="Courier New" panose="02070309020205020404" pitchFamily="49" charset="0"/>
                  <a:cs typeface="Courier New" panose="02070309020205020404" pitchFamily="49" charset="0"/>
                </a:rPr>
                <a:t>4</a:t>
              </a:r>
            </a:p>
          </p:txBody>
        </p:sp>
      </p:grpSp>
      <p:grpSp>
        <p:nvGrpSpPr>
          <p:cNvPr id="10" name="Group 9">
            <a:extLst>
              <a:ext uri="{FF2B5EF4-FFF2-40B4-BE49-F238E27FC236}">
                <a16:creationId xmlns:a16="http://schemas.microsoft.com/office/drawing/2014/main" id="{13116C2F-AF46-4AD3-AB7D-01042826EAA2}"/>
              </a:ext>
            </a:extLst>
          </p:cNvPr>
          <p:cNvGrpSpPr/>
          <p:nvPr/>
        </p:nvGrpSpPr>
        <p:grpSpPr>
          <a:xfrm>
            <a:off x="146303" y="4122283"/>
            <a:ext cx="8851392" cy="707886"/>
            <a:chOff x="4773387" y="4934861"/>
            <a:chExt cx="8851392" cy="707886"/>
          </a:xfrm>
        </p:grpSpPr>
        <p:sp>
          <p:nvSpPr>
            <p:cNvPr id="11" name="Rectangle 10">
              <a:extLst>
                <a:ext uri="{FF2B5EF4-FFF2-40B4-BE49-F238E27FC236}">
                  <a16:creationId xmlns:a16="http://schemas.microsoft.com/office/drawing/2014/main" id="{C78F50D6-DA5F-46F8-B6C4-095D79CD9DCE}"/>
                </a:ext>
              </a:extLst>
            </p:cNvPr>
            <p:cNvSpPr>
              <a:spLocks noChangeArrowheads="1"/>
            </p:cNvSpPr>
            <p:nvPr/>
          </p:nvSpPr>
          <p:spPr bwMode="auto">
            <a:xfrm>
              <a:off x="5473172" y="4934861"/>
              <a:ext cx="8151607" cy="707886"/>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5</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23</a:t>
              </a:r>
            </a:p>
          </p:txBody>
        </p:sp>
        <p:pic>
          <p:nvPicPr>
            <p:cNvPr id="12" name="Picture 11" descr="A flat screen monitor&#10;&#10;Description automatically generated">
              <a:extLst>
                <a:ext uri="{FF2B5EF4-FFF2-40B4-BE49-F238E27FC236}">
                  <a16:creationId xmlns:a16="http://schemas.microsoft.com/office/drawing/2014/main" id="{44CC98DA-7562-4D69-A170-7DEEC9A16E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73387" y="5013122"/>
              <a:ext cx="572603" cy="551364"/>
            </a:xfrm>
            <a:prstGeom prst="rect">
              <a:avLst/>
            </a:prstGeom>
          </p:spPr>
        </p:pic>
      </p:grpSp>
      <p:pic>
        <p:nvPicPr>
          <p:cNvPr id="14" name="Picture 13">
            <a:hlinkClick r:id="rId4" action="ppaction://hlinksldjump"/>
            <a:extLst>
              <a:ext uri="{FF2B5EF4-FFF2-40B4-BE49-F238E27FC236}">
                <a16:creationId xmlns:a16="http://schemas.microsoft.com/office/drawing/2014/main" id="{1A4101D0-28B2-4EA2-81A0-199D11D9A03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3" name="Slide Number Placeholder 2">
            <a:hlinkClick r:id="rId6" action="ppaction://hlinksldjump"/>
            <a:extLst>
              <a:ext uri="{FF2B5EF4-FFF2-40B4-BE49-F238E27FC236}">
                <a16:creationId xmlns:a16="http://schemas.microsoft.com/office/drawing/2014/main" id="{FFADAB2D-5A0C-427C-9D8E-927178E8A428}"/>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3.3</a:t>
            </a:r>
          </a:p>
        </p:txBody>
      </p:sp>
    </p:spTree>
    <p:extLst>
      <p:ext uri="{BB962C8B-B14F-4D97-AF65-F5344CB8AC3E}">
        <p14:creationId xmlns:p14="http://schemas.microsoft.com/office/powerpoint/2010/main" val="1058723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3B538-AEE4-4DDA-9DCA-7BDBC6C0C0E8}"/>
              </a:ext>
            </a:extLst>
          </p:cNvPr>
          <p:cNvSpPr>
            <a:spLocks noGrp="1"/>
          </p:cNvSpPr>
          <p:nvPr>
            <p:ph type="title"/>
          </p:nvPr>
        </p:nvSpPr>
        <p:spPr/>
        <p:txBody>
          <a:bodyPr/>
          <a:lstStyle/>
          <a:p>
            <a:r>
              <a:rPr lang="en-US" dirty="0">
                <a:solidFill>
                  <a:schemeClr val="accent2"/>
                </a:solidFill>
              </a:rPr>
              <a:t>3.4.</a:t>
            </a:r>
            <a:r>
              <a:rPr lang="en-US" dirty="0"/>
              <a:t> Case Study: Minimum Number of Coins</a:t>
            </a:r>
          </a:p>
        </p:txBody>
      </p:sp>
      <p:sp>
        <p:nvSpPr>
          <p:cNvPr id="3" name="Slide Number Placeholder 2">
            <a:extLst>
              <a:ext uri="{FF2B5EF4-FFF2-40B4-BE49-F238E27FC236}">
                <a16:creationId xmlns:a16="http://schemas.microsoft.com/office/drawing/2014/main" id="{7441BD11-03D2-4E89-96B2-F04E809743FE}"/>
              </a:ext>
            </a:extLst>
          </p:cNvPr>
          <p:cNvSpPr>
            <a:spLocks noGrp="1"/>
          </p:cNvSpPr>
          <p:nvPr>
            <p:ph type="sldNum" sz="quarter" idx="12"/>
          </p:nvPr>
        </p:nvSpPr>
        <p:spPr/>
        <p:txBody>
          <a:bodyPr/>
          <a:lstStyle/>
          <a:p>
            <a:fld id="{F3E9C4B0-9109-4B6A-816F-B8FB191BD566}" type="slidenum">
              <a:rPr lang="en-US" smtClean="0"/>
              <a:t>47</a:t>
            </a:fld>
            <a:endParaRPr lang="en-US"/>
          </a:p>
        </p:txBody>
      </p:sp>
      <p:sp>
        <p:nvSpPr>
          <p:cNvPr id="5" name="Content Placeholder 4">
            <a:extLst>
              <a:ext uri="{FF2B5EF4-FFF2-40B4-BE49-F238E27FC236}">
                <a16:creationId xmlns:a16="http://schemas.microsoft.com/office/drawing/2014/main" id="{44C0CA84-7F16-4BC0-8E96-E3D435AAA06C}"/>
              </a:ext>
            </a:extLst>
          </p:cNvPr>
          <p:cNvSpPr>
            <a:spLocks noGrp="1"/>
          </p:cNvSpPr>
          <p:nvPr>
            <p:ph idx="1"/>
          </p:nvPr>
        </p:nvSpPr>
        <p:spPr/>
        <p:txBody>
          <a:bodyPr/>
          <a:lstStyle/>
          <a:p>
            <a:r>
              <a:rPr lang="en-US" dirty="0">
                <a:hlinkClick r:id="rId2" action="ppaction://hlinksldjump"/>
              </a:rPr>
              <a:t>Program 2: Compute Change</a:t>
            </a:r>
            <a:endParaRPr lang="en-US" dirty="0"/>
          </a:p>
        </p:txBody>
      </p:sp>
      <p:pic>
        <p:nvPicPr>
          <p:cNvPr id="6" name="Picture 5">
            <a:hlinkClick r:id="rId3" action="ppaction://hlinksldjump"/>
            <a:extLst>
              <a:ext uri="{FF2B5EF4-FFF2-40B4-BE49-F238E27FC236}">
                <a16:creationId xmlns:a16="http://schemas.microsoft.com/office/drawing/2014/main" id="{21060E45-4A57-4C0C-9B7B-958F7F3D011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388096" y="81280"/>
            <a:ext cx="609600" cy="609600"/>
          </a:xfrm>
          <a:prstGeom prst="rect">
            <a:avLst/>
          </a:prstGeom>
        </p:spPr>
      </p:pic>
      <p:pic>
        <p:nvPicPr>
          <p:cNvPr id="2" name="Picture 1" descr="A close up of a sign&#10;&#10;Description automatically generated">
            <a:hlinkClick r:id="rId5"/>
            <a:extLst>
              <a:ext uri="{FF2B5EF4-FFF2-40B4-BE49-F238E27FC236}">
                <a16:creationId xmlns:a16="http://schemas.microsoft.com/office/drawing/2014/main" id="{B9EA0E53-DD29-4291-81C1-F7FA210BB4E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6304" y="117889"/>
            <a:ext cx="536381" cy="536381"/>
          </a:xfrm>
          <a:prstGeom prst="rect">
            <a:avLst/>
          </a:prstGeom>
        </p:spPr>
      </p:pic>
    </p:spTree>
    <p:extLst>
      <p:ext uri="{BB962C8B-B14F-4D97-AF65-F5344CB8AC3E}">
        <p14:creationId xmlns:p14="http://schemas.microsoft.com/office/powerpoint/2010/main" val="484553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1452BE-47BC-475D-8148-6D59FE682D4C}"/>
              </a:ext>
            </a:extLst>
          </p:cNvPr>
          <p:cNvSpPr>
            <a:spLocks noGrp="1"/>
          </p:cNvSpPr>
          <p:nvPr>
            <p:ph type="title"/>
          </p:nvPr>
        </p:nvSpPr>
        <p:spPr/>
        <p:txBody>
          <a:bodyPr/>
          <a:lstStyle/>
          <a:p>
            <a:r>
              <a:rPr lang="en-US" dirty="0"/>
              <a:t>Compute Change</a:t>
            </a:r>
            <a:br>
              <a:rPr lang="en-US" dirty="0"/>
            </a:br>
            <a:r>
              <a:rPr lang="en-US" dirty="0">
                <a:solidFill>
                  <a:schemeClr val="accent3"/>
                </a:solidFill>
              </a:rPr>
              <a:t>Program 2</a:t>
            </a:r>
          </a:p>
        </p:txBody>
      </p:sp>
      <p:sp>
        <p:nvSpPr>
          <p:cNvPr id="8" name="Slide Number Placeholder 7">
            <a:extLst>
              <a:ext uri="{FF2B5EF4-FFF2-40B4-BE49-F238E27FC236}">
                <a16:creationId xmlns:a16="http://schemas.microsoft.com/office/drawing/2014/main" id="{FC628B36-BC7F-4219-9ACD-BE7EE1B6FE31}"/>
              </a:ext>
            </a:extLst>
          </p:cNvPr>
          <p:cNvSpPr>
            <a:spLocks noGrp="1"/>
          </p:cNvSpPr>
          <p:nvPr>
            <p:ph type="sldNum" sz="quarter" idx="12"/>
          </p:nvPr>
        </p:nvSpPr>
        <p:spPr/>
        <p:txBody>
          <a:bodyPr/>
          <a:lstStyle/>
          <a:p>
            <a:fld id="{F3E9C4B0-9109-4B6A-816F-B8FB191BD566}" type="slidenum">
              <a:rPr lang="en-US" smtClean="0"/>
              <a:t>48</a:t>
            </a:fld>
            <a:endParaRPr lang="en-US"/>
          </a:p>
        </p:txBody>
      </p:sp>
      <p:sp>
        <p:nvSpPr>
          <p:cNvPr id="4" name="Content Placeholder 3">
            <a:extLst>
              <a:ext uri="{FF2B5EF4-FFF2-40B4-BE49-F238E27FC236}">
                <a16:creationId xmlns:a16="http://schemas.microsoft.com/office/drawing/2014/main" id="{54BA0B57-84B9-49FE-9C4E-5C5296CD7174}"/>
              </a:ext>
            </a:extLst>
          </p:cNvPr>
          <p:cNvSpPr>
            <a:spLocks noGrp="1"/>
          </p:cNvSpPr>
          <p:nvPr>
            <p:ph idx="1"/>
          </p:nvPr>
        </p:nvSpPr>
        <p:spPr/>
        <p:txBody>
          <a:bodyPr/>
          <a:lstStyle/>
          <a:p>
            <a:pPr marL="91440" indent="0">
              <a:buNone/>
            </a:pPr>
            <a:r>
              <a:rPr lang="en-US" dirty="0"/>
              <a:t>Write a program that lets the user enter the </a:t>
            </a:r>
            <a:r>
              <a:rPr lang="en-US" dirty="0">
                <a:solidFill>
                  <a:schemeClr val="accent2"/>
                </a:solidFill>
              </a:rPr>
              <a:t>amount in decimal </a:t>
            </a:r>
            <a:r>
              <a:rPr lang="en-US" dirty="0"/>
              <a:t>representing </a:t>
            </a:r>
            <a:r>
              <a:rPr lang="en-US" dirty="0">
                <a:solidFill>
                  <a:schemeClr val="accent2"/>
                </a:solidFill>
              </a:rPr>
              <a:t>dollars and cents </a:t>
            </a:r>
            <a:r>
              <a:rPr lang="en-US" dirty="0"/>
              <a:t>and output a report listing the monetary equivalent in single </a:t>
            </a:r>
            <a:r>
              <a:rPr lang="en-US" dirty="0">
                <a:solidFill>
                  <a:schemeClr val="accent2"/>
                </a:solidFill>
              </a:rPr>
              <a:t>dollars</a:t>
            </a:r>
            <a:r>
              <a:rPr lang="en-US" dirty="0"/>
              <a:t>, </a:t>
            </a:r>
            <a:r>
              <a:rPr lang="en-US" dirty="0">
                <a:solidFill>
                  <a:schemeClr val="accent2"/>
                </a:solidFill>
              </a:rPr>
              <a:t>quarters</a:t>
            </a:r>
            <a:r>
              <a:rPr lang="en-US" dirty="0"/>
              <a:t>, </a:t>
            </a:r>
            <a:r>
              <a:rPr lang="en-US" dirty="0">
                <a:solidFill>
                  <a:schemeClr val="accent2"/>
                </a:solidFill>
              </a:rPr>
              <a:t>dimes</a:t>
            </a:r>
            <a:r>
              <a:rPr lang="en-US" dirty="0"/>
              <a:t>, </a:t>
            </a:r>
            <a:r>
              <a:rPr lang="en-US" dirty="0">
                <a:solidFill>
                  <a:schemeClr val="accent2"/>
                </a:solidFill>
              </a:rPr>
              <a:t>nickels</a:t>
            </a:r>
            <a:r>
              <a:rPr lang="en-US" dirty="0"/>
              <a:t>, and </a:t>
            </a:r>
            <a:r>
              <a:rPr lang="en-US" dirty="0">
                <a:solidFill>
                  <a:schemeClr val="accent2"/>
                </a:solidFill>
              </a:rPr>
              <a:t>pennies</a:t>
            </a:r>
            <a:r>
              <a:rPr lang="en-US" dirty="0"/>
              <a:t> as </a:t>
            </a:r>
            <a:r>
              <a:rPr lang="en-US" dirty="0">
                <a:solidFill>
                  <a:schemeClr val="accent2"/>
                </a:solidFill>
              </a:rPr>
              <a:t>shown in the sample run</a:t>
            </a:r>
            <a:r>
              <a:rPr lang="en-US" dirty="0"/>
              <a:t>.</a:t>
            </a:r>
            <a:r>
              <a:rPr lang="ar-SA" dirty="0"/>
              <a:t> </a:t>
            </a:r>
            <a:r>
              <a:rPr lang="en-US" dirty="0"/>
              <a:t>Your program should report maximum number of dollars, then the maximum number of quarters, and so on, in this order. </a:t>
            </a:r>
          </a:p>
        </p:txBody>
      </p:sp>
      <p:grpSp>
        <p:nvGrpSpPr>
          <p:cNvPr id="5" name="Group 4">
            <a:extLst>
              <a:ext uri="{FF2B5EF4-FFF2-40B4-BE49-F238E27FC236}">
                <a16:creationId xmlns:a16="http://schemas.microsoft.com/office/drawing/2014/main" id="{C9F4757F-1974-4B7A-958A-1A84881A5602}"/>
              </a:ext>
            </a:extLst>
          </p:cNvPr>
          <p:cNvGrpSpPr/>
          <p:nvPr/>
        </p:nvGrpSpPr>
        <p:grpSpPr>
          <a:xfrm>
            <a:off x="146304" y="3839615"/>
            <a:ext cx="8851392" cy="2031325"/>
            <a:chOff x="4773387" y="4273142"/>
            <a:chExt cx="8851392" cy="2031325"/>
          </a:xfrm>
        </p:grpSpPr>
        <p:sp>
          <p:nvSpPr>
            <p:cNvPr id="6" name="Rectangle 5">
              <a:extLst>
                <a:ext uri="{FF2B5EF4-FFF2-40B4-BE49-F238E27FC236}">
                  <a16:creationId xmlns:a16="http://schemas.microsoft.com/office/drawing/2014/main" id="{23819624-0D38-4B7B-B6B2-FDD2C4B7656A}"/>
                </a:ext>
              </a:extLst>
            </p:cNvPr>
            <p:cNvSpPr>
              <a:spLocks noChangeArrowheads="1"/>
            </p:cNvSpPr>
            <p:nvPr/>
          </p:nvSpPr>
          <p:spPr bwMode="auto">
            <a:xfrm>
              <a:off x="5473172" y="4273142"/>
              <a:ext cx="8151607" cy="2031325"/>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Enter an amount in double, e.g., 11.56: </a:t>
              </a:r>
              <a:r>
                <a:rPr lang="en-US" altLang="en-US" dirty="0">
                  <a:highlight>
                    <a:srgbClr val="B3E6FF"/>
                  </a:highlight>
                  <a:latin typeface="Courier New" panose="02070309020205020404" pitchFamily="49" charset="0"/>
                  <a:cs typeface="Courier New" panose="02070309020205020404" pitchFamily="49" charset="0"/>
                </a:rPr>
                <a:t>11.56</a:t>
              </a:r>
              <a:r>
                <a:rPr lang="en-US" altLang="en-US" dirty="0">
                  <a:latin typeface="Courier New" panose="02070309020205020404" pitchFamily="49" charset="0"/>
                  <a:cs typeface="Courier New" panose="02070309020205020404" pitchFamily="49" charset="0"/>
                </a:rPr>
                <a:t>  </a:t>
              </a:r>
              <a:r>
                <a:rPr lang="en-US" altLang="en-US" sz="1100" dirty="0">
                  <a:highlight>
                    <a:srgbClr val="C0C0C0"/>
                  </a:highlight>
                  <a:latin typeface="Courier New" panose="02070309020205020404" pitchFamily="49" charset="0"/>
                  <a:cs typeface="Courier New" panose="02070309020205020404" pitchFamily="49" charset="0"/>
                </a:rPr>
                <a:t>&lt;Enter&gt;</a:t>
              </a:r>
              <a:r>
                <a:rPr lang="en-US" altLang="en-US" sz="1100" dirty="0">
                  <a:latin typeface="Courier New" panose="02070309020205020404" pitchFamily="49" charset="0"/>
                  <a:cs typeface="Courier New" panose="02070309020205020404" pitchFamily="49" charset="0"/>
                </a:rPr>
                <a:t> </a:t>
              </a:r>
              <a:endParaRPr lang="ar-SA" altLang="en-US" sz="1100" dirty="0">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Your amount 11.56 consists of</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11 dollars</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2 quarters</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0 dimes</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1 nickels</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1 pennies</a:t>
              </a:r>
            </a:p>
          </p:txBody>
        </p:sp>
        <p:pic>
          <p:nvPicPr>
            <p:cNvPr id="7" name="Picture 6" descr="A flat screen monitor&#10;&#10;Description automatically generated">
              <a:extLst>
                <a:ext uri="{FF2B5EF4-FFF2-40B4-BE49-F238E27FC236}">
                  <a16:creationId xmlns:a16="http://schemas.microsoft.com/office/drawing/2014/main" id="{65454CAC-5BA1-42FA-A470-7620D264C71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73387" y="5013122"/>
              <a:ext cx="572603" cy="551364"/>
            </a:xfrm>
            <a:prstGeom prst="rect">
              <a:avLst/>
            </a:prstGeom>
          </p:spPr>
        </p:pic>
      </p:grpSp>
      <p:sp>
        <p:nvSpPr>
          <p:cNvPr id="9" name="Footer Placeholder 8">
            <a:extLst>
              <a:ext uri="{FF2B5EF4-FFF2-40B4-BE49-F238E27FC236}">
                <a16:creationId xmlns:a16="http://schemas.microsoft.com/office/drawing/2014/main" id="{6F74034E-7A89-450D-AA07-A3A500F2426A}"/>
              </a:ext>
            </a:extLst>
          </p:cNvPr>
          <p:cNvSpPr>
            <a:spLocks noGrp="1"/>
          </p:cNvSpPr>
          <p:nvPr>
            <p:ph type="ftr" sz="quarter" idx="11"/>
          </p:nvPr>
        </p:nvSpPr>
        <p:spPr/>
        <p:txBody>
          <a:bodyPr/>
          <a:lstStyle/>
          <a:p>
            <a:r>
              <a:rPr lang="en-US"/>
              <a:t>Program 2</a:t>
            </a:r>
          </a:p>
        </p:txBody>
      </p:sp>
      <p:pic>
        <p:nvPicPr>
          <p:cNvPr id="10" name="Picture 9">
            <a:hlinkClick r:id="rId3" action="ppaction://hlinksldjump"/>
            <a:extLst>
              <a:ext uri="{FF2B5EF4-FFF2-40B4-BE49-F238E27FC236}">
                <a16:creationId xmlns:a16="http://schemas.microsoft.com/office/drawing/2014/main" id="{8EC5C309-484E-4A2F-9F40-30DB512F1B1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5" action="ppaction://hlinksldjump"/>
            <a:extLst>
              <a:ext uri="{FF2B5EF4-FFF2-40B4-BE49-F238E27FC236}">
                <a16:creationId xmlns:a16="http://schemas.microsoft.com/office/drawing/2014/main" id="{07347392-4B25-4DE4-8126-5D096169AB17}"/>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3806628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7A27-3EE3-4C8B-9086-241723DDF679}"/>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1: Problem-solving</a:t>
            </a:r>
            <a:endParaRPr lang="en-US" dirty="0"/>
          </a:p>
        </p:txBody>
      </p:sp>
      <p:sp>
        <p:nvSpPr>
          <p:cNvPr id="5" name="Slide Number Placeholder 4">
            <a:extLst>
              <a:ext uri="{FF2B5EF4-FFF2-40B4-BE49-F238E27FC236}">
                <a16:creationId xmlns:a16="http://schemas.microsoft.com/office/drawing/2014/main" id="{F60BB701-D293-48A5-AF55-3B0E97B8B110}"/>
              </a:ext>
            </a:extLst>
          </p:cNvPr>
          <p:cNvSpPr>
            <a:spLocks noGrp="1"/>
          </p:cNvSpPr>
          <p:nvPr>
            <p:ph type="sldNum" sz="quarter" idx="12"/>
          </p:nvPr>
        </p:nvSpPr>
        <p:spPr/>
        <p:txBody>
          <a:bodyPr/>
          <a:lstStyle/>
          <a:p>
            <a:fld id="{F3E9C4B0-9109-4B6A-816F-B8FB191BD566}" type="slidenum">
              <a:rPr lang="en-US" smtClean="0"/>
              <a:t>49</a:t>
            </a:fld>
            <a:endParaRPr lang="en-US"/>
          </a:p>
        </p:txBody>
      </p:sp>
      <p:sp>
        <p:nvSpPr>
          <p:cNvPr id="3" name="Content Placeholder 2">
            <a:extLst>
              <a:ext uri="{FF2B5EF4-FFF2-40B4-BE49-F238E27FC236}">
                <a16:creationId xmlns:a16="http://schemas.microsoft.com/office/drawing/2014/main" id="{9AB0F4FE-226A-459C-AC90-984D1C1673B1}"/>
              </a:ext>
            </a:extLst>
          </p:cNvPr>
          <p:cNvSpPr>
            <a:spLocks noGrp="1"/>
          </p:cNvSpPr>
          <p:nvPr>
            <p:ph idx="1"/>
          </p:nvPr>
        </p:nvSpPr>
        <p:spPr/>
        <p:txBody>
          <a:bodyPr/>
          <a:lstStyle/>
          <a:p>
            <a:r>
              <a:rPr lang="en-US" dirty="0"/>
              <a:t>A reminder about U.S. monetary units:</a:t>
            </a:r>
          </a:p>
          <a:p>
            <a:pPr lvl="1">
              <a:buFont typeface="Wingdings" panose="05000000000000000000" pitchFamily="2" charset="2"/>
              <a:buChar char="§"/>
            </a:pPr>
            <a:r>
              <a:rPr lang="en-US" dirty="0"/>
              <a:t>1 dollar = 100 cents (or pennies)</a:t>
            </a:r>
          </a:p>
          <a:p>
            <a:pPr lvl="1">
              <a:buFont typeface="Wingdings" panose="05000000000000000000" pitchFamily="2" charset="2"/>
              <a:buChar char="§"/>
            </a:pPr>
            <a:r>
              <a:rPr lang="en-US" dirty="0"/>
              <a:t>1 quarter = 25 cents</a:t>
            </a:r>
          </a:p>
          <a:p>
            <a:pPr lvl="1">
              <a:buFont typeface="Wingdings" panose="05000000000000000000" pitchFamily="2" charset="2"/>
              <a:buChar char="§"/>
            </a:pPr>
            <a:r>
              <a:rPr lang="en-US" dirty="0"/>
              <a:t>1 dime = 10 cents</a:t>
            </a:r>
          </a:p>
          <a:p>
            <a:pPr lvl="1">
              <a:buFont typeface="Wingdings" panose="05000000000000000000" pitchFamily="2" charset="2"/>
              <a:buChar char="§"/>
            </a:pPr>
            <a:r>
              <a:rPr lang="en-US" dirty="0"/>
              <a:t>1 nickel = 5 cents</a:t>
            </a:r>
          </a:p>
          <a:p>
            <a:r>
              <a:rPr lang="en-US" dirty="0"/>
              <a:t>So if you need to give someone </a:t>
            </a:r>
            <a:r>
              <a:rPr lang="en-US" b="1" dirty="0"/>
              <a:t>42 cents </a:t>
            </a:r>
            <a:r>
              <a:rPr lang="en-US" dirty="0"/>
              <a:t>in change, you should give: </a:t>
            </a:r>
            <a:r>
              <a:rPr lang="en-US" b="1" dirty="0"/>
              <a:t>0 dollar, 1 quarter, 1 dime, 1 nickel, and 2 pennies. </a:t>
            </a:r>
          </a:p>
          <a:p>
            <a:pPr marL="91440" indent="0">
              <a:buNone/>
            </a:pPr>
            <a:endParaRPr lang="en-US" b="1" dirty="0"/>
          </a:p>
        </p:txBody>
      </p:sp>
      <p:sp>
        <p:nvSpPr>
          <p:cNvPr id="6" name="Footer Placeholder 5">
            <a:extLst>
              <a:ext uri="{FF2B5EF4-FFF2-40B4-BE49-F238E27FC236}">
                <a16:creationId xmlns:a16="http://schemas.microsoft.com/office/drawing/2014/main" id="{F1F8D691-18A2-45A2-BD2D-4E2B0221012D}"/>
              </a:ext>
            </a:extLst>
          </p:cNvPr>
          <p:cNvSpPr>
            <a:spLocks noGrp="1"/>
          </p:cNvSpPr>
          <p:nvPr>
            <p:ph type="ftr" sz="quarter" idx="11"/>
          </p:nvPr>
        </p:nvSpPr>
        <p:spPr/>
        <p:txBody>
          <a:bodyPr/>
          <a:lstStyle/>
          <a:p>
            <a:r>
              <a:rPr lang="en-US"/>
              <a:t>Program 2</a:t>
            </a:r>
          </a:p>
        </p:txBody>
      </p:sp>
      <p:pic>
        <p:nvPicPr>
          <p:cNvPr id="7" name="Picture 6">
            <a:hlinkClick r:id="rId2" action="ppaction://hlinksldjump"/>
            <a:extLst>
              <a:ext uri="{FF2B5EF4-FFF2-40B4-BE49-F238E27FC236}">
                <a16:creationId xmlns:a16="http://schemas.microsoft.com/office/drawing/2014/main" id="{7BB64F97-A876-4B1C-BABA-A1BFD0A182C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3FB41BCC-5E34-48A6-8368-057200BD8041}"/>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116403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A552517-FBB3-400F-AB9B-88E1FB416903}"/>
              </a:ext>
            </a:extLst>
          </p:cNvPr>
          <p:cNvSpPr>
            <a:spLocks noGrp="1" noChangeArrowheads="1"/>
          </p:cNvSpPr>
          <p:nvPr>
            <p:ph type="title"/>
          </p:nvPr>
        </p:nvSpPr>
        <p:spPr>
          <a:noFill/>
          <a:ln/>
        </p:spPr>
        <p:txBody>
          <a:bodyPr>
            <a:normAutofit/>
          </a:bodyPr>
          <a:lstStyle/>
          <a:p>
            <a:r>
              <a:rPr lang="en-US" altLang="en-US" dirty="0"/>
              <a:t>Objectives</a:t>
            </a:r>
            <a:endParaRPr lang="en-US" altLang="en-US" sz="3600" dirty="0"/>
          </a:p>
        </p:txBody>
      </p:sp>
      <p:sp>
        <p:nvSpPr>
          <p:cNvPr id="3" name="Slide Number Placeholder 2">
            <a:extLst>
              <a:ext uri="{FF2B5EF4-FFF2-40B4-BE49-F238E27FC236}">
                <a16:creationId xmlns:a16="http://schemas.microsoft.com/office/drawing/2014/main" id="{C54B78B5-C6CF-4134-872E-8499460C5C73}"/>
              </a:ext>
            </a:extLst>
          </p:cNvPr>
          <p:cNvSpPr>
            <a:spLocks noGrp="1"/>
          </p:cNvSpPr>
          <p:nvPr>
            <p:ph type="sldNum" sz="quarter" idx="12"/>
          </p:nvPr>
        </p:nvSpPr>
        <p:spPr/>
        <p:txBody>
          <a:bodyPr/>
          <a:lstStyle/>
          <a:p>
            <a:fld id="{F3E9C4B0-9109-4B6A-816F-B8FB191BD566}" type="slidenum">
              <a:rPr lang="en-US" smtClean="0"/>
              <a:t>5</a:t>
            </a:fld>
            <a:endParaRPr lang="en-US"/>
          </a:p>
        </p:txBody>
      </p:sp>
      <p:sp>
        <p:nvSpPr>
          <p:cNvPr id="147459" name="Rectangle 3">
            <a:extLst>
              <a:ext uri="{FF2B5EF4-FFF2-40B4-BE49-F238E27FC236}">
                <a16:creationId xmlns:a16="http://schemas.microsoft.com/office/drawing/2014/main" id="{42A2E356-5F95-4CBE-86B6-27400E433106}"/>
              </a:ext>
            </a:extLst>
          </p:cNvPr>
          <p:cNvSpPr>
            <a:spLocks noGrp="1" noChangeArrowheads="1"/>
          </p:cNvSpPr>
          <p:nvPr>
            <p:ph idx="1"/>
          </p:nvPr>
        </p:nvSpPr>
        <p:spPr>
          <a:noFill/>
          <a:ln/>
        </p:spPr>
        <p:txBody>
          <a:bodyPr>
            <a:normAutofit/>
          </a:bodyPr>
          <a:lstStyle/>
          <a:p>
            <a:pPr>
              <a:lnSpc>
                <a:spcPct val="100000"/>
              </a:lnSpc>
            </a:pPr>
            <a:r>
              <a:rPr lang="en-US" altLang="en-US" sz="2000" dirty="0"/>
              <a:t>To solve mathematics problems by using the functions in the math module (</a:t>
            </a:r>
            <a:r>
              <a:rPr lang="en-US" altLang="en-US" sz="2000" dirty="0">
                <a:solidFill>
                  <a:schemeClr val="accent2"/>
                </a:solidFill>
                <a:hlinkClick r:id="rId2" action="ppaction://hlinksldjump"/>
              </a:rPr>
              <a:t>3.2</a:t>
            </a:r>
            <a:r>
              <a:rPr lang="en-US" altLang="en-US" sz="2000" dirty="0"/>
              <a:t>).</a:t>
            </a:r>
          </a:p>
          <a:p>
            <a:pPr>
              <a:lnSpc>
                <a:spcPct val="100000"/>
              </a:lnSpc>
            </a:pPr>
            <a:r>
              <a:rPr lang="en-US" altLang="en-US" sz="2000" dirty="0"/>
              <a:t>To represent and process strings and characters (</a:t>
            </a:r>
            <a:r>
              <a:rPr lang="en-US" altLang="en-US" sz="2000" dirty="0">
                <a:solidFill>
                  <a:schemeClr val="accent2"/>
                </a:solidFill>
                <a:hlinkClick r:id="rId3" action="ppaction://hlinksldjump"/>
              </a:rPr>
              <a:t>3.3</a:t>
            </a:r>
            <a:r>
              <a:rPr lang="en-US" altLang="en-US" sz="2000" dirty="0"/>
              <a:t>-</a:t>
            </a:r>
            <a:r>
              <a:rPr lang="en-US" altLang="en-US" sz="2000" dirty="0">
                <a:solidFill>
                  <a:schemeClr val="accent2"/>
                </a:solidFill>
                <a:hlinkClick r:id="rId4" action="ppaction://hlinksldjump"/>
              </a:rPr>
              <a:t>3.4</a:t>
            </a:r>
            <a:r>
              <a:rPr lang="en-US" altLang="en-US" sz="2000" dirty="0"/>
              <a:t>).</a:t>
            </a:r>
          </a:p>
          <a:p>
            <a:pPr>
              <a:lnSpc>
                <a:spcPct val="100000"/>
              </a:lnSpc>
            </a:pPr>
            <a:r>
              <a:rPr lang="en-US" altLang="en-US" sz="2000" dirty="0"/>
              <a:t>To represent special characters using the escape sequence (</a:t>
            </a:r>
            <a:r>
              <a:rPr lang="en-US" altLang="en-US" sz="2000" dirty="0">
                <a:solidFill>
                  <a:schemeClr val="accent2"/>
                </a:solidFill>
                <a:hlinkClick r:id="rId5" action="ppaction://hlinksldjump"/>
              </a:rPr>
              <a:t>3.3.4</a:t>
            </a:r>
            <a:r>
              <a:rPr lang="en-US" altLang="en-US" sz="2000" dirty="0"/>
              <a:t>).</a:t>
            </a:r>
          </a:p>
          <a:p>
            <a:pPr>
              <a:lnSpc>
                <a:spcPct val="100000"/>
              </a:lnSpc>
            </a:pPr>
            <a:r>
              <a:rPr lang="en-US" altLang="en-US" sz="2000" dirty="0"/>
              <a:t>To invoke the print function with the end argument (</a:t>
            </a:r>
            <a:r>
              <a:rPr lang="en-US" altLang="en-US" sz="2000" dirty="0">
                <a:solidFill>
                  <a:schemeClr val="accent2"/>
                </a:solidFill>
                <a:hlinkClick r:id="rId6" action="ppaction://hlinksldjump"/>
              </a:rPr>
              <a:t>3.3.5</a:t>
            </a:r>
            <a:r>
              <a:rPr lang="en-US" altLang="en-US" sz="2000" dirty="0"/>
              <a:t>).</a:t>
            </a:r>
          </a:p>
          <a:p>
            <a:pPr>
              <a:lnSpc>
                <a:spcPct val="100000"/>
              </a:lnSpc>
            </a:pPr>
            <a:r>
              <a:rPr lang="en-US" altLang="en-US" sz="2000" dirty="0"/>
              <a:t>To convert numbers to a string using the str function (</a:t>
            </a:r>
            <a:r>
              <a:rPr lang="en-US" altLang="en-US" sz="2000" dirty="0">
                <a:solidFill>
                  <a:schemeClr val="accent2"/>
                </a:solidFill>
                <a:hlinkClick r:id="rId7" action="ppaction://hlinksldjump"/>
              </a:rPr>
              <a:t>3.3.6</a:t>
            </a:r>
            <a:r>
              <a:rPr lang="en-US" altLang="en-US" sz="2000" dirty="0"/>
              <a:t>).</a:t>
            </a:r>
          </a:p>
          <a:p>
            <a:pPr>
              <a:lnSpc>
                <a:spcPct val="100000"/>
              </a:lnSpc>
            </a:pPr>
            <a:r>
              <a:rPr lang="en-US" altLang="en-US" sz="2000" dirty="0"/>
              <a:t>To use the + operator to concatenate strings (</a:t>
            </a:r>
            <a:r>
              <a:rPr lang="en-US" altLang="en-US" sz="2000" dirty="0">
                <a:solidFill>
                  <a:schemeClr val="accent2"/>
                </a:solidFill>
                <a:hlinkClick r:id="rId8" action="ppaction://hlinksldjump"/>
              </a:rPr>
              <a:t>3.3.7</a:t>
            </a:r>
            <a:r>
              <a:rPr lang="en-US" altLang="en-US" sz="2000" dirty="0"/>
              <a:t>). </a:t>
            </a:r>
          </a:p>
          <a:p>
            <a:pPr>
              <a:lnSpc>
                <a:spcPct val="100000"/>
              </a:lnSpc>
            </a:pPr>
            <a:r>
              <a:rPr lang="en-US" altLang="en-US" sz="2000" dirty="0"/>
              <a:t>To read strings from the console (</a:t>
            </a:r>
            <a:r>
              <a:rPr lang="en-US" altLang="en-US" sz="2000" dirty="0">
                <a:solidFill>
                  <a:schemeClr val="accent2"/>
                </a:solidFill>
                <a:hlinkClick r:id="rId9" action="ppaction://hlinksldjump"/>
              </a:rPr>
              <a:t>3.3.8</a:t>
            </a:r>
            <a:r>
              <a:rPr lang="en-US" altLang="en-US" sz="2000" dirty="0"/>
              <a:t>).</a:t>
            </a:r>
          </a:p>
          <a:p>
            <a:pPr>
              <a:lnSpc>
                <a:spcPct val="100000"/>
              </a:lnSpc>
            </a:pPr>
            <a:r>
              <a:rPr lang="en-US" altLang="en-US" sz="2000" dirty="0"/>
              <a:t>To format numbers and strings using the format function (</a:t>
            </a:r>
            <a:r>
              <a:rPr lang="en-US" altLang="en-US" sz="2000" dirty="0">
                <a:solidFill>
                  <a:schemeClr val="accent2"/>
                </a:solidFill>
                <a:hlinkClick r:id="rId10" action="ppaction://hlinksldjump"/>
              </a:rPr>
              <a:t>3.6</a:t>
            </a:r>
            <a:r>
              <a:rPr lang="en-US" altLang="en-US" sz="2000" dirty="0"/>
              <a:t>). </a:t>
            </a:r>
          </a:p>
        </p:txBody>
      </p:sp>
      <p:pic>
        <p:nvPicPr>
          <p:cNvPr id="5" name="Picture 4">
            <a:hlinkClick r:id="rId11" action="ppaction://hlinksldjump"/>
            <a:extLst>
              <a:ext uri="{FF2B5EF4-FFF2-40B4-BE49-F238E27FC236}">
                <a16:creationId xmlns:a16="http://schemas.microsoft.com/office/drawing/2014/main" id="{EDF8D941-CB6F-4FED-8D7D-FDAEF7707D51}"/>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7A27-3EE3-4C8B-9086-241723DDF679}"/>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1: Problem-solving</a:t>
            </a:r>
            <a:endParaRPr lang="en-US" dirty="0"/>
          </a:p>
        </p:txBody>
      </p:sp>
      <p:sp>
        <p:nvSpPr>
          <p:cNvPr id="8" name="Slide Number Placeholder 7">
            <a:extLst>
              <a:ext uri="{FF2B5EF4-FFF2-40B4-BE49-F238E27FC236}">
                <a16:creationId xmlns:a16="http://schemas.microsoft.com/office/drawing/2014/main" id="{55FF34B3-D862-43B8-AF3E-5C66D16EFA44}"/>
              </a:ext>
            </a:extLst>
          </p:cNvPr>
          <p:cNvSpPr>
            <a:spLocks noGrp="1"/>
          </p:cNvSpPr>
          <p:nvPr>
            <p:ph type="sldNum" sz="quarter" idx="12"/>
          </p:nvPr>
        </p:nvSpPr>
        <p:spPr/>
        <p:txBody>
          <a:bodyPr/>
          <a:lstStyle/>
          <a:p>
            <a:fld id="{F3E9C4B0-9109-4B6A-816F-B8FB191BD566}" type="slidenum">
              <a:rPr lang="en-US" smtClean="0"/>
              <a:t>50</a:t>
            </a:fld>
            <a:endParaRPr lang="en-US"/>
          </a:p>
        </p:txBody>
      </p:sp>
      <p:sp>
        <p:nvSpPr>
          <p:cNvPr id="3" name="Content Placeholder 2">
            <a:extLst>
              <a:ext uri="{FF2B5EF4-FFF2-40B4-BE49-F238E27FC236}">
                <a16:creationId xmlns:a16="http://schemas.microsoft.com/office/drawing/2014/main" id="{9AB0F4FE-226A-459C-AC90-984D1C1673B1}"/>
              </a:ext>
            </a:extLst>
          </p:cNvPr>
          <p:cNvSpPr>
            <a:spLocks noGrp="1"/>
          </p:cNvSpPr>
          <p:nvPr>
            <p:ph idx="1"/>
          </p:nvPr>
        </p:nvSpPr>
        <p:spPr/>
        <p:txBody>
          <a:bodyPr/>
          <a:lstStyle/>
          <a:p>
            <a:r>
              <a:rPr lang="en-US" dirty="0"/>
              <a:t>First step: UNDERSTAND the problem!</a:t>
            </a:r>
          </a:p>
          <a:p>
            <a:r>
              <a:rPr lang="en-US" dirty="0"/>
              <a:t>So let us look at an example run:</a:t>
            </a:r>
          </a:p>
          <a:p>
            <a:endParaRPr lang="en-US" dirty="0"/>
          </a:p>
          <a:p>
            <a:endParaRPr lang="en-US" dirty="0"/>
          </a:p>
          <a:p>
            <a:endParaRPr lang="en-US" dirty="0"/>
          </a:p>
          <a:p>
            <a:endParaRPr lang="en-US" dirty="0"/>
          </a:p>
          <a:p>
            <a:r>
              <a:rPr lang="en-US" dirty="0"/>
              <a:t>Is it clear what the problem is asking of us?</a:t>
            </a:r>
          </a:p>
          <a:p>
            <a:pPr lvl="1">
              <a:buFont typeface="Wingdings" panose="05000000000000000000" pitchFamily="2" charset="2"/>
              <a:buChar char="§"/>
            </a:pPr>
            <a:r>
              <a:rPr lang="en-US" dirty="0"/>
              <a:t>Make sure you understand the question before starting</a:t>
            </a:r>
          </a:p>
        </p:txBody>
      </p:sp>
      <p:grpSp>
        <p:nvGrpSpPr>
          <p:cNvPr id="4" name="Group 3">
            <a:extLst>
              <a:ext uri="{FF2B5EF4-FFF2-40B4-BE49-F238E27FC236}">
                <a16:creationId xmlns:a16="http://schemas.microsoft.com/office/drawing/2014/main" id="{1C7C0695-87A2-45D7-9B67-BC35A5ABC9D9}"/>
              </a:ext>
            </a:extLst>
          </p:cNvPr>
          <p:cNvGrpSpPr/>
          <p:nvPr/>
        </p:nvGrpSpPr>
        <p:grpSpPr>
          <a:xfrm>
            <a:off x="146304" y="2510436"/>
            <a:ext cx="8851392" cy="2031325"/>
            <a:chOff x="4773387" y="4273142"/>
            <a:chExt cx="8851392" cy="2031325"/>
          </a:xfrm>
        </p:grpSpPr>
        <p:sp>
          <p:nvSpPr>
            <p:cNvPr id="5" name="Rectangle 4">
              <a:extLst>
                <a:ext uri="{FF2B5EF4-FFF2-40B4-BE49-F238E27FC236}">
                  <a16:creationId xmlns:a16="http://schemas.microsoft.com/office/drawing/2014/main" id="{277167E8-197F-47EB-9FB8-36E6DF567CF3}"/>
                </a:ext>
              </a:extLst>
            </p:cNvPr>
            <p:cNvSpPr>
              <a:spLocks noChangeArrowheads="1"/>
            </p:cNvSpPr>
            <p:nvPr/>
          </p:nvSpPr>
          <p:spPr bwMode="auto">
            <a:xfrm>
              <a:off x="5473172" y="4273142"/>
              <a:ext cx="8151607" cy="2031325"/>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Enter an amount in double, e.g., 11.56: </a:t>
              </a:r>
              <a:r>
                <a:rPr lang="ar-SA" altLang="en-US" dirty="0">
                  <a:highlight>
                    <a:srgbClr val="B3E6FF"/>
                  </a:highlight>
                  <a:latin typeface="Courier New" panose="02070309020205020404" pitchFamily="49" charset="0"/>
                  <a:cs typeface="Courier New" panose="02070309020205020404" pitchFamily="49" charset="0"/>
                </a:rPr>
                <a:t>11.56</a:t>
              </a:r>
              <a:r>
                <a:rPr lang="en-US" altLang="en-US" dirty="0">
                  <a:latin typeface="Courier New" panose="02070309020205020404" pitchFamily="49" charset="0"/>
                  <a:cs typeface="Courier New" panose="02070309020205020404" pitchFamily="49" charset="0"/>
                </a:rPr>
                <a:t>  </a:t>
              </a:r>
              <a:r>
                <a:rPr lang="en-US" altLang="en-US" sz="1100" dirty="0">
                  <a:highlight>
                    <a:srgbClr val="C0C0C0"/>
                  </a:highlight>
                  <a:latin typeface="Courier New" panose="02070309020205020404" pitchFamily="49" charset="0"/>
                  <a:cs typeface="Courier New" panose="02070309020205020404" pitchFamily="49" charset="0"/>
                </a:rPr>
                <a:t>&lt;Enter&gt;</a:t>
              </a:r>
              <a:r>
                <a:rPr lang="en-US" altLang="en-US" sz="1100" dirty="0">
                  <a:latin typeface="Courier New" panose="02070309020205020404" pitchFamily="49" charset="0"/>
                  <a:cs typeface="Courier New" panose="02070309020205020404" pitchFamily="49" charset="0"/>
                </a:rPr>
                <a:t> </a:t>
              </a:r>
              <a:endParaRPr lang="ar-SA" altLang="en-US" sz="1100" dirty="0">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Your amount 11.56 consists of</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11 dollars</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2 quarters</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0 dimes</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1 nickels</a:t>
              </a:r>
            </a:p>
            <a:p>
              <a:pPr lvl="0" defTabSz="914400" eaLnBrk="0" fontAlgn="base" hangingPunct="0">
                <a:spcBef>
                  <a:spcPct val="0"/>
                </a:spcBef>
                <a:spcAft>
                  <a:spcPct val="0"/>
                </a:spcAft>
              </a:pPr>
              <a:r>
                <a:rPr lang="en-US" altLang="en-US" dirty="0">
                  <a:latin typeface="Courier New" panose="02070309020205020404" pitchFamily="49" charset="0"/>
                  <a:cs typeface="Courier New" panose="02070309020205020404" pitchFamily="49" charset="0"/>
                </a:rPr>
                <a:t> 	 1 pennies</a:t>
              </a:r>
            </a:p>
          </p:txBody>
        </p:sp>
        <p:pic>
          <p:nvPicPr>
            <p:cNvPr id="6" name="Picture 5" descr="A flat screen monitor&#10;&#10;Description automatically generated">
              <a:extLst>
                <a:ext uri="{FF2B5EF4-FFF2-40B4-BE49-F238E27FC236}">
                  <a16:creationId xmlns:a16="http://schemas.microsoft.com/office/drawing/2014/main" id="{50A1AD98-8F9F-4EC6-B253-E2AF7A53B42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73387" y="5013122"/>
              <a:ext cx="572603" cy="551364"/>
            </a:xfrm>
            <a:prstGeom prst="rect">
              <a:avLst/>
            </a:prstGeom>
          </p:spPr>
        </p:pic>
      </p:grpSp>
      <p:sp>
        <p:nvSpPr>
          <p:cNvPr id="9" name="Footer Placeholder 8">
            <a:extLst>
              <a:ext uri="{FF2B5EF4-FFF2-40B4-BE49-F238E27FC236}">
                <a16:creationId xmlns:a16="http://schemas.microsoft.com/office/drawing/2014/main" id="{D7856D0C-2645-4F6B-A0E0-90AACA7F851E}"/>
              </a:ext>
            </a:extLst>
          </p:cNvPr>
          <p:cNvSpPr>
            <a:spLocks noGrp="1"/>
          </p:cNvSpPr>
          <p:nvPr>
            <p:ph type="ftr" sz="quarter" idx="11"/>
          </p:nvPr>
        </p:nvSpPr>
        <p:spPr/>
        <p:txBody>
          <a:bodyPr/>
          <a:lstStyle/>
          <a:p>
            <a:r>
              <a:rPr lang="en-US"/>
              <a:t>Program 2</a:t>
            </a:r>
          </a:p>
        </p:txBody>
      </p:sp>
      <p:pic>
        <p:nvPicPr>
          <p:cNvPr id="10" name="Picture 9">
            <a:hlinkClick r:id="rId3" action="ppaction://hlinksldjump"/>
            <a:extLst>
              <a:ext uri="{FF2B5EF4-FFF2-40B4-BE49-F238E27FC236}">
                <a16:creationId xmlns:a16="http://schemas.microsoft.com/office/drawing/2014/main" id="{FE2EABE9-0BBB-4A29-8BCC-5DBD88ABF6E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5" action="ppaction://hlinksldjump"/>
            <a:extLst>
              <a:ext uri="{FF2B5EF4-FFF2-40B4-BE49-F238E27FC236}">
                <a16:creationId xmlns:a16="http://schemas.microsoft.com/office/drawing/2014/main" id="{35360704-31F3-41DD-90B2-DDAE08488465}"/>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1261825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7A27-3EE3-4C8B-9086-241723DDF679}"/>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1: Problem-solving</a:t>
            </a:r>
            <a:endParaRPr lang="en-US" dirty="0"/>
          </a:p>
        </p:txBody>
      </p:sp>
      <p:sp>
        <p:nvSpPr>
          <p:cNvPr id="5" name="Slide Number Placeholder 4">
            <a:extLst>
              <a:ext uri="{FF2B5EF4-FFF2-40B4-BE49-F238E27FC236}">
                <a16:creationId xmlns:a16="http://schemas.microsoft.com/office/drawing/2014/main" id="{D12F9EAB-624D-4C58-841B-30278C3EB4EA}"/>
              </a:ext>
            </a:extLst>
          </p:cNvPr>
          <p:cNvSpPr>
            <a:spLocks noGrp="1"/>
          </p:cNvSpPr>
          <p:nvPr>
            <p:ph type="sldNum" sz="quarter" idx="12"/>
          </p:nvPr>
        </p:nvSpPr>
        <p:spPr/>
        <p:txBody>
          <a:bodyPr/>
          <a:lstStyle/>
          <a:p>
            <a:fld id="{F3E9C4B0-9109-4B6A-816F-B8FB191BD566}" type="slidenum">
              <a:rPr lang="en-US" smtClean="0"/>
              <a:t>51</a:t>
            </a:fld>
            <a:endParaRPr lang="en-US"/>
          </a:p>
        </p:txBody>
      </p:sp>
      <p:sp>
        <p:nvSpPr>
          <p:cNvPr id="3" name="Content Placeholder 2">
            <a:extLst>
              <a:ext uri="{FF2B5EF4-FFF2-40B4-BE49-F238E27FC236}">
                <a16:creationId xmlns:a16="http://schemas.microsoft.com/office/drawing/2014/main" id="{9AB0F4FE-226A-459C-AC90-984D1C1673B1}"/>
              </a:ext>
            </a:extLst>
          </p:cNvPr>
          <p:cNvSpPr>
            <a:spLocks noGrp="1"/>
          </p:cNvSpPr>
          <p:nvPr>
            <p:ph idx="1"/>
          </p:nvPr>
        </p:nvSpPr>
        <p:spPr/>
        <p:txBody>
          <a:bodyPr>
            <a:normAutofit/>
          </a:bodyPr>
          <a:lstStyle/>
          <a:p>
            <a:pPr marL="91440" indent="0" algn="just">
              <a:buNone/>
            </a:pPr>
            <a:r>
              <a:rPr lang="en-US" sz="2800" dirty="0">
                <a:solidFill>
                  <a:schemeClr val="accent2"/>
                </a:solidFill>
              </a:rPr>
              <a:t>Design your algorithm:</a:t>
            </a:r>
          </a:p>
          <a:p>
            <a:pPr marL="605790" indent="-514350">
              <a:buFont typeface="+mj-lt"/>
              <a:buAutoNum type="arabicPeriod"/>
            </a:pPr>
            <a:r>
              <a:rPr lang="en-US" sz="2800" dirty="0"/>
              <a:t>Prompt the user to enter the amount as a decimal number.</a:t>
            </a:r>
          </a:p>
          <a:p>
            <a:pPr lvl="1">
              <a:buFont typeface="Wingdings" panose="05000000000000000000" pitchFamily="2" charset="2"/>
              <a:buChar char="§"/>
            </a:pPr>
            <a:r>
              <a:rPr lang="en-US" dirty="0">
                <a:solidFill>
                  <a:srgbClr val="0070C0"/>
                </a:solidFill>
              </a:rPr>
              <a:t>amount</a:t>
            </a:r>
            <a:r>
              <a:rPr lang="en-US" dirty="0"/>
              <a:t> = </a:t>
            </a:r>
            <a:r>
              <a:rPr lang="en-US" dirty="0">
                <a:solidFill>
                  <a:srgbClr val="7030A0"/>
                </a:solidFill>
              </a:rPr>
              <a:t>eval</a:t>
            </a:r>
            <a:r>
              <a:rPr lang="en-US" dirty="0"/>
              <a:t>(</a:t>
            </a:r>
            <a:r>
              <a:rPr lang="en-US" dirty="0">
                <a:solidFill>
                  <a:srgbClr val="7030A0"/>
                </a:solidFill>
              </a:rPr>
              <a:t>input</a:t>
            </a:r>
            <a:r>
              <a:rPr lang="en-US" dirty="0"/>
              <a:t>(“Message…”))</a:t>
            </a:r>
          </a:p>
          <a:p>
            <a:pPr lvl="2"/>
            <a:r>
              <a:rPr lang="en-US" dirty="0"/>
              <a:t>Example: 11.56</a:t>
            </a:r>
          </a:p>
          <a:p>
            <a:pPr marL="605790" indent="-514350">
              <a:buFont typeface="+mj-lt"/>
              <a:buAutoNum type="arabicPeriod"/>
            </a:pPr>
            <a:r>
              <a:rPr lang="en-US" sz="2800" dirty="0"/>
              <a:t>Convert this </a:t>
            </a:r>
            <a:r>
              <a:rPr lang="en-US" sz="2800" dirty="0">
                <a:solidFill>
                  <a:srgbClr val="0070C0"/>
                </a:solidFill>
              </a:rPr>
              <a:t>amount</a:t>
            </a:r>
            <a:r>
              <a:rPr lang="en-US" sz="2800" dirty="0"/>
              <a:t> into </a:t>
            </a:r>
            <a:r>
              <a:rPr lang="en-US" sz="2800" b="1" dirty="0"/>
              <a:t>cents</a:t>
            </a:r>
            <a:r>
              <a:rPr lang="en-US" sz="2800" dirty="0"/>
              <a:t> (multiply by 100)</a:t>
            </a:r>
          </a:p>
          <a:p>
            <a:pPr lvl="1">
              <a:buFont typeface="Wingdings" panose="05000000000000000000" pitchFamily="2" charset="2"/>
              <a:buChar char="§"/>
            </a:pPr>
            <a:r>
              <a:rPr lang="en-US" dirty="0" err="1">
                <a:solidFill>
                  <a:srgbClr val="0070C0"/>
                </a:solidFill>
              </a:rPr>
              <a:t>totalCents</a:t>
            </a:r>
            <a:r>
              <a:rPr lang="en-US" dirty="0"/>
              <a:t> = int(</a:t>
            </a:r>
            <a:r>
              <a:rPr lang="en-US" dirty="0">
                <a:solidFill>
                  <a:srgbClr val="0070C0"/>
                </a:solidFill>
              </a:rPr>
              <a:t>amount</a:t>
            </a:r>
            <a:r>
              <a:rPr lang="en-US" dirty="0"/>
              <a:t> * 100)</a:t>
            </a:r>
          </a:p>
          <a:p>
            <a:pPr lvl="2"/>
            <a:r>
              <a:rPr lang="en-US" dirty="0"/>
              <a:t>Example: 11.56 * 100 = 1156</a:t>
            </a:r>
          </a:p>
        </p:txBody>
      </p:sp>
      <p:sp>
        <p:nvSpPr>
          <p:cNvPr id="6" name="Footer Placeholder 5">
            <a:extLst>
              <a:ext uri="{FF2B5EF4-FFF2-40B4-BE49-F238E27FC236}">
                <a16:creationId xmlns:a16="http://schemas.microsoft.com/office/drawing/2014/main" id="{92A64A67-B109-4371-962F-8FB7079A09C3}"/>
              </a:ext>
            </a:extLst>
          </p:cNvPr>
          <p:cNvSpPr>
            <a:spLocks noGrp="1"/>
          </p:cNvSpPr>
          <p:nvPr>
            <p:ph type="ftr" sz="quarter" idx="11"/>
          </p:nvPr>
        </p:nvSpPr>
        <p:spPr/>
        <p:txBody>
          <a:bodyPr/>
          <a:lstStyle/>
          <a:p>
            <a:r>
              <a:rPr lang="en-US"/>
              <a:t>Program 2</a:t>
            </a:r>
          </a:p>
        </p:txBody>
      </p:sp>
      <p:pic>
        <p:nvPicPr>
          <p:cNvPr id="7" name="Picture 6">
            <a:hlinkClick r:id="rId2" action="ppaction://hlinksldjump"/>
            <a:extLst>
              <a:ext uri="{FF2B5EF4-FFF2-40B4-BE49-F238E27FC236}">
                <a16:creationId xmlns:a16="http://schemas.microsoft.com/office/drawing/2014/main" id="{7261870E-D5C9-4CF8-AE9D-685865569FB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BB12EF31-4A85-48C5-9B00-1DABA20C2018}"/>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2383276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7A27-3EE3-4C8B-9086-241723DDF679}"/>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1: Problem-solving</a:t>
            </a:r>
            <a:endParaRPr lang="en-US" dirty="0"/>
          </a:p>
        </p:txBody>
      </p:sp>
      <p:sp>
        <p:nvSpPr>
          <p:cNvPr id="5" name="Slide Number Placeholder 4">
            <a:extLst>
              <a:ext uri="{FF2B5EF4-FFF2-40B4-BE49-F238E27FC236}">
                <a16:creationId xmlns:a16="http://schemas.microsoft.com/office/drawing/2014/main" id="{E2847AA0-B6E9-4148-BCC6-C817E634DBF2}"/>
              </a:ext>
            </a:extLst>
          </p:cNvPr>
          <p:cNvSpPr>
            <a:spLocks noGrp="1"/>
          </p:cNvSpPr>
          <p:nvPr>
            <p:ph type="sldNum" sz="quarter" idx="12"/>
          </p:nvPr>
        </p:nvSpPr>
        <p:spPr/>
        <p:txBody>
          <a:bodyPr/>
          <a:lstStyle/>
          <a:p>
            <a:fld id="{F3E9C4B0-9109-4B6A-816F-B8FB191BD566}" type="slidenum">
              <a:rPr lang="en-US" smtClean="0"/>
              <a:t>52</a:t>
            </a:fld>
            <a:endParaRPr lang="en-US"/>
          </a:p>
        </p:txBody>
      </p:sp>
      <p:sp>
        <p:nvSpPr>
          <p:cNvPr id="3" name="Content Placeholder 2">
            <a:extLst>
              <a:ext uri="{FF2B5EF4-FFF2-40B4-BE49-F238E27FC236}">
                <a16:creationId xmlns:a16="http://schemas.microsoft.com/office/drawing/2014/main" id="{9AB0F4FE-226A-459C-AC90-984D1C1673B1}"/>
              </a:ext>
            </a:extLst>
          </p:cNvPr>
          <p:cNvSpPr>
            <a:spLocks noGrp="1"/>
          </p:cNvSpPr>
          <p:nvPr>
            <p:ph idx="1"/>
          </p:nvPr>
        </p:nvSpPr>
        <p:spPr/>
        <p:txBody>
          <a:bodyPr>
            <a:normAutofit/>
          </a:bodyPr>
          <a:lstStyle/>
          <a:p>
            <a:pPr marL="91440" indent="0" algn="just">
              <a:buNone/>
            </a:pPr>
            <a:r>
              <a:rPr lang="en-US" sz="2800" dirty="0">
                <a:solidFill>
                  <a:schemeClr val="accent2"/>
                </a:solidFill>
              </a:rPr>
              <a:t>Design your algorithm:</a:t>
            </a:r>
          </a:p>
          <a:p>
            <a:pPr marL="605790" indent="-514350">
              <a:buFont typeface="+mj-lt"/>
              <a:buAutoNum type="arabicPeriod" startAt="3"/>
            </a:pPr>
            <a:r>
              <a:rPr lang="en-US" sz="2800" dirty="0"/>
              <a:t>Get the total number of </a:t>
            </a:r>
            <a:r>
              <a:rPr lang="en-US" sz="2800" b="1" dirty="0"/>
              <a:t>dollars</a:t>
            </a:r>
            <a:r>
              <a:rPr lang="en-US" sz="2800" dirty="0"/>
              <a:t> by now dividing by 100. And get </a:t>
            </a:r>
            <a:r>
              <a:rPr lang="en-US" sz="2800" b="1" dirty="0"/>
              <a:t>remaining cents </a:t>
            </a:r>
            <a:r>
              <a:rPr lang="en-US" sz="2800" dirty="0"/>
              <a:t>by using </a:t>
            </a:r>
            <a:r>
              <a:rPr lang="en-US" sz="2800" dirty="0" err="1">
                <a:solidFill>
                  <a:srgbClr val="0070C0"/>
                </a:solidFill>
                <a:highlight>
                  <a:srgbClr val="F3FFEF"/>
                </a:highlight>
              </a:rPr>
              <a:t>totalCents</a:t>
            </a:r>
            <a:r>
              <a:rPr lang="en-US" sz="2800" dirty="0">
                <a:highlight>
                  <a:srgbClr val="F3FFEF"/>
                </a:highlight>
              </a:rPr>
              <a:t> % 100</a:t>
            </a:r>
            <a:r>
              <a:rPr lang="en-US" sz="2800" dirty="0"/>
              <a:t>.</a:t>
            </a:r>
          </a:p>
          <a:p>
            <a:pPr lvl="1">
              <a:buFont typeface="Wingdings" panose="05000000000000000000" pitchFamily="2" charset="2"/>
              <a:buChar char="§"/>
            </a:pPr>
            <a:r>
              <a:rPr lang="en-US" dirty="0" err="1">
                <a:solidFill>
                  <a:srgbClr val="0070C0"/>
                </a:solidFill>
              </a:rPr>
              <a:t>totalDollars</a:t>
            </a:r>
            <a:r>
              <a:rPr lang="en-US" dirty="0"/>
              <a:t> = </a:t>
            </a:r>
            <a:r>
              <a:rPr lang="en-US" dirty="0" err="1">
                <a:solidFill>
                  <a:srgbClr val="0070C0"/>
                </a:solidFill>
              </a:rPr>
              <a:t>totalCents</a:t>
            </a:r>
            <a:r>
              <a:rPr lang="en-US" dirty="0"/>
              <a:t> // 100</a:t>
            </a:r>
          </a:p>
          <a:p>
            <a:pPr lvl="2"/>
            <a:r>
              <a:rPr lang="en-US" dirty="0"/>
              <a:t>Example: 1156 // 100 = 11</a:t>
            </a:r>
          </a:p>
          <a:p>
            <a:pPr lvl="1">
              <a:buFont typeface="Wingdings" panose="05000000000000000000" pitchFamily="2" charset="2"/>
              <a:buChar char="§"/>
            </a:pPr>
            <a:r>
              <a:rPr lang="en-US" dirty="0" err="1">
                <a:solidFill>
                  <a:srgbClr val="0070C0"/>
                </a:solidFill>
              </a:rPr>
              <a:t>remainingCents</a:t>
            </a:r>
            <a:r>
              <a:rPr lang="en-US" dirty="0"/>
              <a:t> = </a:t>
            </a:r>
            <a:r>
              <a:rPr lang="en-US" dirty="0" err="1">
                <a:solidFill>
                  <a:srgbClr val="0070C0"/>
                </a:solidFill>
              </a:rPr>
              <a:t>totalCents</a:t>
            </a:r>
            <a:r>
              <a:rPr lang="en-US" dirty="0"/>
              <a:t> % 100</a:t>
            </a:r>
          </a:p>
          <a:p>
            <a:pPr lvl="2"/>
            <a:r>
              <a:rPr lang="en-US" dirty="0"/>
              <a:t>Example: 1156 % 100 = 56</a:t>
            </a:r>
          </a:p>
        </p:txBody>
      </p:sp>
      <p:sp>
        <p:nvSpPr>
          <p:cNvPr id="6" name="Footer Placeholder 5">
            <a:extLst>
              <a:ext uri="{FF2B5EF4-FFF2-40B4-BE49-F238E27FC236}">
                <a16:creationId xmlns:a16="http://schemas.microsoft.com/office/drawing/2014/main" id="{F129112C-543D-4486-B566-74EE603CA357}"/>
              </a:ext>
            </a:extLst>
          </p:cNvPr>
          <p:cNvSpPr>
            <a:spLocks noGrp="1"/>
          </p:cNvSpPr>
          <p:nvPr>
            <p:ph type="ftr" sz="quarter" idx="11"/>
          </p:nvPr>
        </p:nvSpPr>
        <p:spPr/>
        <p:txBody>
          <a:bodyPr/>
          <a:lstStyle/>
          <a:p>
            <a:r>
              <a:rPr lang="en-US"/>
              <a:t>Program 2</a:t>
            </a:r>
          </a:p>
        </p:txBody>
      </p:sp>
      <p:pic>
        <p:nvPicPr>
          <p:cNvPr id="7" name="Picture 6">
            <a:hlinkClick r:id="rId2" action="ppaction://hlinksldjump"/>
            <a:extLst>
              <a:ext uri="{FF2B5EF4-FFF2-40B4-BE49-F238E27FC236}">
                <a16:creationId xmlns:a16="http://schemas.microsoft.com/office/drawing/2014/main" id="{4BC8FE95-BB44-4E76-B310-78A199CC688C}"/>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D8BD00CD-5317-425D-9FC8-15CA34711134}"/>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2971363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7A27-3EE3-4C8B-9086-241723DDF679}"/>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1: Problem-solving</a:t>
            </a:r>
            <a:endParaRPr lang="en-US" dirty="0"/>
          </a:p>
        </p:txBody>
      </p:sp>
      <p:sp>
        <p:nvSpPr>
          <p:cNvPr id="5" name="Slide Number Placeholder 4">
            <a:extLst>
              <a:ext uri="{FF2B5EF4-FFF2-40B4-BE49-F238E27FC236}">
                <a16:creationId xmlns:a16="http://schemas.microsoft.com/office/drawing/2014/main" id="{180ABB86-577C-49DE-BE3D-DEF409EB9363}"/>
              </a:ext>
            </a:extLst>
          </p:cNvPr>
          <p:cNvSpPr>
            <a:spLocks noGrp="1"/>
          </p:cNvSpPr>
          <p:nvPr>
            <p:ph type="sldNum" sz="quarter" idx="12"/>
          </p:nvPr>
        </p:nvSpPr>
        <p:spPr/>
        <p:txBody>
          <a:bodyPr/>
          <a:lstStyle/>
          <a:p>
            <a:fld id="{F3E9C4B0-9109-4B6A-816F-B8FB191BD566}" type="slidenum">
              <a:rPr lang="en-US" smtClean="0"/>
              <a:t>53</a:t>
            </a:fld>
            <a:endParaRPr lang="en-US"/>
          </a:p>
        </p:txBody>
      </p:sp>
      <p:sp>
        <p:nvSpPr>
          <p:cNvPr id="3" name="Content Placeholder 2">
            <a:extLst>
              <a:ext uri="{FF2B5EF4-FFF2-40B4-BE49-F238E27FC236}">
                <a16:creationId xmlns:a16="http://schemas.microsoft.com/office/drawing/2014/main" id="{9AB0F4FE-226A-459C-AC90-984D1C1673B1}"/>
              </a:ext>
            </a:extLst>
          </p:cNvPr>
          <p:cNvSpPr>
            <a:spLocks noGrp="1"/>
          </p:cNvSpPr>
          <p:nvPr>
            <p:ph idx="1"/>
          </p:nvPr>
        </p:nvSpPr>
        <p:spPr/>
        <p:txBody>
          <a:bodyPr>
            <a:normAutofit/>
          </a:bodyPr>
          <a:lstStyle/>
          <a:p>
            <a:pPr marL="91440" indent="0" algn="just">
              <a:buNone/>
            </a:pPr>
            <a:r>
              <a:rPr lang="en-US" sz="2800" dirty="0">
                <a:solidFill>
                  <a:schemeClr val="accent2"/>
                </a:solidFill>
              </a:rPr>
              <a:t>Design your algorithm:</a:t>
            </a:r>
          </a:p>
          <a:p>
            <a:pPr marL="605790" indent="-514350">
              <a:buFont typeface="+mj-lt"/>
              <a:buAutoNum type="arabicPeriod" startAt="4"/>
            </a:pPr>
            <a:r>
              <a:rPr lang="en-US" sz="2800" dirty="0"/>
              <a:t>Get the total # of </a:t>
            </a:r>
            <a:r>
              <a:rPr lang="en-US" sz="2800" b="1" dirty="0"/>
              <a:t>quarters</a:t>
            </a:r>
            <a:r>
              <a:rPr lang="en-US" sz="2800" dirty="0"/>
              <a:t> by dividing </a:t>
            </a:r>
            <a:r>
              <a:rPr lang="en-US" sz="2800" dirty="0" err="1">
                <a:solidFill>
                  <a:srgbClr val="0070C0"/>
                </a:solidFill>
              </a:rPr>
              <a:t>remainingCents</a:t>
            </a:r>
            <a:r>
              <a:rPr lang="en-US" sz="2800" dirty="0"/>
              <a:t> by 25. And then recalculate </a:t>
            </a:r>
            <a:r>
              <a:rPr lang="en-US" sz="2800" dirty="0" err="1">
                <a:solidFill>
                  <a:srgbClr val="0070C0"/>
                </a:solidFill>
              </a:rPr>
              <a:t>remainingCents</a:t>
            </a:r>
            <a:r>
              <a:rPr lang="en-US" sz="2800" dirty="0"/>
              <a:t>.</a:t>
            </a:r>
          </a:p>
          <a:p>
            <a:pPr lvl="1">
              <a:buFont typeface="Wingdings" panose="05000000000000000000" pitchFamily="2" charset="2"/>
              <a:buChar char="§"/>
            </a:pPr>
            <a:r>
              <a:rPr lang="en-US" dirty="0" err="1">
                <a:solidFill>
                  <a:srgbClr val="0070C0"/>
                </a:solidFill>
              </a:rPr>
              <a:t>totalQuarters</a:t>
            </a:r>
            <a:r>
              <a:rPr lang="en-US" dirty="0">
                <a:solidFill>
                  <a:srgbClr val="0070C0"/>
                </a:solidFill>
              </a:rPr>
              <a:t> </a:t>
            </a:r>
            <a:r>
              <a:rPr lang="en-US" dirty="0"/>
              <a:t>= </a:t>
            </a:r>
            <a:r>
              <a:rPr lang="en-US" dirty="0" err="1">
                <a:solidFill>
                  <a:srgbClr val="0070C0"/>
                </a:solidFill>
              </a:rPr>
              <a:t>remainingCents</a:t>
            </a:r>
            <a:r>
              <a:rPr lang="en-US" dirty="0">
                <a:solidFill>
                  <a:srgbClr val="0070C0"/>
                </a:solidFill>
              </a:rPr>
              <a:t> </a:t>
            </a:r>
            <a:r>
              <a:rPr lang="en-US" dirty="0"/>
              <a:t>// 25</a:t>
            </a:r>
          </a:p>
          <a:p>
            <a:pPr lvl="2"/>
            <a:r>
              <a:rPr lang="en-US" dirty="0"/>
              <a:t>Example: 56 // 25 = 2</a:t>
            </a:r>
          </a:p>
          <a:p>
            <a:pPr lvl="1">
              <a:buFont typeface="Wingdings" panose="05000000000000000000" pitchFamily="2" charset="2"/>
              <a:buChar char="§"/>
            </a:pPr>
            <a:r>
              <a:rPr lang="en-US" dirty="0" err="1">
                <a:solidFill>
                  <a:srgbClr val="0070C0"/>
                </a:solidFill>
              </a:rPr>
              <a:t>remainingCents</a:t>
            </a:r>
            <a:r>
              <a:rPr lang="en-US" dirty="0"/>
              <a:t> = </a:t>
            </a:r>
            <a:r>
              <a:rPr lang="en-US" dirty="0" err="1">
                <a:solidFill>
                  <a:srgbClr val="0070C0"/>
                </a:solidFill>
              </a:rPr>
              <a:t>remainingCents</a:t>
            </a:r>
            <a:r>
              <a:rPr lang="en-US" dirty="0">
                <a:solidFill>
                  <a:srgbClr val="0070C0"/>
                </a:solidFill>
              </a:rPr>
              <a:t> </a:t>
            </a:r>
            <a:r>
              <a:rPr lang="en-US" dirty="0"/>
              <a:t>% 25</a:t>
            </a:r>
          </a:p>
          <a:p>
            <a:pPr lvl="2"/>
            <a:r>
              <a:rPr lang="en-US" dirty="0"/>
              <a:t>Example: 56 % 25 = 6</a:t>
            </a:r>
          </a:p>
        </p:txBody>
      </p:sp>
      <p:sp>
        <p:nvSpPr>
          <p:cNvPr id="6" name="Footer Placeholder 5">
            <a:extLst>
              <a:ext uri="{FF2B5EF4-FFF2-40B4-BE49-F238E27FC236}">
                <a16:creationId xmlns:a16="http://schemas.microsoft.com/office/drawing/2014/main" id="{77193F39-8E7B-419C-80AF-7336C894FC07}"/>
              </a:ext>
            </a:extLst>
          </p:cNvPr>
          <p:cNvSpPr>
            <a:spLocks noGrp="1"/>
          </p:cNvSpPr>
          <p:nvPr>
            <p:ph type="ftr" sz="quarter" idx="11"/>
          </p:nvPr>
        </p:nvSpPr>
        <p:spPr/>
        <p:txBody>
          <a:bodyPr/>
          <a:lstStyle/>
          <a:p>
            <a:r>
              <a:rPr lang="en-US"/>
              <a:t>Program 2</a:t>
            </a:r>
          </a:p>
        </p:txBody>
      </p:sp>
      <p:pic>
        <p:nvPicPr>
          <p:cNvPr id="7" name="Picture 6">
            <a:hlinkClick r:id="rId2" action="ppaction://hlinksldjump"/>
            <a:extLst>
              <a:ext uri="{FF2B5EF4-FFF2-40B4-BE49-F238E27FC236}">
                <a16:creationId xmlns:a16="http://schemas.microsoft.com/office/drawing/2014/main" id="{2A5CA3D6-D974-4F29-B717-CB599B191317}"/>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04EF2DBE-1CDB-452E-B58C-D4E20C043281}"/>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200140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7A27-3EE3-4C8B-9086-241723DDF679}"/>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1: Problem-solving</a:t>
            </a:r>
            <a:endParaRPr lang="en-US" dirty="0"/>
          </a:p>
        </p:txBody>
      </p:sp>
      <p:sp>
        <p:nvSpPr>
          <p:cNvPr id="5" name="Slide Number Placeholder 4">
            <a:extLst>
              <a:ext uri="{FF2B5EF4-FFF2-40B4-BE49-F238E27FC236}">
                <a16:creationId xmlns:a16="http://schemas.microsoft.com/office/drawing/2014/main" id="{A2D88A4E-5D52-464B-A0B2-0143E2923B1A}"/>
              </a:ext>
            </a:extLst>
          </p:cNvPr>
          <p:cNvSpPr>
            <a:spLocks noGrp="1"/>
          </p:cNvSpPr>
          <p:nvPr>
            <p:ph type="sldNum" sz="quarter" idx="12"/>
          </p:nvPr>
        </p:nvSpPr>
        <p:spPr/>
        <p:txBody>
          <a:bodyPr/>
          <a:lstStyle/>
          <a:p>
            <a:fld id="{F3E9C4B0-9109-4B6A-816F-B8FB191BD566}" type="slidenum">
              <a:rPr lang="en-US" smtClean="0"/>
              <a:t>54</a:t>
            </a:fld>
            <a:endParaRPr lang="en-US"/>
          </a:p>
        </p:txBody>
      </p:sp>
      <p:sp>
        <p:nvSpPr>
          <p:cNvPr id="3" name="Content Placeholder 2">
            <a:extLst>
              <a:ext uri="{FF2B5EF4-FFF2-40B4-BE49-F238E27FC236}">
                <a16:creationId xmlns:a16="http://schemas.microsoft.com/office/drawing/2014/main" id="{9AB0F4FE-226A-459C-AC90-984D1C1673B1}"/>
              </a:ext>
            </a:extLst>
          </p:cNvPr>
          <p:cNvSpPr>
            <a:spLocks noGrp="1"/>
          </p:cNvSpPr>
          <p:nvPr>
            <p:ph idx="1"/>
          </p:nvPr>
        </p:nvSpPr>
        <p:spPr/>
        <p:txBody>
          <a:bodyPr>
            <a:normAutofit/>
          </a:bodyPr>
          <a:lstStyle/>
          <a:p>
            <a:pPr marL="91440" indent="0" algn="just">
              <a:buNone/>
            </a:pPr>
            <a:r>
              <a:rPr lang="en-US" sz="2800" dirty="0">
                <a:solidFill>
                  <a:schemeClr val="accent2"/>
                </a:solidFill>
              </a:rPr>
              <a:t>Design your algorithm:</a:t>
            </a:r>
          </a:p>
          <a:p>
            <a:pPr marL="605790" indent="-514350">
              <a:buFont typeface="+mj-lt"/>
              <a:buAutoNum type="arabicPeriod" startAt="5"/>
            </a:pPr>
            <a:r>
              <a:rPr lang="en-US" sz="2800" dirty="0"/>
              <a:t>Get the total # of </a:t>
            </a:r>
            <a:r>
              <a:rPr lang="en-US" sz="2800" b="1" dirty="0"/>
              <a:t>dimes</a:t>
            </a:r>
            <a:r>
              <a:rPr lang="en-US" sz="2800" dirty="0"/>
              <a:t> by dividing </a:t>
            </a:r>
            <a:r>
              <a:rPr lang="en-US" sz="2800" dirty="0" err="1">
                <a:solidFill>
                  <a:srgbClr val="0070C0"/>
                </a:solidFill>
              </a:rPr>
              <a:t>remainingCentsby</a:t>
            </a:r>
            <a:r>
              <a:rPr lang="en-US" sz="2800" dirty="0"/>
              <a:t> 10. And then recalculate </a:t>
            </a:r>
            <a:r>
              <a:rPr lang="en-US" sz="2800" dirty="0" err="1">
                <a:solidFill>
                  <a:srgbClr val="0070C0"/>
                </a:solidFill>
              </a:rPr>
              <a:t>remainingCents</a:t>
            </a:r>
            <a:r>
              <a:rPr lang="en-US" sz="2800" dirty="0"/>
              <a:t>.</a:t>
            </a:r>
          </a:p>
          <a:p>
            <a:pPr lvl="1">
              <a:buFont typeface="Wingdings" panose="05000000000000000000" pitchFamily="2" charset="2"/>
              <a:buChar char="§"/>
            </a:pPr>
            <a:r>
              <a:rPr lang="en-US" dirty="0" err="1">
                <a:solidFill>
                  <a:srgbClr val="0070C0"/>
                </a:solidFill>
              </a:rPr>
              <a:t>totalDimes</a:t>
            </a:r>
            <a:r>
              <a:rPr lang="en-US" dirty="0">
                <a:solidFill>
                  <a:srgbClr val="0070C0"/>
                </a:solidFill>
              </a:rPr>
              <a:t> </a:t>
            </a:r>
            <a:r>
              <a:rPr lang="en-US" dirty="0"/>
              <a:t>= </a:t>
            </a:r>
            <a:r>
              <a:rPr lang="en-US" dirty="0" err="1">
                <a:solidFill>
                  <a:srgbClr val="0070C0"/>
                </a:solidFill>
              </a:rPr>
              <a:t>remainingCents</a:t>
            </a:r>
            <a:r>
              <a:rPr lang="en-US" dirty="0">
                <a:solidFill>
                  <a:srgbClr val="0070C0"/>
                </a:solidFill>
              </a:rPr>
              <a:t> </a:t>
            </a:r>
            <a:r>
              <a:rPr lang="en-US" dirty="0"/>
              <a:t>// 10</a:t>
            </a:r>
          </a:p>
          <a:p>
            <a:pPr lvl="2"/>
            <a:r>
              <a:rPr lang="en-US" dirty="0"/>
              <a:t>Example: 6 // 10 = 0</a:t>
            </a:r>
          </a:p>
          <a:p>
            <a:pPr lvl="1">
              <a:buFont typeface="Wingdings" panose="05000000000000000000" pitchFamily="2" charset="2"/>
              <a:buChar char="§"/>
            </a:pPr>
            <a:r>
              <a:rPr lang="en-US" dirty="0" err="1">
                <a:solidFill>
                  <a:srgbClr val="0070C0"/>
                </a:solidFill>
              </a:rPr>
              <a:t>remainingCents</a:t>
            </a:r>
            <a:r>
              <a:rPr lang="en-US" dirty="0">
                <a:solidFill>
                  <a:srgbClr val="0070C0"/>
                </a:solidFill>
              </a:rPr>
              <a:t> </a:t>
            </a:r>
            <a:r>
              <a:rPr lang="en-US" dirty="0"/>
              <a:t>= </a:t>
            </a:r>
            <a:r>
              <a:rPr lang="en-US" dirty="0" err="1">
                <a:solidFill>
                  <a:srgbClr val="0070C0"/>
                </a:solidFill>
              </a:rPr>
              <a:t>remainingCents</a:t>
            </a:r>
            <a:r>
              <a:rPr lang="en-US" dirty="0">
                <a:solidFill>
                  <a:srgbClr val="0070C0"/>
                </a:solidFill>
              </a:rPr>
              <a:t> </a:t>
            </a:r>
            <a:r>
              <a:rPr lang="en-US" dirty="0"/>
              <a:t>% 10</a:t>
            </a:r>
          </a:p>
          <a:p>
            <a:pPr lvl="2"/>
            <a:r>
              <a:rPr lang="en-US" dirty="0"/>
              <a:t>Example: 6 % 10 = 6</a:t>
            </a:r>
          </a:p>
          <a:p>
            <a:pPr lvl="2"/>
            <a:r>
              <a:rPr lang="en-US" dirty="0"/>
              <a:t>So nothing changed at this step. </a:t>
            </a:r>
            <a:r>
              <a:rPr lang="en-US" dirty="0" err="1">
                <a:solidFill>
                  <a:srgbClr val="0070C0"/>
                </a:solidFill>
              </a:rPr>
              <a:t>remainingCents</a:t>
            </a:r>
            <a:r>
              <a:rPr lang="en-US" dirty="0"/>
              <a:t> is still 6.</a:t>
            </a:r>
          </a:p>
        </p:txBody>
      </p:sp>
      <p:sp>
        <p:nvSpPr>
          <p:cNvPr id="6" name="Footer Placeholder 5">
            <a:extLst>
              <a:ext uri="{FF2B5EF4-FFF2-40B4-BE49-F238E27FC236}">
                <a16:creationId xmlns:a16="http://schemas.microsoft.com/office/drawing/2014/main" id="{BAF96D1E-181F-4B73-8F43-056EE8AE3385}"/>
              </a:ext>
            </a:extLst>
          </p:cNvPr>
          <p:cNvSpPr>
            <a:spLocks noGrp="1"/>
          </p:cNvSpPr>
          <p:nvPr>
            <p:ph type="ftr" sz="quarter" idx="11"/>
          </p:nvPr>
        </p:nvSpPr>
        <p:spPr/>
        <p:txBody>
          <a:bodyPr/>
          <a:lstStyle/>
          <a:p>
            <a:r>
              <a:rPr lang="en-US"/>
              <a:t>Program 2</a:t>
            </a:r>
          </a:p>
        </p:txBody>
      </p:sp>
      <p:pic>
        <p:nvPicPr>
          <p:cNvPr id="7" name="Picture 6">
            <a:hlinkClick r:id="rId2" action="ppaction://hlinksldjump"/>
            <a:extLst>
              <a:ext uri="{FF2B5EF4-FFF2-40B4-BE49-F238E27FC236}">
                <a16:creationId xmlns:a16="http://schemas.microsoft.com/office/drawing/2014/main" id="{DB3580DB-2492-4EAE-9644-B5AD5B718C2E}"/>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BFCF8EB3-D97C-48B6-96B6-12B9C3D516FA}"/>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3614876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7A27-3EE3-4C8B-9086-241723DDF679}"/>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1: Problem-solving</a:t>
            </a:r>
            <a:endParaRPr lang="en-US" dirty="0"/>
          </a:p>
        </p:txBody>
      </p:sp>
      <p:sp>
        <p:nvSpPr>
          <p:cNvPr id="5" name="Slide Number Placeholder 4">
            <a:extLst>
              <a:ext uri="{FF2B5EF4-FFF2-40B4-BE49-F238E27FC236}">
                <a16:creationId xmlns:a16="http://schemas.microsoft.com/office/drawing/2014/main" id="{DB7BE310-614B-4AA6-AF4E-3CE253AB48A2}"/>
              </a:ext>
            </a:extLst>
          </p:cNvPr>
          <p:cNvSpPr>
            <a:spLocks noGrp="1"/>
          </p:cNvSpPr>
          <p:nvPr>
            <p:ph type="sldNum" sz="quarter" idx="12"/>
          </p:nvPr>
        </p:nvSpPr>
        <p:spPr/>
        <p:txBody>
          <a:bodyPr/>
          <a:lstStyle/>
          <a:p>
            <a:fld id="{F3E9C4B0-9109-4B6A-816F-B8FB191BD566}" type="slidenum">
              <a:rPr lang="en-US" smtClean="0"/>
              <a:t>55</a:t>
            </a:fld>
            <a:endParaRPr lang="en-US"/>
          </a:p>
        </p:txBody>
      </p:sp>
      <p:sp>
        <p:nvSpPr>
          <p:cNvPr id="3" name="Content Placeholder 2">
            <a:extLst>
              <a:ext uri="{FF2B5EF4-FFF2-40B4-BE49-F238E27FC236}">
                <a16:creationId xmlns:a16="http://schemas.microsoft.com/office/drawing/2014/main" id="{9AB0F4FE-226A-459C-AC90-984D1C1673B1}"/>
              </a:ext>
            </a:extLst>
          </p:cNvPr>
          <p:cNvSpPr>
            <a:spLocks noGrp="1"/>
          </p:cNvSpPr>
          <p:nvPr>
            <p:ph idx="1"/>
          </p:nvPr>
        </p:nvSpPr>
        <p:spPr/>
        <p:txBody>
          <a:bodyPr>
            <a:normAutofit/>
          </a:bodyPr>
          <a:lstStyle/>
          <a:p>
            <a:pPr marL="91440" indent="0" algn="just">
              <a:buNone/>
            </a:pPr>
            <a:r>
              <a:rPr lang="en-US" sz="2800" dirty="0">
                <a:solidFill>
                  <a:schemeClr val="accent2"/>
                </a:solidFill>
              </a:rPr>
              <a:t>Design your algorithm:</a:t>
            </a:r>
          </a:p>
          <a:p>
            <a:pPr marL="605790" indent="-514350">
              <a:buFont typeface="+mj-lt"/>
              <a:buAutoNum type="arabicPeriod" startAt="6"/>
            </a:pPr>
            <a:r>
              <a:rPr lang="en-US" sz="2800" dirty="0"/>
              <a:t>Get the total # of </a:t>
            </a:r>
            <a:r>
              <a:rPr lang="en-US" sz="2800" b="1" dirty="0"/>
              <a:t>nickels</a:t>
            </a:r>
            <a:r>
              <a:rPr lang="en-US" sz="2800" dirty="0"/>
              <a:t> by dividing </a:t>
            </a:r>
            <a:r>
              <a:rPr lang="en-US" sz="2800" dirty="0" err="1">
                <a:solidFill>
                  <a:srgbClr val="0070C0"/>
                </a:solidFill>
              </a:rPr>
              <a:t>remainingCents</a:t>
            </a:r>
            <a:r>
              <a:rPr lang="en-US" sz="2800" dirty="0"/>
              <a:t> by 5. And then recalculate </a:t>
            </a:r>
            <a:r>
              <a:rPr lang="en-US" sz="2800" dirty="0" err="1">
                <a:solidFill>
                  <a:srgbClr val="0070C0"/>
                </a:solidFill>
              </a:rPr>
              <a:t>remainingCents</a:t>
            </a:r>
            <a:r>
              <a:rPr lang="en-US" sz="2800" dirty="0"/>
              <a:t>.</a:t>
            </a:r>
          </a:p>
          <a:p>
            <a:pPr lvl="1">
              <a:buFont typeface="Wingdings" panose="05000000000000000000" pitchFamily="2" charset="2"/>
              <a:buChar char="§"/>
            </a:pPr>
            <a:r>
              <a:rPr lang="en-US" dirty="0" err="1">
                <a:solidFill>
                  <a:srgbClr val="0070C0"/>
                </a:solidFill>
              </a:rPr>
              <a:t>totalnickels</a:t>
            </a:r>
            <a:r>
              <a:rPr lang="en-US" dirty="0"/>
              <a:t> = </a:t>
            </a:r>
            <a:r>
              <a:rPr lang="en-US" dirty="0" err="1">
                <a:solidFill>
                  <a:srgbClr val="0070C0"/>
                </a:solidFill>
              </a:rPr>
              <a:t>remainingCents</a:t>
            </a:r>
            <a:r>
              <a:rPr lang="en-US" dirty="0"/>
              <a:t> // 5</a:t>
            </a:r>
          </a:p>
          <a:p>
            <a:pPr lvl="2"/>
            <a:r>
              <a:rPr lang="en-US" dirty="0"/>
              <a:t>Example: 6 // 5 = 1</a:t>
            </a:r>
          </a:p>
          <a:p>
            <a:pPr lvl="1">
              <a:buFont typeface="Wingdings" panose="05000000000000000000" pitchFamily="2" charset="2"/>
              <a:buChar char="§"/>
            </a:pPr>
            <a:r>
              <a:rPr lang="en-US" dirty="0" err="1">
                <a:solidFill>
                  <a:srgbClr val="0070C0"/>
                </a:solidFill>
              </a:rPr>
              <a:t>remainingCents</a:t>
            </a:r>
            <a:r>
              <a:rPr lang="en-US" dirty="0">
                <a:solidFill>
                  <a:srgbClr val="0070C0"/>
                </a:solidFill>
              </a:rPr>
              <a:t> </a:t>
            </a:r>
            <a:r>
              <a:rPr lang="en-US" dirty="0"/>
              <a:t>= </a:t>
            </a:r>
            <a:r>
              <a:rPr lang="en-US" dirty="0" err="1">
                <a:solidFill>
                  <a:srgbClr val="0070C0"/>
                </a:solidFill>
              </a:rPr>
              <a:t>remainingCents</a:t>
            </a:r>
            <a:r>
              <a:rPr lang="en-US" dirty="0">
                <a:solidFill>
                  <a:srgbClr val="0070C0"/>
                </a:solidFill>
              </a:rPr>
              <a:t> </a:t>
            </a:r>
            <a:r>
              <a:rPr lang="en-US" dirty="0"/>
              <a:t>% 5</a:t>
            </a:r>
          </a:p>
          <a:p>
            <a:pPr lvl="2"/>
            <a:r>
              <a:rPr lang="en-US" dirty="0"/>
              <a:t>Example: 6 % 5 = 1</a:t>
            </a:r>
          </a:p>
        </p:txBody>
      </p:sp>
      <p:sp>
        <p:nvSpPr>
          <p:cNvPr id="6" name="Footer Placeholder 5">
            <a:extLst>
              <a:ext uri="{FF2B5EF4-FFF2-40B4-BE49-F238E27FC236}">
                <a16:creationId xmlns:a16="http://schemas.microsoft.com/office/drawing/2014/main" id="{53042AAC-CB7E-48DB-99A1-984D4D34F46A}"/>
              </a:ext>
            </a:extLst>
          </p:cNvPr>
          <p:cNvSpPr>
            <a:spLocks noGrp="1"/>
          </p:cNvSpPr>
          <p:nvPr>
            <p:ph type="ftr" sz="quarter" idx="11"/>
          </p:nvPr>
        </p:nvSpPr>
        <p:spPr/>
        <p:txBody>
          <a:bodyPr/>
          <a:lstStyle/>
          <a:p>
            <a:r>
              <a:rPr lang="en-US"/>
              <a:t>Program 2</a:t>
            </a:r>
          </a:p>
        </p:txBody>
      </p:sp>
      <p:pic>
        <p:nvPicPr>
          <p:cNvPr id="7" name="Picture 6">
            <a:hlinkClick r:id="rId2" action="ppaction://hlinksldjump"/>
            <a:extLst>
              <a:ext uri="{FF2B5EF4-FFF2-40B4-BE49-F238E27FC236}">
                <a16:creationId xmlns:a16="http://schemas.microsoft.com/office/drawing/2014/main" id="{64245A45-2E25-4999-A915-09D13C4791C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E5EF8105-D8CE-45B2-90EC-5784A3B969AD}"/>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pic>
        <p:nvPicPr>
          <p:cNvPr id="4" name="Picture 3"/>
          <p:cNvPicPr>
            <a:picLocks noChangeAspect="1"/>
          </p:cNvPicPr>
          <p:nvPr/>
        </p:nvPicPr>
        <p:blipFill>
          <a:blip r:embed="rId5"/>
          <a:stretch>
            <a:fillRect/>
          </a:stretch>
        </p:blipFill>
        <p:spPr>
          <a:xfrm>
            <a:off x="3953202" y="3182090"/>
            <a:ext cx="1237595" cy="493819"/>
          </a:xfrm>
          <a:prstGeom prst="rect">
            <a:avLst/>
          </a:prstGeom>
        </p:spPr>
      </p:pic>
    </p:spTree>
    <p:extLst>
      <p:ext uri="{BB962C8B-B14F-4D97-AF65-F5344CB8AC3E}">
        <p14:creationId xmlns:p14="http://schemas.microsoft.com/office/powerpoint/2010/main" val="4175581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7A27-3EE3-4C8B-9086-241723DDF679}"/>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1: Problem-solving</a:t>
            </a:r>
            <a:endParaRPr lang="en-US" dirty="0"/>
          </a:p>
        </p:txBody>
      </p:sp>
      <p:sp>
        <p:nvSpPr>
          <p:cNvPr id="5" name="Slide Number Placeholder 4">
            <a:extLst>
              <a:ext uri="{FF2B5EF4-FFF2-40B4-BE49-F238E27FC236}">
                <a16:creationId xmlns:a16="http://schemas.microsoft.com/office/drawing/2014/main" id="{D45298E4-E9C1-4101-A7C8-EA7035A8693D}"/>
              </a:ext>
            </a:extLst>
          </p:cNvPr>
          <p:cNvSpPr>
            <a:spLocks noGrp="1"/>
          </p:cNvSpPr>
          <p:nvPr>
            <p:ph type="sldNum" sz="quarter" idx="12"/>
          </p:nvPr>
        </p:nvSpPr>
        <p:spPr/>
        <p:txBody>
          <a:bodyPr/>
          <a:lstStyle/>
          <a:p>
            <a:fld id="{F3E9C4B0-9109-4B6A-816F-B8FB191BD566}" type="slidenum">
              <a:rPr lang="en-US" smtClean="0"/>
              <a:t>56</a:t>
            </a:fld>
            <a:endParaRPr lang="en-US"/>
          </a:p>
        </p:txBody>
      </p:sp>
      <p:sp>
        <p:nvSpPr>
          <p:cNvPr id="3" name="Content Placeholder 2">
            <a:extLst>
              <a:ext uri="{FF2B5EF4-FFF2-40B4-BE49-F238E27FC236}">
                <a16:creationId xmlns:a16="http://schemas.microsoft.com/office/drawing/2014/main" id="{9AB0F4FE-226A-459C-AC90-984D1C1673B1}"/>
              </a:ext>
            </a:extLst>
          </p:cNvPr>
          <p:cNvSpPr>
            <a:spLocks noGrp="1"/>
          </p:cNvSpPr>
          <p:nvPr>
            <p:ph idx="1"/>
          </p:nvPr>
        </p:nvSpPr>
        <p:spPr/>
        <p:txBody>
          <a:bodyPr>
            <a:normAutofit/>
          </a:bodyPr>
          <a:lstStyle/>
          <a:p>
            <a:pPr marL="91440" indent="0" algn="just">
              <a:buNone/>
            </a:pPr>
            <a:r>
              <a:rPr lang="en-US" sz="2800" dirty="0">
                <a:solidFill>
                  <a:schemeClr val="accent2"/>
                </a:solidFill>
              </a:rPr>
              <a:t>Design your algorithm:</a:t>
            </a:r>
          </a:p>
          <a:p>
            <a:pPr marL="605790" indent="-514350">
              <a:buFont typeface="+mj-lt"/>
              <a:buAutoNum type="arabicPeriod" startAt="7"/>
            </a:pPr>
            <a:r>
              <a:rPr lang="en-US" sz="2800" dirty="0"/>
              <a:t>The value stored in </a:t>
            </a:r>
            <a:r>
              <a:rPr lang="en-US" sz="2800" dirty="0" err="1">
                <a:solidFill>
                  <a:srgbClr val="0070C0"/>
                </a:solidFill>
              </a:rPr>
              <a:t>remainingCents</a:t>
            </a:r>
            <a:r>
              <a:rPr lang="en-US" sz="2800" dirty="0"/>
              <a:t> is the number of </a:t>
            </a:r>
            <a:r>
              <a:rPr lang="en-US" sz="2800" b="1" dirty="0"/>
              <a:t>pennies</a:t>
            </a:r>
            <a:r>
              <a:rPr lang="en-US" sz="2800" dirty="0"/>
              <a:t> left over.</a:t>
            </a:r>
          </a:p>
          <a:p>
            <a:pPr lvl="1">
              <a:buFont typeface="Wingdings" panose="05000000000000000000" pitchFamily="2" charset="2"/>
              <a:buChar char="§"/>
            </a:pPr>
            <a:r>
              <a:rPr lang="en-US" dirty="0"/>
              <a:t>Example: </a:t>
            </a:r>
            <a:r>
              <a:rPr lang="en-US" dirty="0" err="1">
                <a:solidFill>
                  <a:srgbClr val="0070C0"/>
                </a:solidFill>
              </a:rPr>
              <a:t>remainingCents</a:t>
            </a:r>
            <a:r>
              <a:rPr lang="en-US" dirty="0"/>
              <a:t> = 1</a:t>
            </a:r>
          </a:p>
          <a:p>
            <a:pPr marL="605790" indent="-514350">
              <a:buFont typeface="+mj-lt"/>
              <a:buAutoNum type="arabicPeriod" startAt="8"/>
            </a:pPr>
            <a:r>
              <a:rPr lang="en-US" sz="2800" dirty="0"/>
              <a:t>Display the result.</a:t>
            </a:r>
          </a:p>
          <a:p>
            <a:pPr lvl="1" algn="l">
              <a:buFont typeface="Wingdings" panose="05000000000000000000" pitchFamily="2" charset="2"/>
              <a:buChar char="§"/>
            </a:pPr>
            <a:r>
              <a:rPr lang="en-US" dirty="0"/>
              <a:t>Example: </a:t>
            </a:r>
            <a:br>
              <a:rPr lang="en-US" dirty="0"/>
            </a:br>
            <a:r>
              <a:rPr lang="en-US" dirty="0"/>
              <a:t>Dollars = 11, Quarters = 2, Dimes = 0, Nickels = 1, Pennies = 1</a:t>
            </a:r>
          </a:p>
        </p:txBody>
      </p:sp>
      <p:sp>
        <p:nvSpPr>
          <p:cNvPr id="6" name="Footer Placeholder 5">
            <a:extLst>
              <a:ext uri="{FF2B5EF4-FFF2-40B4-BE49-F238E27FC236}">
                <a16:creationId xmlns:a16="http://schemas.microsoft.com/office/drawing/2014/main" id="{FE292F03-CEC7-43B6-80F8-23FCE1AC2C33}"/>
              </a:ext>
            </a:extLst>
          </p:cNvPr>
          <p:cNvSpPr>
            <a:spLocks noGrp="1"/>
          </p:cNvSpPr>
          <p:nvPr>
            <p:ph type="ftr" sz="quarter" idx="11"/>
          </p:nvPr>
        </p:nvSpPr>
        <p:spPr/>
        <p:txBody>
          <a:bodyPr/>
          <a:lstStyle/>
          <a:p>
            <a:r>
              <a:rPr lang="en-US"/>
              <a:t>Program 2</a:t>
            </a:r>
          </a:p>
        </p:txBody>
      </p:sp>
      <p:pic>
        <p:nvPicPr>
          <p:cNvPr id="7" name="Picture 6">
            <a:hlinkClick r:id="rId2" action="ppaction://hlinksldjump"/>
            <a:extLst>
              <a:ext uri="{FF2B5EF4-FFF2-40B4-BE49-F238E27FC236}">
                <a16:creationId xmlns:a16="http://schemas.microsoft.com/office/drawing/2014/main" id="{1859CD14-056E-44B2-9806-B9C0CD25C9E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C11F1241-E86F-42E2-9284-440D089876B6}"/>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1804071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0558-CCFA-4BB2-8876-FA19F6D18C95}"/>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2: Implementation</a:t>
            </a:r>
            <a:endParaRPr lang="en-US" dirty="0"/>
          </a:p>
        </p:txBody>
      </p:sp>
      <p:sp>
        <p:nvSpPr>
          <p:cNvPr id="8" name="Slide Number Placeholder 7">
            <a:extLst>
              <a:ext uri="{FF2B5EF4-FFF2-40B4-BE49-F238E27FC236}">
                <a16:creationId xmlns:a16="http://schemas.microsoft.com/office/drawing/2014/main" id="{F1BE74B8-5449-4210-87D5-F77F92B75027}"/>
              </a:ext>
            </a:extLst>
          </p:cNvPr>
          <p:cNvSpPr>
            <a:spLocks noGrp="1"/>
          </p:cNvSpPr>
          <p:nvPr>
            <p:ph type="sldNum" sz="quarter" idx="12"/>
          </p:nvPr>
        </p:nvSpPr>
        <p:spPr/>
        <p:txBody>
          <a:bodyPr/>
          <a:lstStyle/>
          <a:p>
            <a:fld id="{F3E9C4B0-9109-4B6A-816F-B8FB191BD566}" type="slidenum">
              <a:rPr lang="en-US" smtClean="0"/>
              <a:t>57</a:t>
            </a:fld>
            <a:endParaRPr lang="en-US"/>
          </a:p>
        </p:txBody>
      </p:sp>
      <p:grpSp>
        <p:nvGrpSpPr>
          <p:cNvPr id="4" name="Group 3">
            <a:extLst>
              <a:ext uri="{FF2B5EF4-FFF2-40B4-BE49-F238E27FC236}">
                <a16:creationId xmlns:a16="http://schemas.microsoft.com/office/drawing/2014/main" id="{EDF2B197-8725-4BB1-969A-674792CC0C45}"/>
              </a:ext>
            </a:extLst>
          </p:cNvPr>
          <p:cNvGrpSpPr/>
          <p:nvPr/>
        </p:nvGrpSpPr>
        <p:grpSpPr>
          <a:xfrm>
            <a:off x="146303" y="1441111"/>
            <a:ext cx="8851393" cy="4818286"/>
            <a:chOff x="160237" y="2805454"/>
            <a:chExt cx="8851393" cy="4051672"/>
          </a:xfrm>
        </p:grpSpPr>
        <p:sp>
          <p:nvSpPr>
            <p:cNvPr id="5" name="TextBox 4">
              <a:extLst>
                <a:ext uri="{FF2B5EF4-FFF2-40B4-BE49-F238E27FC236}">
                  <a16:creationId xmlns:a16="http://schemas.microsoft.com/office/drawing/2014/main" id="{CDB019CB-0949-4D86-A8B9-16D2C043F5EE}"/>
                </a:ext>
              </a:extLst>
            </p:cNvPr>
            <p:cNvSpPr txBox="1"/>
            <p:nvPr/>
          </p:nvSpPr>
          <p:spPr>
            <a:xfrm>
              <a:off x="160237" y="2805454"/>
              <a:ext cx="2191544" cy="232927"/>
            </a:xfrm>
            <a:prstGeom prst="rect">
              <a:avLst/>
            </a:prstGeom>
            <a:solidFill>
              <a:schemeClr val="bg1">
                <a:lumMod val="85000"/>
              </a:schemeClr>
            </a:solidFill>
          </p:spPr>
          <p:txBody>
            <a:bodyPr wrap="square" rtlCol="0">
              <a:spAutoFit/>
            </a:bodyPr>
            <a:lstStyle/>
            <a:p>
              <a:pPr algn="ctr"/>
              <a:r>
                <a:rPr lang="en-US" sz="1200" dirty="0">
                  <a:solidFill>
                    <a:schemeClr val="accent3">
                      <a:lumMod val="50000"/>
                    </a:schemeClr>
                  </a:solidFill>
                </a:rPr>
                <a:t>LISTING 3.4 </a:t>
              </a:r>
              <a:r>
                <a:rPr lang="en-US" sz="1200" dirty="0">
                  <a:solidFill>
                    <a:schemeClr val="tx1">
                      <a:lumMod val="50000"/>
                      <a:lumOff val="50000"/>
                    </a:schemeClr>
                  </a:solidFill>
                </a:rPr>
                <a:t>ComputeChange.py</a:t>
              </a:r>
            </a:p>
          </p:txBody>
        </p:sp>
        <p:sp>
          <p:nvSpPr>
            <p:cNvPr id="6" name="Rectangle 5">
              <a:extLst>
                <a:ext uri="{FF2B5EF4-FFF2-40B4-BE49-F238E27FC236}">
                  <a16:creationId xmlns:a16="http://schemas.microsoft.com/office/drawing/2014/main" id="{F24C199C-B019-4FD7-AF4F-5E117741B4EF}"/>
                </a:ext>
              </a:extLst>
            </p:cNvPr>
            <p:cNvSpPr>
              <a:spLocks noChangeArrowheads="1"/>
            </p:cNvSpPr>
            <p:nvPr/>
          </p:nvSpPr>
          <p:spPr bwMode="auto">
            <a:xfrm>
              <a:off x="607823" y="3030453"/>
              <a:ext cx="8403807" cy="3826673"/>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sz="1600" dirty="0">
                  <a:solidFill>
                    <a:srgbClr val="808080"/>
                  </a:solidFill>
                  <a:latin typeface="Courier New" panose="02070309020205020404" pitchFamily="49" charset="0"/>
                  <a:cs typeface="Courier New" panose="02070309020205020404" pitchFamily="49" charset="0"/>
                </a:rPr>
                <a:t># Receive the amount </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amount = </a:t>
              </a:r>
              <a:r>
                <a:rPr lang="en-US" altLang="en-US" sz="1600" dirty="0">
                  <a:solidFill>
                    <a:srgbClr val="000080"/>
                  </a:solidFill>
                  <a:latin typeface="Courier New" panose="02070309020205020404" pitchFamily="49" charset="0"/>
                  <a:cs typeface="Courier New" panose="02070309020205020404" pitchFamily="49" charset="0"/>
                </a:rPr>
                <a:t>eval</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a:solidFill>
                    <a:srgbClr val="000080"/>
                  </a:solidFill>
                  <a:latin typeface="Courier New" panose="02070309020205020404" pitchFamily="49" charset="0"/>
                  <a:cs typeface="Courier New" panose="02070309020205020404" pitchFamily="49" charset="0"/>
                </a:rPr>
                <a:t>input</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a:solidFill>
                    <a:srgbClr val="008080"/>
                  </a:solidFill>
                  <a:latin typeface="Courier New" panose="02070309020205020404" pitchFamily="49" charset="0"/>
                  <a:cs typeface="Courier New" panose="02070309020205020404" pitchFamily="49" charset="0"/>
                </a:rPr>
                <a:t>"Enter an amount in double, e.g., 11.56: "</a:t>
              </a:r>
              <a:r>
                <a:rPr lang="en-US" altLang="en-US" sz="16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808080"/>
                  </a:solidFill>
                  <a:latin typeface="Courier New" panose="02070309020205020404" pitchFamily="49" charset="0"/>
                  <a:cs typeface="Courier New" panose="02070309020205020404" pitchFamily="49" charset="0"/>
                </a:rPr>
                <a:t># Convert the amount to cents</a:t>
              </a: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80"/>
                  </a:solidFill>
                  <a:latin typeface="Courier New" panose="02070309020205020404" pitchFamily="49" charset="0"/>
                  <a:cs typeface="Courier New" panose="02070309020205020404" pitchFamily="49" charset="0"/>
                </a:rPr>
                <a:t>int</a:t>
              </a:r>
              <a:r>
                <a:rPr lang="en-US" altLang="en-US" sz="1600" dirty="0">
                  <a:solidFill>
                    <a:srgbClr val="000000"/>
                  </a:solidFill>
                  <a:latin typeface="Courier New" panose="02070309020205020404" pitchFamily="49" charset="0"/>
                  <a:cs typeface="Courier New" panose="02070309020205020404" pitchFamily="49" charset="0"/>
                </a:rPr>
                <a:t>(amount * </a:t>
              </a:r>
              <a:r>
                <a:rPr lang="en-US" altLang="en-US" sz="1600" dirty="0">
                  <a:solidFill>
                    <a:srgbClr val="0000FF"/>
                  </a:solidFill>
                  <a:latin typeface="Courier New" panose="02070309020205020404" pitchFamily="49" charset="0"/>
                  <a:cs typeface="Courier New" panose="02070309020205020404" pitchFamily="49" charset="0"/>
                </a:rPr>
                <a:t>100</a:t>
              </a:r>
              <a:r>
                <a:rPr lang="en-US" altLang="en-US" sz="16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808080"/>
                  </a:solidFill>
                  <a:latin typeface="Courier New" panose="02070309020205020404" pitchFamily="49" charset="0"/>
                  <a:cs typeface="Courier New" panose="02070309020205020404" pitchFamily="49" charset="0"/>
                </a:rPr>
                <a:t># Find the number of one dollars</a:t>
              </a: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numberOfOneDollars</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100</a:t>
              </a: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100</a:t>
              </a: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808080"/>
                  </a:solidFill>
                  <a:latin typeface="Courier New" panose="02070309020205020404" pitchFamily="49" charset="0"/>
                  <a:cs typeface="Courier New" panose="02070309020205020404" pitchFamily="49" charset="0"/>
                </a:rPr>
                <a:t># Find the number of quarters in the remaining amount</a:t>
              </a: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numberOfQuarters</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25</a:t>
              </a: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25</a:t>
              </a:r>
            </a:p>
            <a:p>
              <a:pPr lvl="0" defTabSz="914400" eaLnBrk="0" fontAlgn="base" hangingPunct="0">
                <a:spcBef>
                  <a:spcPct val="0"/>
                </a:spcBef>
                <a:spcAft>
                  <a:spcPct val="0"/>
                </a:spcAft>
              </a:pPr>
              <a:endParaRPr lang="en-US" altLang="en-US" sz="1600" dirty="0">
                <a:solidFill>
                  <a:srgbClr val="0000FF"/>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808080"/>
                  </a:solidFill>
                  <a:latin typeface="Courier New" panose="02070309020205020404" pitchFamily="49" charset="0"/>
                  <a:cs typeface="Courier New" panose="02070309020205020404" pitchFamily="49" charset="0"/>
                </a:rPr>
                <a:t># Find the number of dimes in the remaining amount</a:t>
              </a: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numberOfDimes</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10</a:t>
              </a: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10</a:t>
              </a:r>
            </a:p>
            <a:p>
              <a:pPr defTabSz="914400" eaLnBrk="0" fontAlgn="base" hangingPunct="0">
                <a:spcBef>
                  <a:spcPct val="0"/>
                </a:spcBef>
                <a:spcAft>
                  <a:spcPct val="0"/>
                </a:spcAft>
              </a:pPr>
              <a:endParaRPr lang="en-US" altLang="en-US" sz="1600" dirty="0">
                <a:latin typeface="Arial" panose="020B0604020202020204" pitchFamily="34" charset="0"/>
              </a:endParaRPr>
            </a:p>
          </p:txBody>
        </p:sp>
        <p:sp>
          <p:nvSpPr>
            <p:cNvPr id="7" name="Rectangle 6">
              <a:extLst>
                <a:ext uri="{FF2B5EF4-FFF2-40B4-BE49-F238E27FC236}">
                  <a16:creationId xmlns:a16="http://schemas.microsoft.com/office/drawing/2014/main" id="{46A179ED-40C8-4F92-BD6F-F1A85C7F6A4C}"/>
                </a:ext>
              </a:extLst>
            </p:cNvPr>
            <p:cNvSpPr>
              <a:spLocks noChangeArrowheads="1"/>
            </p:cNvSpPr>
            <p:nvPr/>
          </p:nvSpPr>
          <p:spPr bwMode="auto">
            <a:xfrm>
              <a:off x="160238" y="3030456"/>
              <a:ext cx="447585" cy="3826670"/>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5</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6</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7</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8</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9</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10</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11</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12</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13</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14</a:t>
              </a:r>
              <a:endParaRPr lang="ar-SA" altLang="en-US" sz="16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15</a:t>
              </a: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16</a:t>
              </a: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17</a:t>
              </a: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18</a:t>
              </a:r>
            </a:p>
            <a:p>
              <a:pPr lvl="0" algn="ctr" defTabSz="914400" eaLnBrk="0" fontAlgn="base" hangingPunct="0">
                <a:spcBef>
                  <a:spcPct val="0"/>
                </a:spcBef>
                <a:spcAft>
                  <a:spcPct val="0"/>
                </a:spcAft>
              </a:pPr>
              <a:endParaRPr lang="en-US" altLang="en-US" sz="16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6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600" dirty="0">
                <a:solidFill>
                  <a:schemeClr val="tx1">
                    <a:lumMod val="65000"/>
                    <a:lumOff val="35000"/>
                  </a:schemeClr>
                </a:solidFill>
                <a:latin typeface="Courier New" panose="02070309020205020404" pitchFamily="49" charset="0"/>
                <a:cs typeface="Courier New" panose="02070309020205020404" pitchFamily="49" charset="0"/>
              </a:endParaRPr>
            </a:p>
          </p:txBody>
        </p:sp>
      </p:grpSp>
      <p:sp>
        <p:nvSpPr>
          <p:cNvPr id="9" name="Footer Placeholder 8">
            <a:extLst>
              <a:ext uri="{FF2B5EF4-FFF2-40B4-BE49-F238E27FC236}">
                <a16:creationId xmlns:a16="http://schemas.microsoft.com/office/drawing/2014/main" id="{970C8C01-34E7-4BEC-908E-E49C02C4F789}"/>
              </a:ext>
            </a:extLst>
          </p:cNvPr>
          <p:cNvSpPr>
            <a:spLocks noGrp="1"/>
          </p:cNvSpPr>
          <p:nvPr>
            <p:ph type="ftr" sz="quarter" idx="11"/>
          </p:nvPr>
        </p:nvSpPr>
        <p:spPr/>
        <p:txBody>
          <a:bodyPr/>
          <a:lstStyle/>
          <a:p>
            <a:r>
              <a:rPr lang="en-US"/>
              <a:t>Program 2</a:t>
            </a:r>
          </a:p>
        </p:txBody>
      </p:sp>
      <p:pic>
        <p:nvPicPr>
          <p:cNvPr id="10" name="Picture 9">
            <a:hlinkClick r:id="rId3" action="ppaction://hlinksldjump"/>
            <a:extLst>
              <a:ext uri="{FF2B5EF4-FFF2-40B4-BE49-F238E27FC236}">
                <a16:creationId xmlns:a16="http://schemas.microsoft.com/office/drawing/2014/main" id="{CE464E6C-6364-4389-867D-237C9A2431E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5" action="ppaction://hlinksldjump"/>
            <a:extLst>
              <a:ext uri="{FF2B5EF4-FFF2-40B4-BE49-F238E27FC236}">
                <a16:creationId xmlns:a16="http://schemas.microsoft.com/office/drawing/2014/main" id="{416A7022-BFD6-4569-BAB6-FD3051DEF4B1}"/>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grpSp>
        <p:nvGrpSpPr>
          <p:cNvPr id="12" name="Group 11">
            <a:extLst>
              <a:ext uri="{FF2B5EF4-FFF2-40B4-BE49-F238E27FC236}">
                <a16:creationId xmlns:a16="http://schemas.microsoft.com/office/drawing/2014/main" id="{A8AE9D7A-D8E7-4A11-9CCB-AFFE6E7A0E1B}"/>
              </a:ext>
            </a:extLst>
          </p:cNvPr>
          <p:cNvGrpSpPr/>
          <p:nvPr/>
        </p:nvGrpSpPr>
        <p:grpSpPr>
          <a:xfrm>
            <a:off x="8167058" y="2412075"/>
            <a:ext cx="830638" cy="386966"/>
            <a:chOff x="8133802" y="1326921"/>
            <a:chExt cx="830638" cy="386966"/>
          </a:xfrm>
        </p:grpSpPr>
        <p:sp>
          <p:nvSpPr>
            <p:cNvPr id="13" name="TextBox 12">
              <a:extLst>
                <a:ext uri="{FF2B5EF4-FFF2-40B4-BE49-F238E27FC236}">
                  <a16:creationId xmlns:a16="http://schemas.microsoft.com/office/drawing/2014/main" id="{197992B7-239D-49CD-AE93-099065F3CCCC}"/>
                </a:ext>
              </a:extLst>
            </p:cNvPr>
            <p:cNvSpPr txBox="1"/>
            <p:nvPr/>
          </p:nvSpPr>
          <p:spPr>
            <a:xfrm>
              <a:off x="8133802" y="1326921"/>
              <a:ext cx="830638" cy="386966"/>
            </a:xfrm>
            <a:prstGeom prst="rect">
              <a:avLst/>
            </a:prstGeom>
            <a:noFill/>
            <a:ln w="3175">
              <a:noFill/>
            </a:ln>
          </p:spPr>
          <p:txBody>
            <a:bodyPr wrap="square" rtlCol="0">
              <a:spAutoFit/>
            </a:bodyPr>
            <a:lstStyle/>
            <a:p>
              <a:pPr algn="r"/>
              <a:endParaRPr lang="en-US" sz="1200" b="1" dirty="0">
                <a:solidFill>
                  <a:schemeClr val="accent3"/>
                </a:solidFill>
              </a:endParaRPr>
            </a:p>
          </p:txBody>
        </p:sp>
        <p:sp>
          <p:nvSpPr>
            <p:cNvPr id="14" name="TextBox 13">
              <a:hlinkClick r:id="rId6"/>
              <a:extLst>
                <a:ext uri="{FF2B5EF4-FFF2-40B4-BE49-F238E27FC236}">
                  <a16:creationId xmlns:a16="http://schemas.microsoft.com/office/drawing/2014/main" id="{E07C5D4D-8C3A-4719-817F-63380EB7510E}"/>
                </a:ext>
              </a:extLst>
            </p:cNvPr>
            <p:cNvSpPr txBox="1"/>
            <p:nvPr/>
          </p:nvSpPr>
          <p:spPr>
            <a:xfrm>
              <a:off x="8231494" y="1417955"/>
              <a:ext cx="633189" cy="276999"/>
            </a:xfrm>
            <a:prstGeom prst="rect">
              <a:avLst/>
            </a:prstGeom>
            <a:solidFill>
              <a:schemeClr val="accent1">
                <a:lumMod val="40000"/>
                <a:lumOff val="60000"/>
                <a:alpha val="50000"/>
              </a:schemeClr>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1200" b="1" u="sng" dirty="0">
                  <a:solidFill>
                    <a:schemeClr val="accent2">
                      <a:lumMod val="75000"/>
                    </a:schemeClr>
                  </a:solidFill>
                </a:rPr>
                <a:t>Run</a:t>
              </a:r>
            </a:p>
          </p:txBody>
        </p:sp>
        <p:pic>
          <p:nvPicPr>
            <p:cNvPr id="15" name="Picture 14">
              <a:extLst>
                <a:ext uri="{FF2B5EF4-FFF2-40B4-BE49-F238E27FC236}">
                  <a16:creationId xmlns:a16="http://schemas.microsoft.com/office/drawing/2014/main" id="{5024E7E6-C9F7-4609-83D8-6E5D54C1EE3E}"/>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8295151" y="1461809"/>
              <a:ext cx="193294" cy="193294"/>
            </a:xfrm>
            <a:prstGeom prst="rect">
              <a:avLst/>
            </a:prstGeom>
          </p:spPr>
        </p:pic>
      </p:grpSp>
    </p:spTree>
    <p:extLst>
      <p:ext uri="{BB962C8B-B14F-4D97-AF65-F5344CB8AC3E}">
        <p14:creationId xmlns:p14="http://schemas.microsoft.com/office/powerpoint/2010/main" val="2292382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0558-CCFA-4BB2-8876-FA19F6D18C95}"/>
              </a:ext>
            </a:extLst>
          </p:cNvPr>
          <p:cNvSpPr>
            <a:spLocks noGrp="1"/>
          </p:cNvSpPr>
          <p:nvPr>
            <p:ph type="title"/>
          </p:nvPr>
        </p:nvSpPr>
        <p:spPr/>
        <p:txBody>
          <a:bodyPr/>
          <a:lstStyle/>
          <a:p>
            <a:r>
              <a:rPr lang="en-US" dirty="0"/>
              <a:t>Compute Change</a:t>
            </a:r>
            <a:br>
              <a:rPr lang="en-US" dirty="0"/>
            </a:br>
            <a:r>
              <a:rPr lang="en-US" dirty="0">
                <a:solidFill>
                  <a:schemeClr val="accent3"/>
                </a:solidFill>
              </a:rPr>
              <a:t>Phase 2: Implementation</a:t>
            </a:r>
            <a:endParaRPr lang="en-US" dirty="0"/>
          </a:p>
        </p:txBody>
      </p:sp>
      <p:sp>
        <p:nvSpPr>
          <p:cNvPr id="8" name="Slide Number Placeholder 7">
            <a:extLst>
              <a:ext uri="{FF2B5EF4-FFF2-40B4-BE49-F238E27FC236}">
                <a16:creationId xmlns:a16="http://schemas.microsoft.com/office/drawing/2014/main" id="{3719615F-5CD8-422F-9291-1E29C05D890E}"/>
              </a:ext>
            </a:extLst>
          </p:cNvPr>
          <p:cNvSpPr>
            <a:spLocks noGrp="1"/>
          </p:cNvSpPr>
          <p:nvPr>
            <p:ph type="sldNum" sz="quarter" idx="12"/>
          </p:nvPr>
        </p:nvSpPr>
        <p:spPr/>
        <p:txBody>
          <a:bodyPr/>
          <a:lstStyle/>
          <a:p>
            <a:fld id="{F3E9C4B0-9109-4B6A-816F-B8FB191BD566}" type="slidenum">
              <a:rPr lang="en-US" smtClean="0"/>
              <a:t>58</a:t>
            </a:fld>
            <a:endParaRPr lang="en-US"/>
          </a:p>
        </p:txBody>
      </p:sp>
      <p:grpSp>
        <p:nvGrpSpPr>
          <p:cNvPr id="4" name="Group 3">
            <a:extLst>
              <a:ext uri="{FF2B5EF4-FFF2-40B4-BE49-F238E27FC236}">
                <a16:creationId xmlns:a16="http://schemas.microsoft.com/office/drawing/2014/main" id="{EDF2B197-8725-4BB1-969A-674792CC0C45}"/>
              </a:ext>
            </a:extLst>
          </p:cNvPr>
          <p:cNvGrpSpPr/>
          <p:nvPr/>
        </p:nvGrpSpPr>
        <p:grpSpPr>
          <a:xfrm>
            <a:off x="146303" y="1441111"/>
            <a:ext cx="8851393" cy="3847326"/>
            <a:chOff x="160237" y="2805454"/>
            <a:chExt cx="8851393" cy="3235197"/>
          </a:xfrm>
        </p:grpSpPr>
        <p:sp>
          <p:nvSpPr>
            <p:cNvPr id="5" name="TextBox 4">
              <a:extLst>
                <a:ext uri="{FF2B5EF4-FFF2-40B4-BE49-F238E27FC236}">
                  <a16:creationId xmlns:a16="http://schemas.microsoft.com/office/drawing/2014/main" id="{CDB019CB-0949-4D86-A8B9-16D2C043F5EE}"/>
                </a:ext>
              </a:extLst>
            </p:cNvPr>
            <p:cNvSpPr txBox="1"/>
            <p:nvPr/>
          </p:nvSpPr>
          <p:spPr>
            <a:xfrm>
              <a:off x="160237" y="2805454"/>
              <a:ext cx="2191544" cy="232927"/>
            </a:xfrm>
            <a:prstGeom prst="rect">
              <a:avLst/>
            </a:prstGeom>
            <a:solidFill>
              <a:schemeClr val="bg1">
                <a:lumMod val="85000"/>
              </a:schemeClr>
            </a:solidFill>
          </p:spPr>
          <p:txBody>
            <a:bodyPr wrap="square" rtlCol="0">
              <a:spAutoFit/>
            </a:bodyPr>
            <a:lstStyle/>
            <a:p>
              <a:pPr algn="ctr"/>
              <a:r>
                <a:rPr lang="en-US" sz="1200" dirty="0">
                  <a:solidFill>
                    <a:schemeClr val="accent3">
                      <a:lumMod val="50000"/>
                    </a:schemeClr>
                  </a:solidFill>
                </a:rPr>
                <a:t>LISTING 3.4 </a:t>
              </a:r>
              <a:r>
                <a:rPr lang="en-US" sz="1200" dirty="0">
                  <a:solidFill>
                    <a:schemeClr val="tx1">
                      <a:lumMod val="50000"/>
                      <a:lumOff val="50000"/>
                    </a:schemeClr>
                  </a:solidFill>
                </a:rPr>
                <a:t>ComputeChange.py</a:t>
              </a:r>
            </a:p>
          </p:txBody>
        </p:sp>
        <p:sp>
          <p:nvSpPr>
            <p:cNvPr id="6" name="Rectangle 5">
              <a:extLst>
                <a:ext uri="{FF2B5EF4-FFF2-40B4-BE49-F238E27FC236}">
                  <a16:creationId xmlns:a16="http://schemas.microsoft.com/office/drawing/2014/main" id="{F24C199C-B019-4FD7-AF4F-5E117741B4EF}"/>
                </a:ext>
              </a:extLst>
            </p:cNvPr>
            <p:cNvSpPr>
              <a:spLocks noChangeArrowheads="1"/>
            </p:cNvSpPr>
            <p:nvPr/>
          </p:nvSpPr>
          <p:spPr bwMode="auto">
            <a:xfrm>
              <a:off x="607823" y="3030454"/>
              <a:ext cx="8403807" cy="301019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sz="1600" dirty="0">
                  <a:solidFill>
                    <a:srgbClr val="808080"/>
                  </a:solidFill>
                  <a:latin typeface="Courier New" panose="02070309020205020404" pitchFamily="49" charset="0"/>
                  <a:cs typeface="Courier New" panose="02070309020205020404" pitchFamily="49" charset="0"/>
                </a:rPr>
                <a:t># Find the number of nickels in the remaining amount</a:t>
              </a: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numberOfNickels</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5</a:t>
              </a: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err="1">
                  <a:solidFill>
                    <a:srgbClr val="000000"/>
                  </a:solidFill>
                  <a:latin typeface="Courier New" panose="02070309020205020404" pitchFamily="49" charset="0"/>
                  <a:cs typeface="Courier New" panose="02070309020205020404" pitchFamily="49" charset="0"/>
                </a:rPr>
                <a:t>remainingAmount</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a:solidFill>
                    <a:srgbClr val="0000FF"/>
                  </a:solidFill>
                  <a:latin typeface="Courier New" panose="02070309020205020404" pitchFamily="49" charset="0"/>
                  <a:cs typeface="Courier New" panose="02070309020205020404" pitchFamily="49" charset="0"/>
                </a:rPr>
                <a:t>5</a:t>
              </a:r>
            </a:p>
            <a:p>
              <a:pPr lvl="0" defTabSz="914400" eaLnBrk="0" fontAlgn="base" hangingPunct="0">
                <a:spcBef>
                  <a:spcPct val="0"/>
                </a:spcBef>
                <a:spcAft>
                  <a:spcPct val="0"/>
                </a:spcAft>
              </a:pPr>
              <a:endParaRPr lang="en-US" altLang="en-US" sz="1600" dirty="0">
                <a:solidFill>
                  <a:srgbClr val="0000FF"/>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808080"/>
                  </a:solidFill>
                  <a:latin typeface="Courier New" panose="02070309020205020404" pitchFamily="49" charset="0"/>
                  <a:cs typeface="Courier New" panose="02070309020205020404" pitchFamily="49" charset="0"/>
                </a:rPr>
                <a:t># Find the number of pennies in the remaining amount</a:t>
              </a:r>
            </a:p>
            <a:p>
              <a:pPr lvl="0" defTabSz="914400" eaLnBrk="0" fontAlgn="base" hangingPunct="0">
                <a:spcBef>
                  <a:spcPct val="0"/>
                </a:spcBef>
                <a:spcAft>
                  <a:spcPct val="0"/>
                </a:spcAft>
              </a:pPr>
              <a:r>
                <a:rPr lang="en-US" altLang="en-US" sz="1600" dirty="0" err="1">
                  <a:solidFill>
                    <a:srgbClr val="000000"/>
                  </a:solidFill>
                  <a:latin typeface="Courier New" panose="02070309020205020404" pitchFamily="49" charset="0"/>
                  <a:cs typeface="Courier New" panose="02070309020205020404" pitchFamily="49" charset="0"/>
                </a:rPr>
                <a:t>numberOfPennies</a:t>
              </a:r>
              <a:r>
                <a:rPr lang="en-US" altLang="en-US" sz="1600" dirty="0">
                  <a:solidFill>
                    <a:srgbClr val="000000"/>
                  </a:solidFill>
                  <a:latin typeface="Courier New" panose="02070309020205020404" pitchFamily="49" charset="0"/>
                  <a:cs typeface="Courier New" panose="02070309020205020404" pitchFamily="49" charset="0"/>
                </a:rPr>
                <a:t> = </a:t>
              </a:r>
              <a:r>
                <a:rPr lang="en-US" altLang="en-US" sz="1600" dirty="0" err="1">
                  <a:solidFill>
                    <a:srgbClr val="000000"/>
                  </a:solidFill>
                  <a:latin typeface="Courier New" panose="02070309020205020404" pitchFamily="49" charset="0"/>
                  <a:cs typeface="Courier New" panose="02070309020205020404" pitchFamily="49" charset="0"/>
                </a:rPr>
                <a:t>remainingAmount</a:t>
              </a: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endParaRPr lang="en-US" altLang="en-US" sz="16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600" dirty="0">
                  <a:solidFill>
                    <a:srgbClr val="808080"/>
                  </a:solidFill>
                  <a:latin typeface="Courier New" panose="02070309020205020404" pitchFamily="49" charset="0"/>
                  <a:cs typeface="Courier New" panose="02070309020205020404" pitchFamily="49" charset="0"/>
                </a:rPr>
                <a:t># Display results</a:t>
              </a:r>
            </a:p>
            <a:p>
              <a:pPr lvl="0" defTabSz="914400" eaLnBrk="0" fontAlgn="base" hangingPunct="0">
                <a:spcBef>
                  <a:spcPct val="0"/>
                </a:spcBef>
                <a:spcAft>
                  <a:spcPct val="0"/>
                </a:spcAft>
              </a:pPr>
              <a:r>
                <a:rPr lang="en-US" altLang="en-US" sz="1600" dirty="0">
                  <a:solidFill>
                    <a:srgbClr val="000080"/>
                  </a:solidFill>
                  <a:latin typeface="Courier New" panose="02070309020205020404" pitchFamily="49" charset="0"/>
                  <a:cs typeface="Courier New" panose="02070309020205020404" pitchFamily="49" charset="0"/>
                </a:rPr>
                <a:t>print</a:t>
              </a:r>
              <a:r>
                <a:rPr lang="en-US" altLang="en-US" sz="1600" dirty="0">
                  <a:solidFill>
                    <a:srgbClr val="000000"/>
                  </a:solidFill>
                  <a:latin typeface="Courier New" panose="02070309020205020404" pitchFamily="49" charset="0"/>
                  <a:cs typeface="Courier New" panose="02070309020205020404" pitchFamily="49" charset="0"/>
                </a:rPr>
                <a:t>(</a:t>
              </a:r>
              <a:r>
                <a:rPr lang="en-US" altLang="en-US" sz="1600" dirty="0">
                  <a:solidFill>
                    <a:srgbClr val="008080"/>
                  </a:solidFill>
                  <a:latin typeface="Courier New" panose="02070309020205020404" pitchFamily="49" charset="0"/>
                  <a:cs typeface="Courier New" panose="02070309020205020404" pitchFamily="49" charset="0"/>
                </a:rPr>
                <a:t>"Your amount"</a:t>
              </a:r>
              <a:r>
                <a:rPr lang="en-US" altLang="en-US" sz="1600" dirty="0">
                  <a:solidFill>
                    <a:srgbClr val="000000"/>
                  </a:solidFill>
                  <a:latin typeface="Courier New" panose="02070309020205020404" pitchFamily="49" charset="0"/>
                  <a:cs typeface="Courier New" panose="02070309020205020404" pitchFamily="49" charset="0"/>
                </a:rPr>
                <a:t>, amount, </a:t>
              </a:r>
              <a:r>
                <a:rPr lang="en-US" altLang="en-US" sz="1600" dirty="0">
                  <a:solidFill>
                    <a:srgbClr val="008080"/>
                  </a:solidFill>
                  <a:latin typeface="Courier New" panose="02070309020205020404" pitchFamily="49" charset="0"/>
                  <a:cs typeface="Courier New" panose="02070309020205020404" pitchFamily="49" charset="0"/>
                </a:rPr>
                <a:t>"consists of</a:t>
              </a:r>
              <a:r>
                <a:rPr lang="en-US" altLang="en-US" sz="1600" dirty="0">
                  <a:solidFill>
                    <a:srgbClr val="000080"/>
                  </a:solidFill>
                  <a:latin typeface="Courier New" panose="02070309020205020404" pitchFamily="49" charset="0"/>
                  <a:cs typeface="Courier New" panose="02070309020205020404" pitchFamily="49" charset="0"/>
                </a:rPr>
                <a:t>\n</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80"/>
                  </a:solidFill>
                  <a:latin typeface="Courier New" panose="02070309020205020404" pitchFamily="49" charset="0"/>
                  <a:cs typeface="Courier New" panose="02070309020205020404" pitchFamily="49" charset="0"/>
                </a:rPr>
                <a:t>\t</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numberOfOneDollars</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"dollars</a:t>
              </a:r>
              <a:r>
                <a:rPr lang="en-US" altLang="en-US" sz="1600" dirty="0">
                  <a:solidFill>
                    <a:srgbClr val="000080"/>
                  </a:solidFill>
                  <a:latin typeface="Courier New" panose="02070309020205020404" pitchFamily="49" charset="0"/>
                  <a:cs typeface="Courier New" panose="02070309020205020404" pitchFamily="49" charset="0"/>
                </a:rPr>
                <a:t>\n</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 </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80"/>
                  </a:solidFill>
                  <a:latin typeface="Courier New" panose="02070309020205020404" pitchFamily="49" charset="0"/>
                  <a:cs typeface="Courier New" panose="02070309020205020404" pitchFamily="49" charset="0"/>
                </a:rPr>
                <a:t>\t</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numberOfQuarters</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"quarters</a:t>
              </a:r>
              <a:r>
                <a:rPr lang="en-US" altLang="en-US" sz="1600" dirty="0">
                  <a:solidFill>
                    <a:srgbClr val="000080"/>
                  </a:solidFill>
                  <a:latin typeface="Courier New" panose="02070309020205020404" pitchFamily="49" charset="0"/>
                  <a:cs typeface="Courier New" panose="02070309020205020404" pitchFamily="49" charset="0"/>
                </a:rPr>
                <a:t>\n</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80"/>
                  </a:solidFill>
                  <a:latin typeface="Courier New" panose="02070309020205020404" pitchFamily="49" charset="0"/>
                  <a:cs typeface="Courier New" panose="02070309020205020404" pitchFamily="49" charset="0"/>
                </a:rPr>
                <a:t>\t</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numberOfDimes</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"dimes</a:t>
              </a:r>
              <a:r>
                <a:rPr lang="en-US" altLang="en-US" sz="1600" dirty="0">
                  <a:solidFill>
                    <a:srgbClr val="000080"/>
                  </a:solidFill>
                  <a:latin typeface="Courier New" panose="02070309020205020404" pitchFamily="49" charset="0"/>
                  <a:cs typeface="Courier New" panose="02070309020205020404" pitchFamily="49" charset="0"/>
                </a:rPr>
                <a:t>\n</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80"/>
                  </a:solidFill>
                  <a:latin typeface="Courier New" panose="02070309020205020404" pitchFamily="49" charset="0"/>
                  <a:cs typeface="Courier New" panose="02070309020205020404" pitchFamily="49" charset="0"/>
                </a:rPr>
                <a:t>\t</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numberOfNickels</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"nickels</a:t>
              </a:r>
              <a:r>
                <a:rPr lang="en-US" altLang="en-US" sz="1600" dirty="0">
                  <a:solidFill>
                    <a:srgbClr val="000080"/>
                  </a:solidFill>
                  <a:latin typeface="Courier New" panose="02070309020205020404" pitchFamily="49" charset="0"/>
                  <a:cs typeface="Courier New" panose="02070309020205020404" pitchFamily="49" charset="0"/>
                </a:rPr>
                <a:t>\n</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80"/>
                  </a:solidFill>
                  <a:latin typeface="Courier New" panose="02070309020205020404" pitchFamily="49" charset="0"/>
                  <a:cs typeface="Courier New" panose="02070309020205020404" pitchFamily="49" charset="0"/>
                </a:rPr>
                <a:t>\t</a:t>
              </a:r>
              <a:r>
                <a:rPr lang="en-US" altLang="en-US" sz="1600" dirty="0">
                  <a:solidFill>
                    <a:srgbClr val="008080"/>
                  </a:solidFill>
                  <a:latin typeface="Courier New" panose="02070309020205020404" pitchFamily="49" charset="0"/>
                  <a:cs typeface="Courier New" panose="02070309020205020404" pitchFamily="49" charset="0"/>
                </a:rPr>
                <a:t>"</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numberOfPennies</a:t>
              </a: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a:solidFill>
                    <a:srgbClr val="008080"/>
                  </a:solidFill>
                  <a:latin typeface="Courier New" panose="02070309020205020404" pitchFamily="49" charset="0"/>
                  <a:cs typeface="Courier New" panose="02070309020205020404" pitchFamily="49" charset="0"/>
                </a:rPr>
                <a:t>"pennies"</a:t>
              </a:r>
              <a:r>
                <a:rPr lang="en-US" altLang="en-US" sz="1600" dirty="0">
                  <a:solidFill>
                    <a:srgbClr val="000000"/>
                  </a:solidFill>
                  <a:latin typeface="Courier New" panose="02070309020205020404" pitchFamily="49" charset="0"/>
                  <a:cs typeface="Courier New" panose="02070309020205020404" pitchFamily="49" charset="0"/>
                </a:rPr>
                <a:t>)</a:t>
              </a:r>
              <a:endParaRPr lang="en-US" altLang="en-US" sz="1600" dirty="0">
                <a:latin typeface="Arial" panose="020B0604020202020204" pitchFamily="34" charset="0"/>
              </a:endParaRPr>
            </a:p>
          </p:txBody>
        </p:sp>
        <p:sp>
          <p:nvSpPr>
            <p:cNvPr id="7" name="Rectangle 6">
              <a:extLst>
                <a:ext uri="{FF2B5EF4-FFF2-40B4-BE49-F238E27FC236}">
                  <a16:creationId xmlns:a16="http://schemas.microsoft.com/office/drawing/2014/main" id="{46A179ED-40C8-4F92-BD6F-F1A85C7F6A4C}"/>
                </a:ext>
              </a:extLst>
            </p:cNvPr>
            <p:cNvSpPr>
              <a:spLocks noChangeArrowheads="1"/>
            </p:cNvSpPr>
            <p:nvPr/>
          </p:nvSpPr>
          <p:spPr bwMode="auto">
            <a:xfrm>
              <a:off x="160238" y="3030456"/>
              <a:ext cx="447585" cy="3010195"/>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19</a:t>
              </a: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20</a:t>
              </a: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21</a:t>
              </a: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22</a:t>
              </a: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23</a:t>
              </a: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24</a:t>
              </a:r>
            </a:p>
            <a:p>
              <a:pPr lvl="0" algn="ctr" defTabSz="914400" eaLnBrk="0" fontAlgn="base" hangingPunct="0">
                <a:spcBef>
                  <a:spcPct val="0"/>
                </a:spcBef>
                <a:spcAft>
                  <a:spcPct val="0"/>
                </a:spcAft>
              </a:pPr>
              <a:r>
                <a:rPr lang="ar-SA" altLang="en-US" sz="1600" dirty="0">
                  <a:solidFill>
                    <a:schemeClr val="tx1">
                      <a:lumMod val="65000"/>
                      <a:lumOff val="35000"/>
                    </a:schemeClr>
                  </a:solidFill>
                  <a:latin typeface="Courier New" panose="02070309020205020404" pitchFamily="49" charset="0"/>
                  <a:cs typeface="Courier New" panose="02070309020205020404" pitchFamily="49" charset="0"/>
                </a:rPr>
                <a:t>25</a:t>
              </a:r>
              <a:endParaRPr lang="en-US" altLang="en-US" sz="16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26</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27</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28</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29</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30</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31</a:t>
              </a:r>
            </a:p>
            <a:p>
              <a:pPr lvl="0" algn="ctr" defTabSz="914400" eaLnBrk="0" fontAlgn="base" hangingPunct="0">
                <a:spcBef>
                  <a:spcPct val="0"/>
                </a:spcBef>
                <a:spcAft>
                  <a:spcPct val="0"/>
                </a:spcAft>
              </a:pPr>
              <a:r>
                <a:rPr lang="en-US" altLang="en-US" sz="1600" dirty="0">
                  <a:solidFill>
                    <a:schemeClr val="tx1">
                      <a:lumMod val="65000"/>
                      <a:lumOff val="35000"/>
                    </a:schemeClr>
                  </a:solidFill>
                  <a:latin typeface="Courier New" panose="02070309020205020404" pitchFamily="49" charset="0"/>
                  <a:cs typeface="Courier New" panose="02070309020205020404" pitchFamily="49" charset="0"/>
                </a:rPr>
                <a:t>32</a:t>
              </a:r>
              <a:endParaRPr lang="ar-SA" altLang="en-US" sz="16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6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6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600" dirty="0">
                <a:solidFill>
                  <a:schemeClr val="tx1">
                    <a:lumMod val="65000"/>
                    <a:lumOff val="35000"/>
                  </a:schemeClr>
                </a:solidFill>
                <a:latin typeface="Courier New" panose="02070309020205020404" pitchFamily="49" charset="0"/>
                <a:cs typeface="Courier New" panose="02070309020205020404" pitchFamily="49" charset="0"/>
              </a:endParaRPr>
            </a:p>
          </p:txBody>
        </p:sp>
      </p:grpSp>
      <p:sp>
        <p:nvSpPr>
          <p:cNvPr id="9" name="Footer Placeholder 8">
            <a:extLst>
              <a:ext uri="{FF2B5EF4-FFF2-40B4-BE49-F238E27FC236}">
                <a16:creationId xmlns:a16="http://schemas.microsoft.com/office/drawing/2014/main" id="{42762FE1-AF74-4DB5-802A-EB23A3ECC098}"/>
              </a:ext>
            </a:extLst>
          </p:cNvPr>
          <p:cNvSpPr>
            <a:spLocks noGrp="1"/>
          </p:cNvSpPr>
          <p:nvPr>
            <p:ph type="ftr" sz="quarter" idx="11"/>
          </p:nvPr>
        </p:nvSpPr>
        <p:spPr/>
        <p:txBody>
          <a:bodyPr/>
          <a:lstStyle/>
          <a:p>
            <a:r>
              <a:rPr lang="en-US"/>
              <a:t>Program 2</a:t>
            </a:r>
          </a:p>
        </p:txBody>
      </p:sp>
      <p:pic>
        <p:nvPicPr>
          <p:cNvPr id="10" name="Picture 9">
            <a:hlinkClick r:id="rId3" action="ppaction://hlinksldjump"/>
            <a:extLst>
              <a:ext uri="{FF2B5EF4-FFF2-40B4-BE49-F238E27FC236}">
                <a16:creationId xmlns:a16="http://schemas.microsoft.com/office/drawing/2014/main" id="{A5D72A95-528A-4897-9FCB-6499A12A498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5" action="ppaction://hlinksldjump"/>
            <a:extLst>
              <a:ext uri="{FF2B5EF4-FFF2-40B4-BE49-F238E27FC236}">
                <a16:creationId xmlns:a16="http://schemas.microsoft.com/office/drawing/2014/main" id="{55F0C7C6-1E22-4F35-B982-BD4926B1FFF9}"/>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grpSp>
        <p:nvGrpSpPr>
          <p:cNvPr id="16" name="Group 15">
            <a:extLst>
              <a:ext uri="{FF2B5EF4-FFF2-40B4-BE49-F238E27FC236}">
                <a16:creationId xmlns:a16="http://schemas.microsoft.com/office/drawing/2014/main" id="{755F03A3-D9BA-4A90-BACF-5894C3E46AFF}"/>
              </a:ext>
            </a:extLst>
          </p:cNvPr>
          <p:cNvGrpSpPr/>
          <p:nvPr/>
        </p:nvGrpSpPr>
        <p:grpSpPr>
          <a:xfrm>
            <a:off x="8167058" y="2412075"/>
            <a:ext cx="830638" cy="386966"/>
            <a:chOff x="8133802" y="1326921"/>
            <a:chExt cx="830638" cy="386966"/>
          </a:xfrm>
        </p:grpSpPr>
        <p:sp>
          <p:nvSpPr>
            <p:cNvPr id="17" name="TextBox 16">
              <a:extLst>
                <a:ext uri="{FF2B5EF4-FFF2-40B4-BE49-F238E27FC236}">
                  <a16:creationId xmlns:a16="http://schemas.microsoft.com/office/drawing/2014/main" id="{3A77674A-9165-4B32-B798-09CF54B0DEE6}"/>
                </a:ext>
              </a:extLst>
            </p:cNvPr>
            <p:cNvSpPr txBox="1"/>
            <p:nvPr/>
          </p:nvSpPr>
          <p:spPr>
            <a:xfrm>
              <a:off x="8133802" y="1326921"/>
              <a:ext cx="830638" cy="386966"/>
            </a:xfrm>
            <a:prstGeom prst="rect">
              <a:avLst/>
            </a:prstGeom>
            <a:noFill/>
            <a:ln w="3175">
              <a:noFill/>
            </a:ln>
          </p:spPr>
          <p:txBody>
            <a:bodyPr wrap="square" rtlCol="0">
              <a:spAutoFit/>
            </a:bodyPr>
            <a:lstStyle/>
            <a:p>
              <a:pPr algn="r"/>
              <a:endParaRPr lang="en-US" sz="1200" b="1" dirty="0">
                <a:solidFill>
                  <a:schemeClr val="accent3"/>
                </a:solidFill>
              </a:endParaRPr>
            </a:p>
          </p:txBody>
        </p:sp>
        <p:sp>
          <p:nvSpPr>
            <p:cNvPr id="18" name="TextBox 17">
              <a:hlinkClick r:id="rId6"/>
              <a:extLst>
                <a:ext uri="{FF2B5EF4-FFF2-40B4-BE49-F238E27FC236}">
                  <a16:creationId xmlns:a16="http://schemas.microsoft.com/office/drawing/2014/main" id="{BF7A8810-13CB-4D36-B210-37831ABF22C5}"/>
                </a:ext>
              </a:extLst>
            </p:cNvPr>
            <p:cNvSpPr txBox="1"/>
            <p:nvPr/>
          </p:nvSpPr>
          <p:spPr>
            <a:xfrm>
              <a:off x="8231494" y="1417955"/>
              <a:ext cx="633189" cy="276999"/>
            </a:xfrm>
            <a:prstGeom prst="rect">
              <a:avLst/>
            </a:prstGeom>
            <a:solidFill>
              <a:schemeClr val="accent1">
                <a:lumMod val="40000"/>
                <a:lumOff val="60000"/>
                <a:alpha val="50000"/>
              </a:schemeClr>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1200" b="1" u="sng" dirty="0">
                  <a:solidFill>
                    <a:schemeClr val="accent2">
                      <a:lumMod val="75000"/>
                    </a:schemeClr>
                  </a:solidFill>
                </a:rPr>
                <a:t>Run</a:t>
              </a:r>
            </a:p>
          </p:txBody>
        </p:sp>
        <p:pic>
          <p:nvPicPr>
            <p:cNvPr id="19" name="Picture 18">
              <a:extLst>
                <a:ext uri="{FF2B5EF4-FFF2-40B4-BE49-F238E27FC236}">
                  <a16:creationId xmlns:a16="http://schemas.microsoft.com/office/drawing/2014/main" id="{3920FEB0-D4FC-47BF-ADB5-83F802CAC21F}"/>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8295151" y="1461809"/>
              <a:ext cx="193294" cy="193294"/>
            </a:xfrm>
            <a:prstGeom prst="rect">
              <a:avLst/>
            </a:prstGeom>
          </p:spPr>
        </p:pic>
      </p:grpSp>
    </p:spTree>
    <p:extLst>
      <p:ext uri="{BB962C8B-B14F-4D97-AF65-F5344CB8AC3E}">
        <p14:creationId xmlns:p14="http://schemas.microsoft.com/office/powerpoint/2010/main" val="1462745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0558-CCFA-4BB2-8876-FA19F6D18C95}"/>
              </a:ext>
            </a:extLst>
          </p:cNvPr>
          <p:cNvSpPr>
            <a:spLocks noGrp="1"/>
          </p:cNvSpPr>
          <p:nvPr>
            <p:ph type="title"/>
          </p:nvPr>
        </p:nvSpPr>
        <p:spPr/>
        <p:txBody>
          <a:bodyPr/>
          <a:lstStyle/>
          <a:p>
            <a:r>
              <a:rPr lang="en-US" dirty="0"/>
              <a:t>Compute Change</a:t>
            </a:r>
            <a:br>
              <a:rPr lang="en-US" dirty="0"/>
            </a:br>
            <a:r>
              <a:rPr lang="en-US" dirty="0">
                <a:solidFill>
                  <a:schemeClr val="accent3"/>
                </a:solidFill>
              </a:rPr>
              <a:t>Trace The Program Execution</a:t>
            </a:r>
            <a:endParaRPr lang="en-US" dirty="0"/>
          </a:p>
        </p:txBody>
      </p:sp>
      <p:sp>
        <p:nvSpPr>
          <p:cNvPr id="5" name="Slide Number Placeholder 4">
            <a:extLst>
              <a:ext uri="{FF2B5EF4-FFF2-40B4-BE49-F238E27FC236}">
                <a16:creationId xmlns:a16="http://schemas.microsoft.com/office/drawing/2014/main" id="{90DBACF0-B7E6-48A1-BC37-42F0100FC109}"/>
              </a:ext>
            </a:extLst>
          </p:cNvPr>
          <p:cNvSpPr>
            <a:spLocks noGrp="1"/>
          </p:cNvSpPr>
          <p:nvPr>
            <p:ph type="sldNum" sz="quarter" idx="12"/>
          </p:nvPr>
        </p:nvSpPr>
        <p:spPr/>
        <p:txBody>
          <a:bodyPr/>
          <a:lstStyle/>
          <a:p>
            <a:fld id="{F3E9C4B0-9109-4B6A-816F-B8FB191BD566}" type="slidenum">
              <a:rPr lang="en-US" smtClean="0"/>
              <a:t>59</a:t>
            </a:fld>
            <a:endParaRPr lang="en-US"/>
          </a:p>
        </p:txBody>
      </p:sp>
      <p:grpSp>
        <p:nvGrpSpPr>
          <p:cNvPr id="8" name="Group 7">
            <a:extLst>
              <a:ext uri="{FF2B5EF4-FFF2-40B4-BE49-F238E27FC236}">
                <a16:creationId xmlns:a16="http://schemas.microsoft.com/office/drawing/2014/main" id="{17272553-92F9-4552-8200-F4CB000718A1}"/>
              </a:ext>
            </a:extLst>
          </p:cNvPr>
          <p:cNvGrpSpPr/>
          <p:nvPr/>
        </p:nvGrpSpPr>
        <p:grpSpPr>
          <a:xfrm>
            <a:off x="146304" y="1408171"/>
            <a:ext cx="8851392" cy="1600438"/>
            <a:chOff x="4773387" y="4488584"/>
            <a:chExt cx="8851392" cy="1600438"/>
          </a:xfrm>
        </p:grpSpPr>
        <p:sp>
          <p:nvSpPr>
            <p:cNvPr id="9" name="Rectangle 8">
              <a:extLst>
                <a:ext uri="{FF2B5EF4-FFF2-40B4-BE49-F238E27FC236}">
                  <a16:creationId xmlns:a16="http://schemas.microsoft.com/office/drawing/2014/main" id="{521914D6-14C4-4CD6-832C-A4DD7F01C2E9}"/>
                </a:ext>
              </a:extLst>
            </p:cNvPr>
            <p:cNvSpPr>
              <a:spLocks noChangeArrowheads="1"/>
            </p:cNvSpPr>
            <p:nvPr/>
          </p:nvSpPr>
          <p:spPr bwMode="auto">
            <a:xfrm>
              <a:off x="5473172" y="4488584"/>
              <a:ext cx="8151607" cy="1600438"/>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1400" dirty="0">
                  <a:latin typeface="Courier New" panose="02070309020205020404" pitchFamily="49" charset="0"/>
                  <a:cs typeface="Courier New" panose="02070309020205020404" pitchFamily="49" charset="0"/>
                </a:rPr>
                <a:t>Enter an amount in double, e.g., 11.56: </a:t>
              </a:r>
              <a:r>
                <a:rPr lang="ar-SA" altLang="en-US" sz="1400" dirty="0">
                  <a:highlight>
                    <a:srgbClr val="B3E6FF"/>
                  </a:highlight>
                  <a:latin typeface="Courier New" panose="02070309020205020404" pitchFamily="49" charset="0"/>
                  <a:cs typeface="Courier New" panose="02070309020205020404" pitchFamily="49" charset="0"/>
                </a:rPr>
                <a:t>11.56</a:t>
              </a:r>
              <a:r>
                <a:rPr lang="en-US" altLang="en-US" sz="1400" dirty="0">
                  <a:latin typeface="Courier New" panose="02070309020205020404" pitchFamily="49" charset="0"/>
                  <a:cs typeface="Courier New" panose="02070309020205020404" pitchFamily="49" charset="0"/>
                </a:rPr>
                <a:t>  </a:t>
              </a:r>
              <a:r>
                <a:rPr lang="en-US" altLang="en-US" sz="1000" dirty="0">
                  <a:highlight>
                    <a:srgbClr val="C0C0C0"/>
                  </a:highlight>
                  <a:latin typeface="Courier New" panose="02070309020205020404" pitchFamily="49" charset="0"/>
                  <a:cs typeface="Courier New" panose="02070309020205020404" pitchFamily="49" charset="0"/>
                </a:rPr>
                <a:t>&lt;Enter&gt;</a:t>
              </a:r>
              <a:r>
                <a:rPr lang="en-US" altLang="en-US" sz="1000" dirty="0">
                  <a:latin typeface="Courier New" panose="02070309020205020404" pitchFamily="49" charset="0"/>
                  <a:cs typeface="Courier New" panose="02070309020205020404" pitchFamily="49" charset="0"/>
                </a:rPr>
                <a:t> </a:t>
              </a:r>
              <a:endParaRPr lang="ar-SA" altLang="en-US" sz="1000" dirty="0">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400" dirty="0">
                  <a:latin typeface="Courier New" panose="02070309020205020404" pitchFamily="49" charset="0"/>
                  <a:cs typeface="Courier New" panose="02070309020205020404" pitchFamily="49" charset="0"/>
                </a:rPr>
                <a:t>Your amount 11.56 consists of</a:t>
              </a:r>
            </a:p>
            <a:p>
              <a:pPr lvl="0" defTabSz="914400" eaLnBrk="0" fontAlgn="base" hangingPunct="0">
                <a:spcBef>
                  <a:spcPct val="0"/>
                </a:spcBef>
                <a:spcAft>
                  <a:spcPct val="0"/>
                </a:spcAft>
              </a:pPr>
              <a:r>
                <a:rPr lang="en-US" altLang="en-US" sz="1400" dirty="0">
                  <a:latin typeface="Courier New" panose="02070309020205020404" pitchFamily="49" charset="0"/>
                  <a:cs typeface="Courier New" panose="02070309020205020404" pitchFamily="49" charset="0"/>
                </a:rPr>
                <a:t> 	 11 dollars</a:t>
              </a:r>
            </a:p>
            <a:p>
              <a:pPr lvl="0" defTabSz="914400" eaLnBrk="0" fontAlgn="base" hangingPunct="0">
                <a:spcBef>
                  <a:spcPct val="0"/>
                </a:spcBef>
                <a:spcAft>
                  <a:spcPct val="0"/>
                </a:spcAft>
              </a:pPr>
              <a:r>
                <a:rPr lang="en-US" altLang="en-US" sz="1400" dirty="0">
                  <a:latin typeface="Courier New" panose="02070309020205020404" pitchFamily="49" charset="0"/>
                  <a:cs typeface="Courier New" panose="02070309020205020404" pitchFamily="49" charset="0"/>
                </a:rPr>
                <a:t> 	 2 quarters</a:t>
              </a:r>
            </a:p>
            <a:p>
              <a:pPr lvl="0" defTabSz="914400" eaLnBrk="0" fontAlgn="base" hangingPunct="0">
                <a:spcBef>
                  <a:spcPct val="0"/>
                </a:spcBef>
                <a:spcAft>
                  <a:spcPct val="0"/>
                </a:spcAft>
              </a:pPr>
              <a:r>
                <a:rPr lang="en-US" altLang="en-US" sz="1400" dirty="0">
                  <a:latin typeface="Courier New" panose="02070309020205020404" pitchFamily="49" charset="0"/>
                  <a:cs typeface="Courier New" panose="02070309020205020404" pitchFamily="49" charset="0"/>
                </a:rPr>
                <a:t> 	 0 dimes</a:t>
              </a:r>
            </a:p>
            <a:p>
              <a:pPr lvl="0" defTabSz="914400" eaLnBrk="0" fontAlgn="base" hangingPunct="0">
                <a:spcBef>
                  <a:spcPct val="0"/>
                </a:spcBef>
                <a:spcAft>
                  <a:spcPct val="0"/>
                </a:spcAft>
              </a:pPr>
              <a:r>
                <a:rPr lang="en-US" altLang="en-US" sz="1400" dirty="0">
                  <a:latin typeface="Courier New" panose="02070309020205020404" pitchFamily="49" charset="0"/>
                  <a:cs typeface="Courier New" panose="02070309020205020404" pitchFamily="49" charset="0"/>
                </a:rPr>
                <a:t> 	 1 nickels</a:t>
              </a:r>
            </a:p>
            <a:p>
              <a:pPr lvl="0" defTabSz="914400" eaLnBrk="0" fontAlgn="base" hangingPunct="0">
                <a:spcBef>
                  <a:spcPct val="0"/>
                </a:spcBef>
                <a:spcAft>
                  <a:spcPct val="0"/>
                </a:spcAft>
              </a:pPr>
              <a:r>
                <a:rPr lang="en-US" altLang="en-US" sz="1400" dirty="0">
                  <a:latin typeface="Courier New" panose="02070309020205020404" pitchFamily="49" charset="0"/>
                  <a:cs typeface="Courier New" panose="02070309020205020404" pitchFamily="49" charset="0"/>
                </a:rPr>
                <a:t> 	 1 pennies</a:t>
              </a:r>
            </a:p>
          </p:txBody>
        </p:sp>
        <p:pic>
          <p:nvPicPr>
            <p:cNvPr id="10" name="Picture 9" descr="A flat screen monitor&#10;&#10;Description automatically generated">
              <a:extLst>
                <a:ext uri="{FF2B5EF4-FFF2-40B4-BE49-F238E27FC236}">
                  <a16:creationId xmlns:a16="http://schemas.microsoft.com/office/drawing/2014/main" id="{000E5A13-1901-46BE-90E6-7DA979BCA9E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73387" y="5013122"/>
              <a:ext cx="572603" cy="551364"/>
            </a:xfrm>
            <a:prstGeom prst="rect">
              <a:avLst/>
            </a:prstGeom>
          </p:spPr>
        </p:pic>
      </p:grpSp>
      <p:pic>
        <p:nvPicPr>
          <p:cNvPr id="3" name="Picture 2">
            <a:extLst>
              <a:ext uri="{FF2B5EF4-FFF2-40B4-BE49-F238E27FC236}">
                <a16:creationId xmlns:a16="http://schemas.microsoft.com/office/drawing/2014/main" id="{F9A7CBC0-1692-4C9E-9729-368F2069DF53}"/>
              </a:ext>
            </a:extLst>
          </p:cNvPr>
          <p:cNvPicPr>
            <a:picLocks noChangeAspect="1"/>
          </p:cNvPicPr>
          <p:nvPr/>
        </p:nvPicPr>
        <p:blipFill>
          <a:blip r:embed="rId3"/>
          <a:stretch>
            <a:fillRect/>
          </a:stretch>
        </p:blipFill>
        <p:spPr>
          <a:xfrm>
            <a:off x="109125" y="3129326"/>
            <a:ext cx="8925751" cy="3233767"/>
          </a:xfrm>
          <a:prstGeom prst="rect">
            <a:avLst/>
          </a:prstGeom>
        </p:spPr>
      </p:pic>
      <p:sp>
        <p:nvSpPr>
          <p:cNvPr id="6" name="Footer Placeholder 5">
            <a:extLst>
              <a:ext uri="{FF2B5EF4-FFF2-40B4-BE49-F238E27FC236}">
                <a16:creationId xmlns:a16="http://schemas.microsoft.com/office/drawing/2014/main" id="{59305EAD-DC1F-40B5-93BB-8F9C4D574721}"/>
              </a:ext>
            </a:extLst>
          </p:cNvPr>
          <p:cNvSpPr>
            <a:spLocks noGrp="1"/>
          </p:cNvSpPr>
          <p:nvPr>
            <p:ph type="ftr" sz="quarter" idx="11"/>
          </p:nvPr>
        </p:nvSpPr>
        <p:spPr/>
        <p:txBody>
          <a:bodyPr/>
          <a:lstStyle/>
          <a:p>
            <a:r>
              <a:rPr lang="en-US"/>
              <a:t>Program 2</a:t>
            </a:r>
          </a:p>
        </p:txBody>
      </p:sp>
      <p:pic>
        <p:nvPicPr>
          <p:cNvPr id="11" name="Picture 10">
            <a:hlinkClick r:id="rId4" action="ppaction://hlinksldjump"/>
            <a:extLst>
              <a:ext uri="{FF2B5EF4-FFF2-40B4-BE49-F238E27FC236}">
                <a16:creationId xmlns:a16="http://schemas.microsoft.com/office/drawing/2014/main" id="{75481CAA-CC74-4BD3-B545-6F3A7F13B50E}"/>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2" name="Slide Number Placeholder 2">
            <a:hlinkClick r:id="rId6" action="ppaction://hlinksldjump"/>
            <a:extLst>
              <a:ext uri="{FF2B5EF4-FFF2-40B4-BE49-F238E27FC236}">
                <a16:creationId xmlns:a16="http://schemas.microsoft.com/office/drawing/2014/main" id="{CB75BB21-413C-460B-8212-E26CADDA8BEC}"/>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108556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FC8EA5-BBF5-4854-B39C-97166D1D86B9}"/>
              </a:ext>
            </a:extLst>
          </p:cNvPr>
          <p:cNvSpPr>
            <a:spLocks noGrp="1"/>
          </p:cNvSpPr>
          <p:nvPr>
            <p:ph type="title"/>
          </p:nvPr>
        </p:nvSpPr>
        <p:spPr/>
        <p:txBody>
          <a:bodyPr/>
          <a:lstStyle/>
          <a:p>
            <a:r>
              <a:rPr lang="en-US" dirty="0">
                <a:solidFill>
                  <a:schemeClr val="accent2"/>
                </a:solidFill>
              </a:rPr>
              <a:t>3.1.</a:t>
            </a:r>
            <a:r>
              <a:rPr lang="en-US" dirty="0"/>
              <a:t> Motivations</a:t>
            </a:r>
          </a:p>
        </p:txBody>
      </p:sp>
      <p:sp>
        <p:nvSpPr>
          <p:cNvPr id="4" name="Slide Number Placeholder 3">
            <a:extLst>
              <a:ext uri="{FF2B5EF4-FFF2-40B4-BE49-F238E27FC236}">
                <a16:creationId xmlns:a16="http://schemas.microsoft.com/office/drawing/2014/main" id="{CD963A20-C21A-4ED4-8CD4-439AC0F4BD43}"/>
              </a:ext>
            </a:extLst>
          </p:cNvPr>
          <p:cNvSpPr>
            <a:spLocks noGrp="1"/>
          </p:cNvSpPr>
          <p:nvPr>
            <p:ph type="sldNum" sz="quarter" idx="12"/>
          </p:nvPr>
        </p:nvSpPr>
        <p:spPr/>
        <p:txBody>
          <a:bodyPr/>
          <a:lstStyle/>
          <a:p>
            <a:fld id="{F3E9C4B0-9109-4B6A-816F-B8FB191BD566}" type="slidenum">
              <a:rPr lang="en-US" smtClean="0"/>
              <a:t>6</a:t>
            </a:fld>
            <a:endParaRPr lang="en-US"/>
          </a:p>
        </p:txBody>
      </p:sp>
      <p:pic>
        <p:nvPicPr>
          <p:cNvPr id="5" name="Picture 4">
            <a:hlinkClick r:id="rId2" action="ppaction://hlinksldjump"/>
            <a:extLst>
              <a:ext uri="{FF2B5EF4-FFF2-40B4-BE49-F238E27FC236}">
                <a16:creationId xmlns:a16="http://schemas.microsoft.com/office/drawing/2014/main" id="{B6FC5C40-B928-45AB-A0DA-D1029B6C8AAB}"/>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388096" y="81280"/>
            <a:ext cx="609600" cy="609600"/>
          </a:xfrm>
          <a:prstGeom prst="rect">
            <a:avLst/>
          </a:prstGeom>
        </p:spPr>
      </p:pic>
      <p:pic>
        <p:nvPicPr>
          <p:cNvPr id="2" name="Picture 1" descr="A close up of a sign&#10;&#10;Description automatically generated">
            <a:hlinkClick r:id="rId4"/>
            <a:extLst>
              <a:ext uri="{FF2B5EF4-FFF2-40B4-BE49-F238E27FC236}">
                <a16:creationId xmlns:a16="http://schemas.microsoft.com/office/drawing/2014/main" id="{46EBBB05-3CC9-4ACC-A0C6-11A6C25350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6304" y="113936"/>
            <a:ext cx="536381" cy="536381"/>
          </a:xfrm>
          <a:prstGeom prst="rect">
            <a:avLst/>
          </a:prstGeom>
        </p:spPr>
      </p:pic>
    </p:spTree>
    <p:extLst>
      <p:ext uri="{BB962C8B-B14F-4D97-AF65-F5344CB8AC3E}">
        <p14:creationId xmlns:p14="http://schemas.microsoft.com/office/powerpoint/2010/main" val="784645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0558-CCFA-4BB2-8876-FA19F6D18C95}"/>
              </a:ext>
            </a:extLst>
          </p:cNvPr>
          <p:cNvSpPr>
            <a:spLocks noGrp="1"/>
          </p:cNvSpPr>
          <p:nvPr>
            <p:ph type="title"/>
          </p:nvPr>
        </p:nvSpPr>
        <p:spPr/>
        <p:txBody>
          <a:bodyPr/>
          <a:lstStyle/>
          <a:p>
            <a:r>
              <a:rPr lang="en-US" dirty="0"/>
              <a:t>Compute Change</a:t>
            </a:r>
            <a:br>
              <a:rPr lang="en-US" dirty="0"/>
            </a:br>
            <a:r>
              <a:rPr lang="en-US" dirty="0">
                <a:solidFill>
                  <a:schemeClr val="accent3"/>
                </a:solidFill>
              </a:rPr>
              <a:t>Discussion</a:t>
            </a:r>
            <a:endParaRPr lang="en-US" dirty="0"/>
          </a:p>
        </p:txBody>
      </p:sp>
      <p:sp>
        <p:nvSpPr>
          <p:cNvPr id="5" name="Slide Number Placeholder 4">
            <a:extLst>
              <a:ext uri="{FF2B5EF4-FFF2-40B4-BE49-F238E27FC236}">
                <a16:creationId xmlns:a16="http://schemas.microsoft.com/office/drawing/2014/main" id="{1901585C-0329-496A-9848-259F65A9356A}"/>
              </a:ext>
            </a:extLst>
          </p:cNvPr>
          <p:cNvSpPr>
            <a:spLocks noGrp="1"/>
          </p:cNvSpPr>
          <p:nvPr>
            <p:ph type="sldNum" sz="quarter" idx="12"/>
          </p:nvPr>
        </p:nvSpPr>
        <p:spPr/>
        <p:txBody>
          <a:bodyPr/>
          <a:lstStyle/>
          <a:p>
            <a:fld id="{F3E9C4B0-9109-4B6A-816F-B8FB191BD566}" type="slidenum">
              <a:rPr lang="en-US" smtClean="0"/>
              <a:t>60</a:t>
            </a:fld>
            <a:endParaRPr lang="en-US"/>
          </a:p>
        </p:txBody>
      </p:sp>
      <p:sp>
        <p:nvSpPr>
          <p:cNvPr id="3" name="Content Placeholder 2">
            <a:extLst>
              <a:ext uri="{FF2B5EF4-FFF2-40B4-BE49-F238E27FC236}">
                <a16:creationId xmlns:a16="http://schemas.microsoft.com/office/drawing/2014/main" id="{B007F6F8-7072-4A34-B2CD-D8EEA5834D18}"/>
              </a:ext>
            </a:extLst>
          </p:cNvPr>
          <p:cNvSpPr>
            <a:spLocks noGrp="1"/>
          </p:cNvSpPr>
          <p:nvPr>
            <p:ph idx="1"/>
          </p:nvPr>
        </p:nvSpPr>
        <p:spPr/>
        <p:txBody>
          <a:bodyPr>
            <a:normAutofit/>
          </a:bodyPr>
          <a:lstStyle/>
          <a:p>
            <a:r>
              <a:rPr lang="en-US" sz="2400" dirty="0"/>
              <a:t>The variable </a:t>
            </a:r>
            <a:r>
              <a:rPr lang="en-US" sz="2400" dirty="0">
                <a:solidFill>
                  <a:srgbClr val="0070C0"/>
                </a:solidFill>
              </a:rPr>
              <a:t>amount</a:t>
            </a:r>
            <a:r>
              <a:rPr lang="en-US" sz="2400" dirty="0"/>
              <a:t> stores the amount entered from the console (</a:t>
            </a:r>
            <a:r>
              <a:rPr lang="en-US" sz="2400" dirty="0">
                <a:solidFill>
                  <a:schemeClr val="bg2">
                    <a:lumMod val="50000"/>
                  </a:schemeClr>
                </a:solidFill>
              </a:rPr>
              <a:t>line 2</a:t>
            </a:r>
            <a:r>
              <a:rPr lang="en-US" sz="2400" dirty="0"/>
              <a:t>). This variable is </a:t>
            </a:r>
            <a:r>
              <a:rPr lang="en-US" sz="2400" dirty="0">
                <a:solidFill>
                  <a:schemeClr val="accent2"/>
                </a:solidFill>
              </a:rPr>
              <a:t>not changed</a:t>
            </a:r>
            <a:r>
              <a:rPr lang="en-US" sz="2400" dirty="0"/>
              <a:t>, because the </a:t>
            </a:r>
            <a:r>
              <a:rPr lang="en-US" sz="2400" dirty="0">
                <a:solidFill>
                  <a:srgbClr val="0070C0"/>
                </a:solidFill>
              </a:rPr>
              <a:t>amount</a:t>
            </a:r>
            <a:r>
              <a:rPr lang="en-US" sz="2400" dirty="0"/>
              <a:t> has to be </a:t>
            </a:r>
            <a:r>
              <a:rPr lang="en-US" sz="2400" dirty="0">
                <a:solidFill>
                  <a:schemeClr val="accent2"/>
                </a:solidFill>
              </a:rPr>
              <a:t>used at the end of the program </a:t>
            </a:r>
            <a:r>
              <a:rPr lang="en-US" sz="2400" dirty="0"/>
              <a:t>to display the results. </a:t>
            </a:r>
          </a:p>
          <a:p>
            <a:r>
              <a:rPr lang="en-US" sz="2400" dirty="0"/>
              <a:t>The program introduces the variable </a:t>
            </a:r>
            <a:r>
              <a:rPr lang="en-US" sz="2400" dirty="0" err="1">
                <a:solidFill>
                  <a:srgbClr val="0070C0"/>
                </a:solidFill>
              </a:rPr>
              <a:t>remainingAmount</a:t>
            </a:r>
            <a:r>
              <a:rPr lang="en-US" sz="2400" dirty="0"/>
              <a:t> (</a:t>
            </a:r>
            <a:r>
              <a:rPr lang="en-US" sz="2400" dirty="0">
                <a:solidFill>
                  <a:schemeClr val="bg2">
                    <a:lumMod val="50000"/>
                  </a:schemeClr>
                </a:solidFill>
              </a:rPr>
              <a:t>line 5</a:t>
            </a:r>
            <a:r>
              <a:rPr lang="en-US" sz="2400" dirty="0"/>
              <a:t>) to store the changing </a:t>
            </a:r>
            <a:r>
              <a:rPr lang="en-US" sz="2400" dirty="0" err="1">
                <a:solidFill>
                  <a:srgbClr val="0070C0"/>
                </a:solidFill>
              </a:rPr>
              <a:t>remainingAmount</a:t>
            </a:r>
            <a:r>
              <a:rPr lang="en-US" sz="2400" dirty="0"/>
              <a:t>. </a:t>
            </a:r>
          </a:p>
          <a:p>
            <a:r>
              <a:rPr lang="en-US" sz="2400" dirty="0"/>
              <a:t>The variable </a:t>
            </a:r>
            <a:r>
              <a:rPr lang="en-US" sz="2400" dirty="0">
                <a:solidFill>
                  <a:srgbClr val="0070C0"/>
                </a:solidFill>
              </a:rPr>
              <a:t>amount</a:t>
            </a:r>
            <a:r>
              <a:rPr lang="en-US" sz="2400" dirty="0"/>
              <a:t> is a </a:t>
            </a:r>
            <a:r>
              <a:rPr lang="en-US" sz="2400" dirty="0">
                <a:solidFill>
                  <a:schemeClr val="accent2"/>
                </a:solidFill>
              </a:rPr>
              <a:t>float</a:t>
            </a:r>
            <a:r>
              <a:rPr lang="en-US" sz="2400" dirty="0"/>
              <a:t> representing dollars and cents. </a:t>
            </a:r>
          </a:p>
          <a:p>
            <a:r>
              <a:rPr lang="en-US" sz="2400" dirty="0"/>
              <a:t>It is converted </a:t>
            </a:r>
            <a:r>
              <a:rPr lang="en-US" sz="2400" dirty="0">
                <a:solidFill>
                  <a:schemeClr val="accent2"/>
                </a:solidFill>
              </a:rPr>
              <a:t>to an integer </a:t>
            </a:r>
            <a:r>
              <a:rPr lang="en-US" sz="2400" dirty="0"/>
              <a:t>variable </a:t>
            </a:r>
            <a:r>
              <a:rPr lang="en-US" sz="2400" dirty="0" err="1">
                <a:solidFill>
                  <a:srgbClr val="0070C0"/>
                </a:solidFill>
              </a:rPr>
              <a:t>remainingAmount</a:t>
            </a:r>
            <a:r>
              <a:rPr lang="en-US" sz="2400" dirty="0"/>
              <a:t>, which represents all the cents. For instance, if </a:t>
            </a:r>
            <a:r>
              <a:rPr lang="en-US" sz="2400" dirty="0">
                <a:solidFill>
                  <a:srgbClr val="0070C0"/>
                </a:solidFill>
              </a:rPr>
              <a:t>amount</a:t>
            </a:r>
            <a:r>
              <a:rPr lang="en-US" sz="2400" dirty="0"/>
              <a:t> is 11.56, then the initial </a:t>
            </a:r>
            <a:r>
              <a:rPr lang="en-US" sz="2400" dirty="0" err="1">
                <a:solidFill>
                  <a:srgbClr val="0070C0"/>
                </a:solidFill>
              </a:rPr>
              <a:t>remainingAmount</a:t>
            </a:r>
            <a:r>
              <a:rPr lang="en-US" sz="2400" dirty="0"/>
              <a:t> is 1156. 1156 // 100 is 11 (</a:t>
            </a:r>
            <a:r>
              <a:rPr lang="en-US" sz="2400" dirty="0">
                <a:solidFill>
                  <a:schemeClr val="bg2">
                    <a:lumMod val="50000"/>
                  </a:schemeClr>
                </a:solidFill>
              </a:rPr>
              <a:t>line 8</a:t>
            </a:r>
            <a:r>
              <a:rPr lang="en-US" sz="2400" dirty="0"/>
              <a:t>). </a:t>
            </a:r>
          </a:p>
          <a:p>
            <a:r>
              <a:rPr lang="en-US" sz="2400" dirty="0"/>
              <a:t>The remainder operator obtains the remainder of the division. So, 1156 % 100 is 56 (</a:t>
            </a:r>
            <a:r>
              <a:rPr lang="en-US" sz="2400" dirty="0">
                <a:solidFill>
                  <a:schemeClr val="bg2">
                    <a:lumMod val="50000"/>
                  </a:schemeClr>
                </a:solidFill>
              </a:rPr>
              <a:t>line 9</a:t>
            </a:r>
            <a:r>
              <a:rPr lang="en-US" sz="2400" dirty="0"/>
              <a:t>).</a:t>
            </a:r>
          </a:p>
        </p:txBody>
      </p:sp>
      <p:sp>
        <p:nvSpPr>
          <p:cNvPr id="6" name="Footer Placeholder 5">
            <a:extLst>
              <a:ext uri="{FF2B5EF4-FFF2-40B4-BE49-F238E27FC236}">
                <a16:creationId xmlns:a16="http://schemas.microsoft.com/office/drawing/2014/main" id="{BBA0CC92-CBEB-405F-974B-34BA0322E6F8}"/>
              </a:ext>
            </a:extLst>
          </p:cNvPr>
          <p:cNvSpPr>
            <a:spLocks noGrp="1"/>
          </p:cNvSpPr>
          <p:nvPr>
            <p:ph type="ftr" sz="quarter" idx="11"/>
          </p:nvPr>
        </p:nvSpPr>
        <p:spPr/>
        <p:txBody>
          <a:bodyPr/>
          <a:lstStyle/>
          <a:p>
            <a:r>
              <a:rPr lang="en-US"/>
              <a:t>Program 2</a:t>
            </a:r>
          </a:p>
        </p:txBody>
      </p:sp>
      <p:pic>
        <p:nvPicPr>
          <p:cNvPr id="7" name="Picture 6">
            <a:hlinkClick r:id="rId2" action="ppaction://hlinksldjump"/>
            <a:extLst>
              <a:ext uri="{FF2B5EF4-FFF2-40B4-BE49-F238E27FC236}">
                <a16:creationId xmlns:a16="http://schemas.microsoft.com/office/drawing/2014/main" id="{6F0848A1-41BF-4722-B6B4-64A81C0721E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D852278C-9EB2-4E24-B8D1-B09F460126B1}"/>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2357027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0558-CCFA-4BB2-8876-FA19F6D18C95}"/>
              </a:ext>
            </a:extLst>
          </p:cNvPr>
          <p:cNvSpPr>
            <a:spLocks noGrp="1"/>
          </p:cNvSpPr>
          <p:nvPr>
            <p:ph type="title"/>
          </p:nvPr>
        </p:nvSpPr>
        <p:spPr/>
        <p:txBody>
          <a:bodyPr/>
          <a:lstStyle/>
          <a:p>
            <a:r>
              <a:rPr lang="en-US" dirty="0"/>
              <a:t>Compute Change</a:t>
            </a:r>
            <a:br>
              <a:rPr lang="en-US" dirty="0"/>
            </a:br>
            <a:r>
              <a:rPr lang="en-US" dirty="0">
                <a:solidFill>
                  <a:schemeClr val="accent3"/>
                </a:solidFill>
              </a:rPr>
              <a:t>Discussion</a:t>
            </a:r>
            <a:endParaRPr lang="en-US" dirty="0"/>
          </a:p>
        </p:txBody>
      </p:sp>
      <p:sp>
        <p:nvSpPr>
          <p:cNvPr id="5" name="Slide Number Placeholder 4">
            <a:extLst>
              <a:ext uri="{FF2B5EF4-FFF2-40B4-BE49-F238E27FC236}">
                <a16:creationId xmlns:a16="http://schemas.microsoft.com/office/drawing/2014/main" id="{44F95919-70E2-48E2-B321-05261F934097}"/>
              </a:ext>
            </a:extLst>
          </p:cNvPr>
          <p:cNvSpPr>
            <a:spLocks noGrp="1"/>
          </p:cNvSpPr>
          <p:nvPr>
            <p:ph type="sldNum" sz="quarter" idx="12"/>
          </p:nvPr>
        </p:nvSpPr>
        <p:spPr/>
        <p:txBody>
          <a:bodyPr/>
          <a:lstStyle/>
          <a:p>
            <a:fld id="{F3E9C4B0-9109-4B6A-816F-B8FB191BD566}" type="slidenum">
              <a:rPr lang="en-US" smtClean="0"/>
              <a:t>61</a:t>
            </a:fld>
            <a:endParaRPr lang="en-US"/>
          </a:p>
        </p:txBody>
      </p:sp>
      <p:sp>
        <p:nvSpPr>
          <p:cNvPr id="3" name="Content Placeholder 2">
            <a:extLst>
              <a:ext uri="{FF2B5EF4-FFF2-40B4-BE49-F238E27FC236}">
                <a16:creationId xmlns:a16="http://schemas.microsoft.com/office/drawing/2014/main" id="{B007F6F8-7072-4A34-B2CD-D8EEA5834D18}"/>
              </a:ext>
            </a:extLst>
          </p:cNvPr>
          <p:cNvSpPr>
            <a:spLocks noGrp="1"/>
          </p:cNvSpPr>
          <p:nvPr>
            <p:ph idx="1"/>
          </p:nvPr>
        </p:nvSpPr>
        <p:spPr/>
        <p:txBody>
          <a:bodyPr>
            <a:normAutofit/>
          </a:bodyPr>
          <a:lstStyle/>
          <a:p>
            <a:r>
              <a:rPr lang="en-US" sz="2400" dirty="0"/>
              <a:t>The program extracts the maximum number of quarters from </a:t>
            </a:r>
            <a:r>
              <a:rPr lang="en-US" sz="2400" dirty="0" err="1">
                <a:solidFill>
                  <a:srgbClr val="0070C0"/>
                </a:solidFill>
              </a:rPr>
              <a:t>remainingAmount</a:t>
            </a:r>
            <a:r>
              <a:rPr lang="en-US" sz="2400" dirty="0"/>
              <a:t> and obtains a new </a:t>
            </a:r>
            <a:r>
              <a:rPr lang="en-US" sz="2400" dirty="0" err="1">
                <a:solidFill>
                  <a:srgbClr val="0070C0"/>
                </a:solidFill>
              </a:rPr>
              <a:t>remainingAmount</a:t>
            </a:r>
            <a:r>
              <a:rPr lang="en-US" sz="2400" dirty="0"/>
              <a:t> (</a:t>
            </a:r>
            <a:r>
              <a:rPr lang="en-US" sz="2400" dirty="0">
                <a:solidFill>
                  <a:schemeClr val="bg2">
                    <a:lumMod val="50000"/>
                  </a:schemeClr>
                </a:solidFill>
              </a:rPr>
              <a:t>lines 12–13</a:t>
            </a:r>
            <a:r>
              <a:rPr lang="en-US" sz="2400" dirty="0"/>
              <a:t>). </a:t>
            </a:r>
          </a:p>
          <a:p>
            <a:r>
              <a:rPr lang="en-US" sz="2400" dirty="0"/>
              <a:t>Continuing the same process, the program finds the maximum number of dimes, nickels, and pennies in the remaining amount.</a:t>
            </a:r>
          </a:p>
          <a:p>
            <a:r>
              <a:rPr lang="en-US" sz="2400" dirty="0"/>
              <a:t>As shown in the sample run, 0 dimes, 1 nickels, and 1 pennies are displayed in the result. </a:t>
            </a:r>
            <a:r>
              <a:rPr lang="en-US" sz="2400" dirty="0">
                <a:solidFill>
                  <a:schemeClr val="accent2"/>
                </a:solidFill>
              </a:rPr>
              <a:t>It would be better not to display 0 dimes</a:t>
            </a:r>
            <a:r>
              <a:rPr lang="en-US" sz="2400" dirty="0"/>
              <a:t>, and to display 1 nickel and 1 penny using the singular forms of the words. You will </a:t>
            </a:r>
            <a:r>
              <a:rPr lang="en-US" sz="2400" dirty="0">
                <a:solidFill>
                  <a:schemeClr val="accent2"/>
                </a:solidFill>
              </a:rPr>
              <a:t>learn how to use selection statements </a:t>
            </a:r>
            <a:r>
              <a:rPr lang="en-US" sz="2400" dirty="0"/>
              <a:t>to modify this program in the </a:t>
            </a:r>
            <a:r>
              <a:rPr lang="en-US" sz="2400" dirty="0">
                <a:solidFill>
                  <a:schemeClr val="accent2"/>
                </a:solidFill>
              </a:rPr>
              <a:t>next chapter</a:t>
            </a:r>
            <a:r>
              <a:rPr lang="en-US" sz="2400" dirty="0"/>
              <a:t>.</a:t>
            </a:r>
          </a:p>
        </p:txBody>
      </p:sp>
      <p:sp>
        <p:nvSpPr>
          <p:cNvPr id="6" name="Footer Placeholder 5">
            <a:extLst>
              <a:ext uri="{FF2B5EF4-FFF2-40B4-BE49-F238E27FC236}">
                <a16:creationId xmlns:a16="http://schemas.microsoft.com/office/drawing/2014/main" id="{43073438-85FA-412E-897E-E2159322A755}"/>
              </a:ext>
            </a:extLst>
          </p:cNvPr>
          <p:cNvSpPr>
            <a:spLocks noGrp="1"/>
          </p:cNvSpPr>
          <p:nvPr>
            <p:ph type="ftr" sz="quarter" idx="11"/>
          </p:nvPr>
        </p:nvSpPr>
        <p:spPr/>
        <p:txBody>
          <a:bodyPr/>
          <a:lstStyle/>
          <a:p>
            <a:r>
              <a:rPr lang="en-US"/>
              <a:t>Program 2</a:t>
            </a:r>
          </a:p>
        </p:txBody>
      </p:sp>
      <p:pic>
        <p:nvPicPr>
          <p:cNvPr id="7" name="Picture 6">
            <a:hlinkClick r:id="rId2" action="ppaction://hlinksldjump"/>
            <a:extLst>
              <a:ext uri="{FF2B5EF4-FFF2-40B4-BE49-F238E27FC236}">
                <a16:creationId xmlns:a16="http://schemas.microsoft.com/office/drawing/2014/main" id="{85D97E8A-47BB-462E-AB24-495B2CEA4C8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8AA936B2-C0F2-477C-ACBE-D23B34CCA028}"/>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2070192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0558-CCFA-4BB2-8876-FA19F6D18C95}"/>
              </a:ext>
            </a:extLst>
          </p:cNvPr>
          <p:cNvSpPr>
            <a:spLocks noGrp="1"/>
          </p:cNvSpPr>
          <p:nvPr>
            <p:ph type="title"/>
          </p:nvPr>
        </p:nvSpPr>
        <p:spPr/>
        <p:txBody>
          <a:bodyPr/>
          <a:lstStyle/>
          <a:p>
            <a:r>
              <a:rPr lang="en-US" dirty="0"/>
              <a:t>Caution</a:t>
            </a:r>
          </a:p>
        </p:txBody>
      </p:sp>
      <p:sp>
        <p:nvSpPr>
          <p:cNvPr id="6" name="Footer Placeholder 5">
            <a:extLst>
              <a:ext uri="{FF2B5EF4-FFF2-40B4-BE49-F238E27FC236}">
                <a16:creationId xmlns:a16="http://schemas.microsoft.com/office/drawing/2014/main" id="{C2125F66-7EDA-4FC6-B3AE-B20CD7C938C0}"/>
              </a:ext>
            </a:extLst>
          </p:cNvPr>
          <p:cNvSpPr>
            <a:spLocks noGrp="1"/>
          </p:cNvSpPr>
          <p:nvPr>
            <p:ph type="ftr" sz="quarter" idx="11"/>
          </p:nvPr>
        </p:nvSpPr>
        <p:spPr/>
        <p:txBody>
          <a:bodyPr/>
          <a:lstStyle/>
          <a:p>
            <a:r>
              <a:rPr lang="en-US"/>
              <a:t>Program 2</a:t>
            </a:r>
          </a:p>
        </p:txBody>
      </p:sp>
      <p:sp>
        <p:nvSpPr>
          <p:cNvPr id="5" name="Slide Number Placeholder 4">
            <a:extLst>
              <a:ext uri="{FF2B5EF4-FFF2-40B4-BE49-F238E27FC236}">
                <a16:creationId xmlns:a16="http://schemas.microsoft.com/office/drawing/2014/main" id="{5F41CA46-E26D-4208-9DAF-893906025731}"/>
              </a:ext>
            </a:extLst>
          </p:cNvPr>
          <p:cNvSpPr>
            <a:spLocks noGrp="1"/>
          </p:cNvSpPr>
          <p:nvPr>
            <p:ph type="sldNum" sz="quarter" idx="12"/>
          </p:nvPr>
        </p:nvSpPr>
        <p:spPr/>
        <p:txBody>
          <a:bodyPr/>
          <a:lstStyle/>
          <a:p>
            <a:fld id="{F3E9C4B0-9109-4B6A-816F-B8FB191BD566}" type="slidenum">
              <a:rPr lang="en-US" smtClean="0"/>
              <a:t>62</a:t>
            </a:fld>
            <a:endParaRPr lang="en-US"/>
          </a:p>
        </p:txBody>
      </p:sp>
      <p:sp>
        <p:nvSpPr>
          <p:cNvPr id="3" name="Content Placeholder 2">
            <a:extLst>
              <a:ext uri="{FF2B5EF4-FFF2-40B4-BE49-F238E27FC236}">
                <a16:creationId xmlns:a16="http://schemas.microsoft.com/office/drawing/2014/main" id="{B007F6F8-7072-4A34-B2CD-D8EEA5834D18}"/>
              </a:ext>
            </a:extLst>
          </p:cNvPr>
          <p:cNvSpPr>
            <a:spLocks noGrp="1"/>
          </p:cNvSpPr>
          <p:nvPr>
            <p:ph idx="1"/>
          </p:nvPr>
        </p:nvSpPr>
        <p:spPr/>
        <p:txBody>
          <a:bodyPr>
            <a:normAutofit/>
          </a:bodyPr>
          <a:lstStyle/>
          <a:p>
            <a:r>
              <a:rPr lang="en-US" sz="2400" dirty="0">
                <a:solidFill>
                  <a:schemeClr val="accent2"/>
                </a:solidFill>
              </a:rPr>
              <a:t>One serious problem </a:t>
            </a:r>
            <a:r>
              <a:rPr lang="en-US" sz="2400" dirty="0"/>
              <a:t>with this example is the possible </a:t>
            </a:r>
            <a:r>
              <a:rPr lang="en-US" sz="2400" dirty="0">
                <a:solidFill>
                  <a:schemeClr val="accent2"/>
                </a:solidFill>
              </a:rPr>
              <a:t>loss of precision </a:t>
            </a:r>
            <a:r>
              <a:rPr lang="en-US" sz="2400" dirty="0"/>
              <a:t>when converting a </a:t>
            </a:r>
            <a:r>
              <a:rPr lang="en-US" sz="2400" dirty="0">
                <a:solidFill>
                  <a:schemeClr val="accent2"/>
                </a:solidFill>
              </a:rPr>
              <a:t>float</a:t>
            </a:r>
            <a:r>
              <a:rPr lang="en-US" sz="2400" dirty="0"/>
              <a:t> </a:t>
            </a:r>
            <a:r>
              <a:rPr lang="en-US" sz="2400" dirty="0">
                <a:solidFill>
                  <a:srgbClr val="0070C0"/>
                </a:solidFill>
              </a:rPr>
              <a:t>amount</a:t>
            </a:r>
            <a:r>
              <a:rPr lang="en-US" sz="2400" dirty="0"/>
              <a:t> to the </a:t>
            </a:r>
            <a:r>
              <a:rPr lang="en-US" sz="2400" dirty="0">
                <a:solidFill>
                  <a:schemeClr val="accent2"/>
                </a:solidFill>
              </a:rPr>
              <a:t>integer</a:t>
            </a:r>
            <a:r>
              <a:rPr lang="en-US" sz="2400" dirty="0"/>
              <a:t> </a:t>
            </a:r>
            <a:r>
              <a:rPr lang="en-US" sz="2400" dirty="0" err="1">
                <a:solidFill>
                  <a:srgbClr val="0070C0"/>
                </a:solidFill>
              </a:rPr>
              <a:t>remainingAmount</a:t>
            </a:r>
            <a:r>
              <a:rPr lang="en-US" sz="2400" dirty="0"/>
              <a:t>. </a:t>
            </a:r>
          </a:p>
          <a:p>
            <a:r>
              <a:rPr lang="en-US" sz="2400" dirty="0"/>
              <a:t>This could lead to an </a:t>
            </a:r>
            <a:r>
              <a:rPr lang="en-US" sz="2400" dirty="0">
                <a:solidFill>
                  <a:schemeClr val="accent2"/>
                </a:solidFill>
              </a:rPr>
              <a:t>inaccurate result</a:t>
            </a:r>
            <a:r>
              <a:rPr lang="en-US" sz="2400" dirty="0"/>
              <a:t>. </a:t>
            </a:r>
          </a:p>
          <a:p>
            <a:r>
              <a:rPr lang="en-US" sz="2400" dirty="0"/>
              <a:t>If you try to enter the </a:t>
            </a:r>
            <a:r>
              <a:rPr lang="en-US" sz="2400" dirty="0">
                <a:solidFill>
                  <a:srgbClr val="0070C0"/>
                </a:solidFill>
              </a:rPr>
              <a:t>amount</a:t>
            </a:r>
            <a:r>
              <a:rPr lang="en-US" sz="2400" dirty="0"/>
              <a:t> 10.03, 10.03 * 100 might be 1002.9999999999999. </a:t>
            </a:r>
          </a:p>
          <a:p>
            <a:r>
              <a:rPr lang="en-US" sz="2400" dirty="0"/>
              <a:t>You will find that the program displays 10 dollars and 2 pennies. </a:t>
            </a:r>
          </a:p>
          <a:p>
            <a:r>
              <a:rPr lang="en-US" sz="2400" dirty="0">
                <a:solidFill>
                  <a:schemeClr val="accent2"/>
                </a:solidFill>
              </a:rPr>
              <a:t>To fix the problem</a:t>
            </a:r>
            <a:r>
              <a:rPr lang="en-US" sz="2400" dirty="0"/>
              <a:t>, enter the </a:t>
            </a:r>
            <a:r>
              <a:rPr lang="en-US" sz="2400" dirty="0">
                <a:solidFill>
                  <a:srgbClr val="0070C0"/>
                </a:solidFill>
              </a:rPr>
              <a:t>amount</a:t>
            </a:r>
            <a:r>
              <a:rPr lang="en-US" sz="2400" dirty="0"/>
              <a:t> as an </a:t>
            </a:r>
            <a:r>
              <a:rPr lang="en-US" sz="2400" dirty="0">
                <a:solidFill>
                  <a:schemeClr val="accent2"/>
                </a:solidFill>
              </a:rPr>
              <a:t>integer value </a:t>
            </a:r>
            <a:r>
              <a:rPr lang="en-US" sz="2400" dirty="0"/>
              <a:t>representing </a:t>
            </a:r>
            <a:r>
              <a:rPr lang="en-US" sz="2400" dirty="0">
                <a:solidFill>
                  <a:schemeClr val="accent2"/>
                </a:solidFill>
              </a:rPr>
              <a:t>cents</a:t>
            </a:r>
            <a:r>
              <a:rPr lang="en-US" sz="2400" dirty="0"/>
              <a:t> (see </a:t>
            </a:r>
            <a:r>
              <a:rPr lang="en-US" sz="2400" dirty="0">
                <a:solidFill>
                  <a:srgbClr val="002060"/>
                </a:solidFill>
              </a:rPr>
              <a:t>Exercise 3.8</a:t>
            </a:r>
            <a:r>
              <a:rPr lang="en-US" sz="2400" dirty="0"/>
              <a:t>).</a:t>
            </a:r>
          </a:p>
        </p:txBody>
      </p:sp>
      <p:pic>
        <p:nvPicPr>
          <p:cNvPr id="7" name="Picture 6">
            <a:hlinkClick r:id="rId2" action="ppaction://hlinksldjump"/>
            <a:extLst>
              <a:ext uri="{FF2B5EF4-FFF2-40B4-BE49-F238E27FC236}">
                <a16:creationId xmlns:a16="http://schemas.microsoft.com/office/drawing/2014/main" id="{367CE3D3-2878-443E-9403-BE5B8B6EBF6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8" name="Slide Number Placeholder 2">
            <a:hlinkClick r:id="rId4" action="ppaction://hlinksldjump"/>
            <a:extLst>
              <a:ext uri="{FF2B5EF4-FFF2-40B4-BE49-F238E27FC236}">
                <a16:creationId xmlns:a16="http://schemas.microsoft.com/office/drawing/2014/main" id="{8174E9D1-AD55-42D2-B41D-5CDE7F5745B2}"/>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3.4</a:t>
            </a:r>
          </a:p>
        </p:txBody>
      </p:sp>
    </p:spTree>
    <p:extLst>
      <p:ext uri="{BB962C8B-B14F-4D97-AF65-F5344CB8AC3E}">
        <p14:creationId xmlns:p14="http://schemas.microsoft.com/office/powerpoint/2010/main" val="229794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1887D48-CD9D-4E78-8ED9-A6468AB79CC3}"/>
              </a:ext>
            </a:extLst>
          </p:cNvPr>
          <p:cNvGrpSpPr/>
          <p:nvPr/>
        </p:nvGrpSpPr>
        <p:grpSpPr>
          <a:xfrm>
            <a:off x="609600" y="2570139"/>
            <a:ext cx="8388095" cy="413819"/>
            <a:chOff x="609599" y="1589109"/>
            <a:chExt cx="8388095" cy="413819"/>
          </a:xfrm>
        </p:grpSpPr>
        <p:cxnSp>
          <p:nvCxnSpPr>
            <p:cNvPr id="9" name="Straight Connector 8">
              <a:extLst>
                <a:ext uri="{FF2B5EF4-FFF2-40B4-BE49-F238E27FC236}">
                  <a16:creationId xmlns:a16="http://schemas.microsoft.com/office/drawing/2014/main" id="{7474B4CD-E328-47D2-B22F-8FE58BA82D93}"/>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9" descr="A close up of a sign&#10;&#10;Description automatically generated">
              <a:hlinkClick r:id="rId2"/>
              <a:extLst>
                <a:ext uri="{FF2B5EF4-FFF2-40B4-BE49-F238E27FC236}">
                  <a16:creationId xmlns:a16="http://schemas.microsoft.com/office/drawing/2014/main" id="{F4BC7610-5184-41E5-941C-DB13B8F290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cxnSp>
        <p:nvCxnSpPr>
          <p:cNvPr id="12" name="Straight Connector 11">
            <a:extLst>
              <a:ext uri="{FF2B5EF4-FFF2-40B4-BE49-F238E27FC236}">
                <a16:creationId xmlns:a16="http://schemas.microsoft.com/office/drawing/2014/main" id="{A8552C88-8D38-4492-8DC6-C0CB7FBF9907}"/>
              </a:ext>
            </a:extLst>
          </p:cNvPr>
          <p:cNvCxnSpPr>
            <a:cxnSpLocks/>
          </p:cNvCxnSpPr>
          <p:nvPr/>
        </p:nvCxnSpPr>
        <p:spPr>
          <a:xfrm>
            <a:off x="609600" y="3283098"/>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3EFEC77C-E28D-42D1-9290-0DC8D6ECF1B4}"/>
              </a:ext>
            </a:extLst>
          </p:cNvPr>
          <p:cNvCxnSpPr>
            <a:cxnSpLocks/>
          </p:cNvCxnSpPr>
          <p:nvPr/>
        </p:nvCxnSpPr>
        <p:spPr>
          <a:xfrm>
            <a:off x="609600" y="377522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8D4F40EB-A098-46AC-8682-3973F3ABB8BD}"/>
              </a:ext>
            </a:extLst>
          </p:cNvPr>
          <p:cNvCxnSpPr>
            <a:cxnSpLocks/>
          </p:cNvCxnSpPr>
          <p:nvPr/>
        </p:nvCxnSpPr>
        <p:spPr>
          <a:xfrm>
            <a:off x="609600" y="427531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78431802-3A0B-4D83-824C-5C6434D7EA95}"/>
              </a:ext>
            </a:extLst>
          </p:cNvPr>
          <p:cNvCxnSpPr>
            <a:cxnSpLocks/>
          </p:cNvCxnSpPr>
          <p:nvPr/>
        </p:nvCxnSpPr>
        <p:spPr>
          <a:xfrm>
            <a:off x="609600" y="4770167"/>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8E2A8895-127D-4263-9494-F3BE87844D94}"/>
              </a:ext>
            </a:extLst>
          </p:cNvPr>
          <p:cNvCxnSpPr>
            <a:cxnSpLocks/>
          </p:cNvCxnSpPr>
          <p:nvPr/>
        </p:nvCxnSpPr>
        <p:spPr>
          <a:xfrm>
            <a:off x="609600" y="5272604"/>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6" name="Group 25">
            <a:extLst>
              <a:ext uri="{FF2B5EF4-FFF2-40B4-BE49-F238E27FC236}">
                <a16:creationId xmlns:a16="http://schemas.microsoft.com/office/drawing/2014/main" id="{FFC7F9AC-7F1C-4998-A5BD-F747FBF9BB3A}"/>
              </a:ext>
            </a:extLst>
          </p:cNvPr>
          <p:cNvGrpSpPr/>
          <p:nvPr/>
        </p:nvGrpSpPr>
        <p:grpSpPr>
          <a:xfrm>
            <a:off x="609600" y="5561643"/>
            <a:ext cx="8388095" cy="413819"/>
            <a:chOff x="609599" y="1589109"/>
            <a:chExt cx="8388095" cy="413819"/>
          </a:xfrm>
        </p:grpSpPr>
        <p:cxnSp>
          <p:nvCxnSpPr>
            <p:cNvPr id="27" name="Straight Connector 26">
              <a:extLst>
                <a:ext uri="{FF2B5EF4-FFF2-40B4-BE49-F238E27FC236}">
                  <a16:creationId xmlns:a16="http://schemas.microsoft.com/office/drawing/2014/main" id="{63CCD723-C6E5-4B24-A240-187BD0551044}"/>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8" name="Picture 27" descr="A close up of a sign&#10;&#10;Description automatically generated">
              <a:hlinkClick r:id="rId4"/>
              <a:extLst>
                <a:ext uri="{FF2B5EF4-FFF2-40B4-BE49-F238E27FC236}">
                  <a16:creationId xmlns:a16="http://schemas.microsoft.com/office/drawing/2014/main" id="{C4E84D28-7076-4B43-916F-541509F96C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cxnSp>
        <p:nvCxnSpPr>
          <p:cNvPr id="30" name="Straight Connector 29">
            <a:extLst>
              <a:ext uri="{FF2B5EF4-FFF2-40B4-BE49-F238E27FC236}">
                <a16:creationId xmlns:a16="http://schemas.microsoft.com/office/drawing/2014/main" id="{B75D08D7-4F3C-4745-AB7B-14A4E8750B91}"/>
              </a:ext>
            </a:extLst>
          </p:cNvPr>
          <p:cNvCxnSpPr>
            <a:cxnSpLocks/>
          </p:cNvCxnSpPr>
          <p:nvPr/>
        </p:nvCxnSpPr>
        <p:spPr>
          <a:xfrm>
            <a:off x="609600" y="6269108"/>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EBF7A5B1-3B89-4A0D-9297-242AAB446E3E}"/>
              </a:ext>
            </a:extLst>
          </p:cNvPr>
          <p:cNvSpPr>
            <a:spLocks noGrp="1"/>
          </p:cNvSpPr>
          <p:nvPr>
            <p:ph type="title"/>
          </p:nvPr>
        </p:nvSpPr>
        <p:spPr/>
        <p:txBody>
          <a:bodyPr/>
          <a:lstStyle/>
          <a:p>
            <a:r>
              <a:rPr lang="en-US" dirty="0">
                <a:solidFill>
                  <a:schemeClr val="accent2"/>
                </a:solidFill>
              </a:rPr>
              <a:t>3.6.</a:t>
            </a:r>
            <a:r>
              <a:rPr lang="en-US" dirty="0"/>
              <a:t> Formatting Numbers and Strings</a:t>
            </a:r>
          </a:p>
        </p:txBody>
      </p:sp>
      <p:sp>
        <p:nvSpPr>
          <p:cNvPr id="3" name="Slide Number Placeholder 2">
            <a:extLst>
              <a:ext uri="{FF2B5EF4-FFF2-40B4-BE49-F238E27FC236}">
                <a16:creationId xmlns:a16="http://schemas.microsoft.com/office/drawing/2014/main" id="{EE1C01EE-43CF-497D-977C-8DB42A910A80}"/>
              </a:ext>
            </a:extLst>
          </p:cNvPr>
          <p:cNvSpPr>
            <a:spLocks noGrp="1"/>
          </p:cNvSpPr>
          <p:nvPr>
            <p:ph type="sldNum" sz="quarter" idx="12"/>
          </p:nvPr>
        </p:nvSpPr>
        <p:spPr/>
        <p:txBody>
          <a:bodyPr/>
          <a:lstStyle/>
          <a:p>
            <a:fld id="{F3E9C4B0-9109-4B6A-816F-B8FB191BD566}" type="slidenum">
              <a:rPr lang="en-US" smtClean="0"/>
              <a:t>63</a:t>
            </a:fld>
            <a:endParaRPr lang="en-US"/>
          </a:p>
        </p:txBody>
      </p:sp>
      <p:sp>
        <p:nvSpPr>
          <p:cNvPr id="6" name="Content Placeholder 5">
            <a:extLst>
              <a:ext uri="{FF2B5EF4-FFF2-40B4-BE49-F238E27FC236}">
                <a16:creationId xmlns:a16="http://schemas.microsoft.com/office/drawing/2014/main" id="{36F507BC-4A78-45BA-B629-2DE543B2D567}"/>
              </a:ext>
            </a:extLst>
          </p:cNvPr>
          <p:cNvSpPr>
            <a:spLocks noGrp="1"/>
          </p:cNvSpPr>
          <p:nvPr>
            <p:ph idx="1"/>
          </p:nvPr>
        </p:nvSpPr>
        <p:spPr/>
        <p:txBody>
          <a:bodyPr>
            <a:normAutofit fontScale="92500" lnSpcReduction="20000"/>
          </a:bodyPr>
          <a:lstStyle/>
          <a:p>
            <a:r>
              <a:rPr lang="en-US" dirty="0">
                <a:hlinkClick r:id="rId5" action="ppaction://hlinksldjump"/>
              </a:rPr>
              <a:t>Formatting Floating-Point Numbers</a:t>
            </a:r>
            <a:endParaRPr lang="en-US" dirty="0"/>
          </a:p>
          <a:p>
            <a:r>
              <a:rPr lang="en-US" dirty="0">
                <a:hlinkClick r:id="rId6" action="ppaction://hlinksldjump"/>
              </a:rPr>
              <a:t>Formatting as a Percentage</a:t>
            </a:r>
            <a:endParaRPr lang="en-US" dirty="0"/>
          </a:p>
          <a:p>
            <a:r>
              <a:rPr lang="en-US" dirty="0">
                <a:hlinkClick r:id="rId7" action="ppaction://hlinksldjump"/>
              </a:rPr>
              <a:t>Justifying Format</a:t>
            </a:r>
            <a:endParaRPr lang="en-US" dirty="0"/>
          </a:p>
          <a:p>
            <a:r>
              <a:rPr lang="en-US" dirty="0">
                <a:hlinkClick r:id="rId8" action="ppaction://hlinksldjump"/>
              </a:rPr>
              <a:t>Formatting Integers</a:t>
            </a:r>
            <a:endParaRPr lang="en-US" dirty="0"/>
          </a:p>
          <a:p>
            <a:r>
              <a:rPr lang="en-US" dirty="0">
                <a:hlinkClick r:id="rId9" action="ppaction://hlinksldjump"/>
              </a:rPr>
              <a:t>Formatting Strings</a:t>
            </a:r>
            <a:endParaRPr lang="en-US" dirty="0"/>
          </a:p>
          <a:p>
            <a:r>
              <a:rPr lang="en-US" dirty="0">
                <a:hlinkClick r:id="rId10" action="ppaction://hlinksldjump"/>
              </a:rPr>
              <a:t>Frequently Used Specifiers</a:t>
            </a:r>
            <a:endParaRPr lang="en-US" dirty="0"/>
          </a:p>
          <a:p>
            <a:r>
              <a:rPr lang="en-US" dirty="0">
                <a:hlinkClick r:id="rId11" action="ppaction://hlinksldjump"/>
              </a:rPr>
              <a:t>Problem 3: Print a Table</a:t>
            </a:r>
            <a:endParaRPr lang="en-US" dirty="0"/>
          </a:p>
          <a:p>
            <a:r>
              <a:rPr lang="en-US" dirty="0">
                <a:hlinkClick r:id="rId12" action="ppaction://hlinksldjump"/>
              </a:rPr>
              <a:t>Check Point #4 - #5</a:t>
            </a:r>
            <a:endParaRPr lang="en-US" dirty="0"/>
          </a:p>
          <a:p>
            <a:endParaRPr lang="en-US" dirty="0"/>
          </a:p>
        </p:txBody>
      </p:sp>
      <p:pic>
        <p:nvPicPr>
          <p:cNvPr id="7" name="Picture 6">
            <a:hlinkClick r:id="rId13" action="ppaction://hlinksldjump"/>
            <a:extLst>
              <a:ext uri="{FF2B5EF4-FFF2-40B4-BE49-F238E27FC236}">
                <a16:creationId xmlns:a16="http://schemas.microsoft.com/office/drawing/2014/main" id="{01F1606E-DEBF-4C4C-A1B0-127AD9ED71B7}"/>
              </a:ext>
            </a:extLst>
          </p:cNvPr>
          <p:cNvPicPr>
            <a:picLocks noChangeAspect="1"/>
          </p:cNvPicPr>
          <p:nvPr/>
        </p:nvPicPr>
        <p:blipFill>
          <a:blip r:embed="rId14" cstate="hqprint">
            <a:extLst>
              <a:ext uri="{28A0092B-C50C-407E-A947-70E740481C1C}">
                <a14:useLocalDpi xmlns:a14="http://schemas.microsoft.com/office/drawing/2010/main" val="0"/>
              </a:ext>
            </a:extLst>
          </a:blip>
          <a:srcRect/>
          <a:stretch/>
        </p:blipFill>
        <p:spPr>
          <a:xfrm>
            <a:off x="8388096" y="81280"/>
            <a:ext cx="609600" cy="609600"/>
          </a:xfrm>
          <a:prstGeom prst="rect">
            <a:avLst/>
          </a:prstGeom>
        </p:spPr>
      </p:pic>
      <p:pic>
        <p:nvPicPr>
          <p:cNvPr id="2" name="Picture 1" descr="A close up of a sign&#10;&#10;Description automatically generated">
            <a:hlinkClick r:id="rId2"/>
            <a:extLst>
              <a:ext uri="{FF2B5EF4-FFF2-40B4-BE49-F238E27FC236}">
                <a16:creationId xmlns:a16="http://schemas.microsoft.com/office/drawing/2014/main" id="{AAEDD741-03ED-4F8B-912E-94524D6FF25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46304" y="115350"/>
            <a:ext cx="536381" cy="536381"/>
          </a:xfrm>
          <a:prstGeom prst="rect">
            <a:avLst/>
          </a:prstGeom>
        </p:spPr>
      </p:pic>
    </p:spTree>
    <p:extLst>
      <p:ext uri="{BB962C8B-B14F-4D97-AF65-F5344CB8AC3E}">
        <p14:creationId xmlns:p14="http://schemas.microsoft.com/office/powerpoint/2010/main" val="2671739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A076D-BCCC-4BD8-9451-5F2438293565}"/>
              </a:ext>
            </a:extLst>
          </p:cNvPr>
          <p:cNvSpPr>
            <a:spLocks noGrp="1"/>
          </p:cNvSpPr>
          <p:nvPr>
            <p:ph type="title"/>
          </p:nvPr>
        </p:nvSpPr>
        <p:spPr/>
        <p:txBody>
          <a:bodyPr/>
          <a:lstStyle/>
          <a:p>
            <a:r>
              <a:rPr lang="en-US" dirty="0"/>
              <a:t>Formatting Numbers and Strings</a:t>
            </a:r>
          </a:p>
        </p:txBody>
      </p:sp>
      <p:sp>
        <p:nvSpPr>
          <p:cNvPr id="8" name="Slide Number Placeholder 7">
            <a:extLst>
              <a:ext uri="{FF2B5EF4-FFF2-40B4-BE49-F238E27FC236}">
                <a16:creationId xmlns:a16="http://schemas.microsoft.com/office/drawing/2014/main" id="{3F120B40-CEBB-4944-905F-36DCE1E4DC60}"/>
              </a:ext>
            </a:extLst>
          </p:cNvPr>
          <p:cNvSpPr>
            <a:spLocks noGrp="1"/>
          </p:cNvSpPr>
          <p:nvPr>
            <p:ph type="sldNum" sz="quarter" idx="12"/>
          </p:nvPr>
        </p:nvSpPr>
        <p:spPr/>
        <p:txBody>
          <a:bodyPr/>
          <a:lstStyle/>
          <a:p>
            <a:fld id="{F3E9C4B0-9109-4B6A-816F-B8FB191BD566}" type="slidenum">
              <a:rPr lang="en-US" smtClean="0"/>
              <a:t>64</a:t>
            </a:fld>
            <a:endParaRPr lang="en-US"/>
          </a:p>
        </p:txBody>
      </p:sp>
      <p:sp>
        <p:nvSpPr>
          <p:cNvPr id="4" name="Content Placeholder 3">
            <a:extLst>
              <a:ext uri="{FF2B5EF4-FFF2-40B4-BE49-F238E27FC236}">
                <a16:creationId xmlns:a16="http://schemas.microsoft.com/office/drawing/2014/main" id="{3D7BA7AE-9241-432D-8CFD-AEB37DBFE727}"/>
              </a:ext>
            </a:extLst>
          </p:cNvPr>
          <p:cNvSpPr>
            <a:spLocks noGrp="1"/>
          </p:cNvSpPr>
          <p:nvPr>
            <p:ph idx="1"/>
          </p:nvPr>
        </p:nvSpPr>
        <p:spPr/>
        <p:txBody>
          <a:bodyPr/>
          <a:lstStyle/>
          <a:p>
            <a:r>
              <a:rPr lang="en-US" dirty="0"/>
              <a:t>When printing float values, often we </a:t>
            </a:r>
            <a:r>
              <a:rPr lang="en-US" dirty="0">
                <a:solidFill>
                  <a:schemeClr val="accent2"/>
                </a:solidFill>
              </a:rPr>
              <a:t>do not need </a:t>
            </a:r>
            <a:r>
              <a:rPr lang="en-US" dirty="0"/>
              <a:t>or want </a:t>
            </a:r>
            <a:r>
              <a:rPr lang="en-US" dirty="0">
                <a:solidFill>
                  <a:schemeClr val="accent2"/>
                </a:solidFill>
              </a:rPr>
              <a:t>all the decimals</a:t>
            </a:r>
            <a:r>
              <a:rPr lang="en-US" dirty="0"/>
              <a:t>.</a:t>
            </a:r>
          </a:p>
          <a:p>
            <a:r>
              <a:rPr lang="en-US" dirty="0"/>
              <a:t>In fact, often we want </a:t>
            </a:r>
            <a:r>
              <a:rPr lang="en-US" dirty="0">
                <a:solidFill>
                  <a:schemeClr val="accent2"/>
                </a:solidFill>
              </a:rPr>
              <a:t>only two </a:t>
            </a:r>
            <a:r>
              <a:rPr lang="en-US" dirty="0"/>
              <a:t>(</a:t>
            </a:r>
            <a:r>
              <a:rPr lang="en-US" dirty="0">
                <a:solidFill>
                  <a:schemeClr val="accent2"/>
                </a:solidFill>
              </a:rPr>
              <a:t>for money</a:t>
            </a:r>
            <a:r>
              <a:rPr lang="en-US" dirty="0"/>
              <a:t>)!</a:t>
            </a:r>
          </a:p>
          <a:p>
            <a:r>
              <a:rPr lang="en-US" dirty="0"/>
              <a:t>In </a:t>
            </a:r>
            <a:r>
              <a:rPr lang="en-US" dirty="0">
                <a:solidFill>
                  <a:schemeClr val="bg2">
                    <a:lumMod val="50000"/>
                  </a:schemeClr>
                </a:solidFill>
              </a:rPr>
              <a:t>Chapter 2</a:t>
            </a:r>
            <a:r>
              <a:rPr lang="en-US" dirty="0">
                <a:solidFill>
                  <a:schemeClr val="accent6">
                    <a:lumMod val="50000"/>
                  </a:schemeClr>
                </a:solidFill>
              </a:rPr>
              <a:t> </a:t>
            </a:r>
            <a:r>
              <a:rPr lang="en-US" dirty="0"/>
              <a:t>and this chapter, we have learned that you can get two digits after the decimal as follows:</a:t>
            </a:r>
          </a:p>
          <a:p>
            <a:endParaRPr lang="en-US" dirty="0"/>
          </a:p>
          <a:p>
            <a:endParaRPr lang="en-US" dirty="0"/>
          </a:p>
          <a:p>
            <a:endParaRPr lang="en-US" sz="1600" dirty="0"/>
          </a:p>
          <a:p>
            <a:pPr lvl="1"/>
            <a:endParaRPr lang="en-US" sz="1200" dirty="0"/>
          </a:p>
          <a:p>
            <a:pPr lvl="1"/>
            <a:r>
              <a:rPr lang="en-US" dirty="0"/>
              <a:t>However, the </a:t>
            </a:r>
            <a:r>
              <a:rPr lang="en-US" dirty="0">
                <a:solidFill>
                  <a:schemeClr val="accent2"/>
                </a:solidFill>
              </a:rPr>
              <a:t>format is still not correct</a:t>
            </a:r>
            <a:r>
              <a:rPr lang="en-US" dirty="0"/>
              <a:t>. There should be </a:t>
            </a:r>
            <a:r>
              <a:rPr lang="en-US" dirty="0">
                <a:solidFill>
                  <a:schemeClr val="accent2"/>
                </a:solidFill>
              </a:rPr>
              <a:t>two digits after the decimal</a:t>
            </a:r>
            <a:r>
              <a:rPr lang="en-US" dirty="0"/>
              <a:t> point like 16.40 rather than 16.4.</a:t>
            </a:r>
          </a:p>
        </p:txBody>
      </p:sp>
      <p:grpSp>
        <p:nvGrpSpPr>
          <p:cNvPr id="5" name="Group 4">
            <a:extLst>
              <a:ext uri="{FF2B5EF4-FFF2-40B4-BE49-F238E27FC236}">
                <a16:creationId xmlns:a16="http://schemas.microsoft.com/office/drawing/2014/main" id="{2515543E-5D11-4504-BF01-CA3635C86ACF}"/>
              </a:ext>
            </a:extLst>
          </p:cNvPr>
          <p:cNvGrpSpPr/>
          <p:nvPr/>
        </p:nvGrpSpPr>
        <p:grpSpPr>
          <a:xfrm>
            <a:off x="146307" y="3765766"/>
            <a:ext cx="8851389" cy="1522672"/>
            <a:chOff x="160239" y="3030454"/>
            <a:chExt cx="4510536" cy="1844800"/>
          </a:xfrm>
        </p:grpSpPr>
        <p:sp>
          <p:nvSpPr>
            <p:cNvPr id="6" name="Rectangle 5">
              <a:extLst>
                <a:ext uri="{FF2B5EF4-FFF2-40B4-BE49-F238E27FC236}">
                  <a16:creationId xmlns:a16="http://schemas.microsoft.com/office/drawing/2014/main" id="{9032A061-6F66-4101-A137-0B6940DF11EC}"/>
                </a:ext>
              </a:extLst>
            </p:cNvPr>
            <p:cNvSpPr>
              <a:spLocks noChangeArrowheads="1"/>
            </p:cNvSpPr>
            <p:nvPr/>
          </p:nvSpPr>
          <p:spPr bwMode="auto">
            <a:xfrm>
              <a:off x="345087" y="3030454"/>
              <a:ext cx="4325688" cy="1844798"/>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x = </a:t>
              </a:r>
              <a:r>
                <a:rPr lang="en-US" altLang="en-US" dirty="0">
                  <a:solidFill>
                    <a:srgbClr val="0000FF"/>
                  </a:solidFill>
                  <a:latin typeface="Courier New" panose="02070309020205020404" pitchFamily="49" charset="0"/>
                  <a:cs typeface="Courier New" panose="02070309020205020404" pitchFamily="49" charset="0"/>
                </a:rPr>
                <a:t>16.404674</a:t>
              </a:r>
            </a:p>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x = </a:t>
              </a:r>
              <a:r>
                <a:rPr lang="en-US" altLang="en-US" dirty="0">
                  <a:solidFill>
                    <a:srgbClr val="000080"/>
                  </a:solidFill>
                  <a:latin typeface="Courier New" panose="02070309020205020404" pitchFamily="49" charset="0"/>
                  <a:cs typeface="Courier New" panose="02070309020205020404" pitchFamily="49" charset="0"/>
                </a:rPr>
                <a:t>int</a:t>
              </a:r>
              <a:r>
                <a:rPr lang="en-US" altLang="en-US" dirty="0">
                  <a:solidFill>
                    <a:srgbClr val="000000"/>
                  </a:solidFill>
                  <a:latin typeface="Courier New" panose="02070309020205020404" pitchFamily="49" charset="0"/>
                  <a:cs typeface="Courier New" panose="02070309020205020404" pitchFamily="49" charset="0"/>
                </a:rPr>
                <a:t>(x * </a:t>
              </a:r>
              <a:r>
                <a:rPr lang="en-US" altLang="en-US" dirty="0">
                  <a:solidFill>
                    <a:srgbClr val="0000FF"/>
                  </a:solidFill>
                  <a:latin typeface="Courier New" panose="02070309020205020404" pitchFamily="49" charset="0"/>
                  <a:cs typeface="Courier New" panose="02070309020205020404" pitchFamily="49" charset="0"/>
                </a:rPr>
                <a:t>100</a:t>
              </a:r>
              <a:r>
                <a:rPr lang="en-US" altLang="en-US" dirty="0">
                  <a:solidFill>
                    <a:srgbClr val="000000"/>
                  </a:solidFill>
                  <a:latin typeface="Courier New" panose="02070309020205020404" pitchFamily="49" charset="0"/>
                  <a:cs typeface="Courier New" panose="02070309020205020404" pitchFamily="49" charset="0"/>
                </a:rPr>
                <a:t>) / 100 </a:t>
              </a:r>
              <a:r>
                <a:rPr lang="en-US" altLang="en-US" dirty="0">
                  <a:solidFill>
                    <a:srgbClr val="808080"/>
                  </a:solidFill>
                  <a:latin typeface="Courier New" panose="02070309020205020404" pitchFamily="49" charset="0"/>
                  <a:cs typeface="Courier New" panose="02070309020205020404" pitchFamily="49" charset="0"/>
                </a:rPr>
                <a:t># x =&gt; 1640 / 100 = 16.4</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"x is"</a:t>
              </a:r>
              <a:r>
                <a:rPr lang="en-US" altLang="en-US" dirty="0">
                  <a:solidFill>
                    <a:srgbClr val="000000"/>
                  </a:solidFill>
                  <a:latin typeface="Courier New" panose="02070309020205020404" pitchFamily="49" charset="0"/>
                  <a:cs typeface="Courier New" panose="02070309020205020404" pitchFamily="49" charset="0"/>
                </a:rPr>
                <a:t>, x) </a:t>
              </a:r>
              <a:r>
                <a:rPr lang="en-US" altLang="en-US" dirty="0">
                  <a:solidFill>
                    <a:srgbClr val="808080"/>
                  </a:solidFill>
                  <a:latin typeface="Courier New" panose="02070309020205020404" pitchFamily="49" charset="0"/>
                  <a:cs typeface="Courier New" panose="02070309020205020404" pitchFamily="49" charset="0"/>
                </a:rPr>
                <a:t># output: x is 16.4</a:t>
              </a:r>
            </a:p>
            <a:p>
              <a:pPr lvl="0" defTabSz="914400" eaLnBrk="0" fontAlgn="base" hangingPunct="0">
                <a:spcBef>
                  <a:spcPct val="0"/>
                </a:spcBef>
                <a:spcAft>
                  <a:spcPct val="0"/>
                </a:spcAft>
              </a:pPr>
              <a:r>
                <a:rPr lang="en-US" altLang="en-US" dirty="0">
                  <a:solidFill>
                    <a:srgbClr val="808080"/>
                  </a:solidFill>
                  <a:latin typeface="Courier New" panose="02070309020205020404" pitchFamily="49" charset="0"/>
                  <a:cs typeface="Courier New" panose="02070309020205020404" pitchFamily="49" charset="0"/>
                </a:rPr>
                <a:t># Or we can use the round(num, digit) function</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"x is"</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0080"/>
                  </a:solidFill>
                  <a:latin typeface="Courier New" panose="02070309020205020404" pitchFamily="49" charset="0"/>
                  <a:cs typeface="Courier New" panose="02070309020205020404" pitchFamily="49" charset="0"/>
                </a:rPr>
                <a:t>round</a:t>
              </a:r>
              <a:r>
                <a:rPr lang="en-US" altLang="en-US" dirty="0">
                  <a:solidFill>
                    <a:srgbClr val="000000"/>
                  </a:solidFill>
                  <a:latin typeface="Courier New" panose="02070309020205020404" pitchFamily="49" charset="0"/>
                  <a:cs typeface="Courier New" panose="02070309020205020404" pitchFamily="49" charset="0"/>
                </a:rPr>
                <a:t>(x, 2)) </a:t>
              </a:r>
              <a:r>
                <a:rPr lang="en-US" altLang="en-US" dirty="0">
                  <a:solidFill>
                    <a:srgbClr val="808080"/>
                  </a:solidFill>
                  <a:latin typeface="Courier New" panose="02070309020205020404" pitchFamily="49" charset="0"/>
                  <a:cs typeface="Courier New" panose="02070309020205020404" pitchFamily="49" charset="0"/>
                </a:rPr>
                <a:t># output: x is 16.4</a:t>
              </a:r>
              <a:endParaRPr lang="en-US" altLang="en-US" dirty="0">
                <a:latin typeface="Arial" panose="020B0604020202020204" pitchFamily="34" charset="0"/>
              </a:endParaRPr>
            </a:p>
          </p:txBody>
        </p:sp>
        <p:sp>
          <p:nvSpPr>
            <p:cNvPr id="7" name="Rectangle 6">
              <a:extLst>
                <a:ext uri="{FF2B5EF4-FFF2-40B4-BE49-F238E27FC236}">
                  <a16:creationId xmlns:a16="http://schemas.microsoft.com/office/drawing/2014/main" id="{39AD4A22-5DD9-471B-9B53-FEAAF83ABD59}"/>
                </a:ext>
              </a:extLst>
            </p:cNvPr>
            <p:cNvSpPr>
              <a:spLocks noChangeArrowheads="1"/>
            </p:cNvSpPr>
            <p:nvPr/>
          </p:nvSpPr>
          <p:spPr bwMode="auto">
            <a:xfrm>
              <a:off x="160239" y="3030456"/>
              <a:ext cx="184848" cy="1844798"/>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5</a:t>
              </a:r>
            </a:p>
          </p:txBody>
        </p:sp>
      </p:grpSp>
      <p:pic>
        <p:nvPicPr>
          <p:cNvPr id="9" name="Picture 8">
            <a:hlinkClick r:id="rId3" action="ppaction://hlinksldjump"/>
            <a:extLst>
              <a:ext uri="{FF2B5EF4-FFF2-40B4-BE49-F238E27FC236}">
                <a16:creationId xmlns:a16="http://schemas.microsoft.com/office/drawing/2014/main" id="{18225AC9-770D-4E49-AB7A-A02FD259C9B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0" name="Slide Number Placeholder 2">
            <a:hlinkClick r:id="rId5" action="ppaction://hlinksldjump"/>
            <a:extLst>
              <a:ext uri="{FF2B5EF4-FFF2-40B4-BE49-F238E27FC236}">
                <a16:creationId xmlns:a16="http://schemas.microsoft.com/office/drawing/2014/main" id="{3903EB06-3A6B-4C9A-A21D-5E67E83D13A7}"/>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3793171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B16D-BD97-484C-A18E-258EA4D737E8}"/>
              </a:ext>
            </a:extLst>
          </p:cNvPr>
          <p:cNvSpPr>
            <a:spLocks noGrp="1"/>
          </p:cNvSpPr>
          <p:nvPr>
            <p:ph type="title"/>
          </p:nvPr>
        </p:nvSpPr>
        <p:spPr/>
        <p:txBody>
          <a:bodyPr/>
          <a:lstStyle/>
          <a:p>
            <a:r>
              <a:rPr lang="en-US" dirty="0"/>
              <a:t>Formatting Numbers and Strings</a:t>
            </a:r>
          </a:p>
        </p:txBody>
      </p:sp>
      <p:sp>
        <p:nvSpPr>
          <p:cNvPr id="8" name="Slide Number Placeholder 7">
            <a:extLst>
              <a:ext uri="{FF2B5EF4-FFF2-40B4-BE49-F238E27FC236}">
                <a16:creationId xmlns:a16="http://schemas.microsoft.com/office/drawing/2014/main" id="{EEC340AF-0E74-48C7-A538-AF91BD3D1384}"/>
              </a:ext>
            </a:extLst>
          </p:cNvPr>
          <p:cNvSpPr>
            <a:spLocks noGrp="1"/>
          </p:cNvSpPr>
          <p:nvPr>
            <p:ph type="sldNum" sz="quarter" idx="12"/>
          </p:nvPr>
        </p:nvSpPr>
        <p:spPr/>
        <p:txBody>
          <a:bodyPr/>
          <a:lstStyle/>
          <a:p>
            <a:fld id="{F3E9C4B0-9109-4B6A-816F-B8FB191BD566}" type="slidenum">
              <a:rPr lang="en-US" smtClean="0"/>
              <a:t>65</a:t>
            </a:fld>
            <a:endParaRPr lang="en-US"/>
          </a:p>
        </p:txBody>
      </p:sp>
      <p:sp>
        <p:nvSpPr>
          <p:cNvPr id="3" name="Content Placeholder 2">
            <a:extLst>
              <a:ext uri="{FF2B5EF4-FFF2-40B4-BE49-F238E27FC236}">
                <a16:creationId xmlns:a16="http://schemas.microsoft.com/office/drawing/2014/main" id="{709635C6-D4E7-4B9E-9B59-6463438DA2D2}"/>
              </a:ext>
            </a:extLst>
          </p:cNvPr>
          <p:cNvSpPr>
            <a:spLocks noGrp="1"/>
          </p:cNvSpPr>
          <p:nvPr>
            <p:ph idx="1"/>
          </p:nvPr>
        </p:nvSpPr>
        <p:spPr/>
        <p:txBody>
          <a:bodyPr/>
          <a:lstStyle/>
          <a:p>
            <a:r>
              <a:rPr lang="en-US" dirty="0"/>
              <a:t>You can use the </a:t>
            </a:r>
            <a:r>
              <a:rPr lang="en-US" dirty="0">
                <a:solidFill>
                  <a:srgbClr val="7030A0"/>
                </a:solidFill>
              </a:rPr>
              <a:t>format</a:t>
            </a:r>
            <a:r>
              <a:rPr lang="en-US" dirty="0"/>
              <a:t> function to </a:t>
            </a:r>
            <a:r>
              <a:rPr lang="en-US" dirty="0">
                <a:solidFill>
                  <a:schemeClr val="accent2"/>
                </a:solidFill>
              </a:rPr>
              <a:t>format</a:t>
            </a:r>
            <a:r>
              <a:rPr lang="en-US" dirty="0"/>
              <a:t> a </a:t>
            </a:r>
            <a:r>
              <a:rPr lang="en-US" dirty="0">
                <a:solidFill>
                  <a:schemeClr val="accent2"/>
                </a:solidFill>
              </a:rPr>
              <a:t>number</a:t>
            </a:r>
            <a:r>
              <a:rPr lang="en-US" dirty="0"/>
              <a:t> or a </a:t>
            </a:r>
            <a:r>
              <a:rPr lang="en-US" dirty="0">
                <a:solidFill>
                  <a:schemeClr val="accent2"/>
                </a:solidFill>
              </a:rPr>
              <a:t>string</a:t>
            </a:r>
            <a:r>
              <a:rPr lang="en-US" dirty="0"/>
              <a:t> and </a:t>
            </a:r>
            <a:r>
              <a:rPr lang="en-US" dirty="0">
                <a:solidFill>
                  <a:schemeClr val="accent2"/>
                </a:solidFill>
              </a:rPr>
              <a:t>return the result as a string</a:t>
            </a:r>
            <a:r>
              <a:rPr lang="en-US" dirty="0"/>
              <a:t>.</a:t>
            </a:r>
          </a:p>
          <a:p>
            <a:r>
              <a:rPr lang="en-US" dirty="0"/>
              <a:t>How to print 16.404674 with only </a:t>
            </a:r>
            <a:r>
              <a:rPr lang="en-US" dirty="0">
                <a:solidFill>
                  <a:schemeClr val="accent2"/>
                </a:solidFill>
              </a:rPr>
              <a:t>two decimals</a:t>
            </a:r>
            <a:r>
              <a:rPr lang="en-US" dirty="0"/>
              <a:t>? </a:t>
            </a:r>
          </a:p>
          <a:p>
            <a:endParaRPr lang="en-US" dirty="0"/>
          </a:p>
          <a:p>
            <a:endParaRPr lang="en-US" sz="1200" dirty="0"/>
          </a:p>
          <a:p>
            <a:r>
              <a:rPr lang="en-US" dirty="0"/>
              <a:t>The syntax to invoke </a:t>
            </a:r>
            <a:r>
              <a:rPr lang="en-US" dirty="0">
                <a:solidFill>
                  <a:srgbClr val="7030A0"/>
                </a:solidFill>
              </a:rPr>
              <a:t>format</a:t>
            </a:r>
            <a:r>
              <a:rPr lang="en-US" dirty="0"/>
              <a:t> function is</a:t>
            </a:r>
          </a:p>
          <a:p>
            <a:endParaRPr lang="en-US" sz="2000" dirty="0"/>
          </a:p>
          <a:p>
            <a:pPr lvl="1"/>
            <a:r>
              <a:rPr lang="en-US" dirty="0"/>
              <a:t>where </a:t>
            </a:r>
            <a:r>
              <a:rPr lang="en-US" dirty="0">
                <a:solidFill>
                  <a:srgbClr val="0070C0"/>
                </a:solidFill>
              </a:rPr>
              <a:t>item</a:t>
            </a:r>
            <a:r>
              <a:rPr lang="en-US" dirty="0"/>
              <a:t> is a </a:t>
            </a:r>
            <a:r>
              <a:rPr lang="en-US" dirty="0">
                <a:solidFill>
                  <a:schemeClr val="accent2"/>
                </a:solidFill>
              </a:rPr>
              <a:t>number or a string </a:t>
            </a:r>
            <a:r>
              <a:rPr lang="en-US" dirty="0"/>
              <a:t>and </a:t>
            </a:r>
            <a:r>
              <a:rPr lang="en-US" dirty="0">
                <a:solidFill>
                  <a:srgbClr val="0070C0"/>
                </a:solidFill>
              </a:rPr>
              <a:t>format-specifier</a:t>
            </a:r>
            <a:r>
              <a:rPr lang="en-US" dirty="0"/>
              <a:t> is </a:t>
            </a:r>
            <a:r>
              <a:rPr lang="en-US" dirty="0">
                <a:solidFill>
                  <a:schemeClr val="accent2"/>
                </a:solidFill>
              </a:rPr>
              <a:t>a string </a:t>
            </a:r>
            <a:r>
              <a:rPr lang="en-US" dirty="0"/>
              <a:t>that specifies </a:t>
            </a:r>
            <a:r>
              <a:rPr lang="en-US" dirty="0">
                <a:solidFill>
                  <a:schemeClr val="accent2"/>
                </a:solidFill>
              </a:rPr>
              <a:t>how the item is formatted</a:t>
            </a:r>
            <a:r>
              <a:rPr lang="en-US" dirty="0"/>
              <a:t>. </a:t>
            </a:r>
          </a:p>
          <a:p>
            <a:pPr lvl="1"/>
            <a:r>
              <a:rPr lang="en-US" dirty="0"/>
              <a:t>The function </a:t>
            </a:r>
            <a:r>
              <a:rPr lang="en-US" dirty="0">
                <a:solidFill>
                  <a:schemeClr val="accent2"/>
                </a:solidFill>
              </a:rPr>
              <a:t>returns a string</a:t>
            </a:r>
            <a:r>
              <a:rPr lang="en-US" dirty="0"/>
              <a:t>.</a:t>
            </a:r>
          </a:p>
        </p:txBody>
      </p:sp>
      <p:grpSp>
        <p:nvGrpSpPr>
          <p:cNvPr id="4" name="Group 3">
            <a:extLst>
              <a:ext uri="{FF2B5EF4-FFF2-40B4-BE49-F238E27FC236}">
                <a16:creationId xmlns:a16="http://schemas.microsoft.com/office/drawing/2014/main" id="{F3BC5A71-AC00-4FE2-B518-D2D016753D4F}"/>
              </a:ext>
            </a:extLst>
          </p:cNvPr>
          <p:cNvGrpSpPr/>
          <p:nvPr/>
        </p:nvGrpSpPr>
        <p:grpSpPr>
          <a:xfrm>
            <a:off x="146305" y="2907924"/>
            <a:ext cx="8851389" cy="721393"/>
            <a:chOff x="160239" y="3030454"/>
            <a:chExt cx="4510536" cy="874007"/>
          </a:xfrm>
        </p:grpSpPr>
        <p:sp>
          <p:nvSpPr>
            <p:cNvPr id="5" name="Rectangle 4">
              <a:extLst>
                <a:ext uri="{FF2B5EF4-FFF2-40B4-BE49-F238E27FC236}">
                  <a16:creationId xmlns:a16="http://schemas.microsoft.com/office/drawing/2014/main" id="{C9E9981D-E014-4979-96F1-30DC34BCDA15}"/>
                </a:ext>
              </a:extLst>
            </p:cNvPr>
            <p:cNvSpPr>
              <a:spLocks noChangeArrowheads="1"/>
            </p:cNvSpPr>
            <p:nvPr/>
          </p:nvSpPr>
          <p:spPr bwMode="auto">
            <a:xfrm>
              <a:off x="354696" y="3030454"/>
              <a:ext cx="4316079" cy="874007"/>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x = </a:t>
              </a:r>
              <a:r>
                <a:rPr lang="en-US" altLang="en-US" dirty="0">
                  <a:solidFill>
                    <a:srgbClr val="0000FF"/>
                  </a:solidFill>
                  <a:latin typeface="Courier New" panose="02070309020205020404" pitchFamily="49" charset="0"/>
                  <a:cs typeface="Courier New" panose="02070309020205020404" pitchFamily="49" charset="0"/>
                </a:rPr>
                <a:t>16.404674</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8080"/>
                  </a:solidFill>
                  <a:latin typeface="Courier New" panose="02070309020205020404" pitchFamily="49" charset="0"/>
                  <a:cs typeface="Courier New" panose="02070309020205020404" pitchFamily="49" charset="0"/>
                </a:rPr>
                <a:t>"x is"</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(x, </a:t>
              </a:r>
              <a:r>
                <a:rPr lang="en-US" altLang="en-US" dirty="0">
                  <a:solidFill>
                    <a:srgbClr val="008080"/>
                  </a:solidFill>
                  <a:latin typeface="Courier New" panose="02070309020205020404" pitchFamily="49" charset="0"/>
                  <a:cs typeface="Courier New" panose="02070309020205020404" pitchFamily="49" charset="0"/>
                </a:rPr>
                <a:t>".2f"</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808080"/>
                  </a:solidFill>
                  <a:latin typeface="Courier New" panose="02070309020205020404" pitchFamily="49" charset="0"/>
                  <a:cs typeface="Courier New" panose="02070309020205020404" pitchFamily="49" charset="0"/>
                </a:rPr>
                <a:t># print: x is  16.40</a:t>
              </a:r>
              <a:endParaRPr lang="en-US" altLang="en-US" dirty="0">
                <a:latin typeface="Arial" panose="020B0604020202020204" pitchFamily="34" charset="0"/>
              </a:endParaRPr>
            </a:p>
          </p:txBody>
        </p:sp>
        <p:sp>
          <p:nvSpPr>
            <p:cNvPr id="6" name="Rectangle 5">
              <a:extLst>
                <a:ext uri="{FF2B5EF4-FFF2-40B4-BE49-F238E27FC236}">
                  <a16:creationId xmlns:a16="http://schemas.microsoft.com/office/drawing/2014/main" id="{355F7EE3-A349-4EA3-B41D-AD0DB398704B}"/>
                </a:ext>
              </a:extLst>
            </p:cNvPr>
            <p:cNvSpPr>
              <a:spLocks noChangeArrowheads="1"/>
            </p:cNvSpPr>
            <p:nvPr/>
          </p:nvSpPr>
          <p:spPr bwMode="auto">
            <a:xfrm>
              <a:off x="160239" y="3030456"/>
              <a:ext cx="194457" cy="874005"/>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p:txBody>
        </p:sp>
      </p:grpSp>
      <p:sp>
        <p:nvSpPr>
          <p:cNvPr id="9" name="Rectangle 8">
            <a:extLst>
              <a:ext uri="{FF2B5EF4-FFF2-40B4-BE49-F238E27FC236}">
                <a16:creationId xmlns:a16="http://schemas.microsoft.com/office/drawing/2014/main" id="{940F30CE-788F-4DE3-9F23-6C687F46CC41}"/>
              </a:ext>
            </a:extLst>
          </p:cNvPr>
          <p:cNvSpPr>
            <a:spLocks noChangeArrowheads="1"/>
          </p:cNvSpPr>
          <p:nvPr/>
        </p:nvSpPr>
        <p:spPr bwMode="auto">
          <a:xfrm>
            <a:off x="146304" y="4202994"/>
            <a:ext cx="8851392" cy="37948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(item, format-specifier)</a:t>
            </a:r>
            <a:endParaRPr lang="en-US" altLang="en-US" sz="2000" dirty="0">
              <a:latin typeface="Arial" panose="020B0604020202020204" pitchFamily="34" charset="0"/>
            </a:endParaRPr>
          </a:p>
        </p:txBody>
      </p:sp>
      <p:pic>
        <p:nvPicPr>
          <p:cNvPr id="10" name="Picture 9">
            <a:hlinkClick r:id="rId3" action="ppaction://hlinksldjump"/>
            <a:extLst>
              <a:ext uri="{FF2B5EF4-FFF2-40B4-BE49-F238E27FC236}">
                <a16:creationId xmlns:a16="http://schemas.microsoft.com/office/drawing/2014/main" id="{7A234982-284F-4E4F-A002-80B7D6A96E86}"/>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5" action="ppaction://hlinksldjump"/>
            <a:extLst>
              <a:ext uri="{FF2B5EF4-FFF2-40B4-BE49-F238E27FC236}">
                <a16:creationId xmlns:a16="http://schemas.microsoft.com/office/drawing/2014/main" id="{6D49D3D7-41A7-47EC-93B2-E31576C686C4}"/>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26423010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4C6A-16A7-4B86-B7D7-74F558E8B1F0}"/>
              </a:ext>
            </a:extLst>
          </p:cNvPr>
          <p:cNvSpPr>
            <a:spLocks noGrp="1"/>
          </p:cNvSpPr>
          <p:nvPr>
            <p:ph type="title"/>
          </p:nvPr>
        </p:nvSpPr>
        <p:spPr/>
        <p:txBody>
          <a:bodyPr/>
          <a:lstStyle/>
          <a:p>
            <a:r>
              <a:rPr lang="en-US" dirty="0"/>
              <a:t>Formatting Floating-Point Numbers</a:t>
            </a:r>
          </a:p>
        </p:txBody>
      </p:sp>
      <p:sp>
        <p:nvSpPr>
          <p:cNvPr id="8" name="Slide Number Placeholder 7">
            <a:extLst>
              <a:ext uri="{FF2B5EF4-FFF2-40B4-BE49-F238E27FC236}">
                <a16:creationId xmlns:a16="http://schemas.microsoft.com/office/drawing/2014/main" id="{00B0DCF2-4D76-4257-8629-792FE6B8DC7C}"/>
              </a:ext>
            </a:extLst>
          </p:cNvPr>
          <p:cNvSpPr>
            <a:spLocks noGrp="1"/>
          </p:cNvSpPr>
          <p:nvPr>
            <p:ph type="sldNum" sz="quarter" idx="12"/>
          </p:nvPr>
        </p:nvSpPr>
        <p:spPr/>
        <p:txBody>
          <a:bodyPr/>
          <a:lstStyle/>
          <a:p>
            <a:fld id="{F3E9C4B0-9109-4B6A-816F-B8FB191BD566}" type="slidenum">
              <a:rPr lang="en-US" smtClean="0"/>
              <a:t>66</a:t>
            </a:fld>
            <a:endParaRPr lang="en-US"/>
          </a:p>
        </p:txBody>
      </p:sp>
      <p:sp>
        <p:nvSpPr>
          <p:cNvPr id="3" name="Content Placeholder 2">
            <a:extLst>
              <a:ext uri="{FF2B5EF4-FFF2-40B4-BE49-F238E27FC236}">
                <a16:creationId xmlns:a16="http://schemas.microsoft.com/office/drawing/2014/main" id="{1567A68B-93FA-4069-9837-91EEC46E30F8}"/>
              </a:ext>
            </a:extLst>
          </p:cNvPr>
          <p:cNvSpPr>
            <a:spLocks noGrp="1"/>
          </p:cNvSpPr>
          <p:nvPr>
            <p:ph idx="1"/>
          </p:nvPr>
        </p:nvSpPr>
        <p:spPr/>
        <p:txBody>
          <a:bodyPr>
            <a:normAutofit/>
          </a:bodyPr>
          <a:lstStyle/>
          <a:p>
            <a:r>
              <a:rPr lang="en-US" sz="2400" dirty="0"/>
              <a:t>If the item is a float value, you can use the specifier to give the width and precision of the format in the form of </a:t>
            </a:r>
            <a:r>
              <a:rPr lang="en-US" sz="2400" dirty="0" err="1">
                <a:solidFill>
                  <a:srgbClr val="0070C0"/>
                </a:solidFill>
                <a:highlight>
                  <a:srgbClr val="F3FFEF"/>
                </a:highlight>
              </a:rPr>
              <a:t>width</a:t>
            </a:r>
            <a:r>
              <a:rPr lang="en-US" sz="2400" b="1" dirty="0" err="1">
                <a:solidFill>
                  <a:srgbClr val="C00000"/>
                </a:solidFill>
                <a:highlight>
                  <a:srgbClr val="F3FFEF"/>
                </a:highlight>
              </a:rPr>
              <a:t>.</a:t>
            </a:r>
            <a:r>
              <a:rPr lang="en-US" sz="2400" dirty="0" err="1">
                <a:solidFill>
                  <a:srgbClr val="0070C0"/>
                </a:solidFill>
                <a:highlight>
                  <a:srgbClr val="F3FFEF"/>
                </a:highlight>
              </a:rPr>
              <a:t>precision</a:t>
            </a:r>
            <a:r>
              <a:rPr lang="en-US" sz="2400" dirty="0" err="1">
                <a:solidFill>
                  <a:srgbClr val="C00000"/>
                </a:solidFill>
                <a:highlight>
                  <a:srgbClr val="F3FFEF"/>
                </a:highlight>
              </a:rPr>
              <a:t>f</a:t>
            </a:r>
            <a:r>
              <a:rPr lang="en-US" sz="2400" dirty="0"/>
              <a:t>. Here, </a:t>
            </a:r>
            <a:r>
              <a:rPr lang="en-US" sz="2400" dirty="0">
                <a:solidFill>
                  <a:srgbClr val="0070C0"/>
                </a:solidFill>
              </a:rPr>
              <a:t>width</a:t>
            </a:r>
            <a:r>
              <a:rPr lang="en-US" sz="2400" dirty="0"/>
              <a:t> specifies the </a:t>
            </a:r>
            <a:r>
              <a:rPr lang="en-US" sz="2400" dirty="0">
                <a:solidFill>
                  <a:schemeClr val="accent2"/>
                </a:solidFill>
              </a:rPr>
              <a:t>width of the resulting string</a:t>
            </a:r>
            <a:r>
              <a:rPr lang="en-US" sz="2400" dirty="0"/>
              <a:t>, </a:t>
            </a:r>
            <a:r>
              <a:rPr lang="en-US" sz="2400" dirty="0">
                <a:solidFill>
                  <a:srgbClr val="0070C0"/>
                </a:solidFill>
              </a:rPr>
              <a:t>precision</a:t>
            </a:r>
            <a:r>
              <a:rPr lang="en-US" sz="2400" dirty="0"/>
              <a:t> specifies </a:t>
            </a:r>
            <a:r>
              <a:rPr lang="en-US" sz="2400" dirty="0">
                <a:solidFill>
                  <a:schemeClr val="accent2"/>
                </a:solidFill>
              </a:rPr>
              <a:t>the number of digits </a:t>
            </a:r>
            <a:r>
              <a:rPr lang="en-US" sz="2400" dirty="0"/>
              <a:t>after the decimal point, and </a:t>
            </a:r>
            <a:r>
              <a:rPr lang="en-US" sz="2400" b="1" dirty="0">
                <a:solidFill>
                  <a:srgbClr val="C00000"/>
                </a:solidFill>
              </a:rPr>
              <a:t>f</a:t>
            </a:r>
            <a:r>
              <a:rPr lang="en-US" sz="2400" dirty="0"/>
              <a:t> is called the </a:t>
            </a:r>
            <a:r>
              <a:rPr lang="en-US" sz="2400" dirty="0">
                <a:solidFill>
                  <a:schemeClr val="accent2"/>
                </a:solidFill>
              </a:rPr>
              <a:t>conversion code</a:t>
            </a:r>
            <a:r>
              <a:rPr lang="en-US" sz="2400" dirty="0"/>
              <a:t>, which sets the </a:t>
            </a:r>
            <a:r>
              <a:rPr lang="en-US" sz="2400" dirty="0">
                <a:solidFill>
                  <a:schemeClr val="accent2"/>
                </a:solidFill>
              </a:rPr>
              <a:t>formatting for floating point numbers</a:t>
            </a:r>
            <a:r>
              <a:rPr lang="en-US" sz="2400" dirty="0"/>
              <a:t>. For example:</a:t>
            </a:r>
          </a:p>
        </p:txBody>
      </p:sp>
      <p:grpSp>
        <p:nvGrpSpPr>
          <p:cNvPr id="5" name="Group 4">
            <a:extLst>
              <a:ext uri="{FF2B5EF4-FFF2-40B4-BE49-F238E27FC236}">
                <a16:creationId xmlns:a16="http://schemas.microsoft.com/office/drawing/2014/main" id="{8223FAF1-8C76-47B0-8A48-EA5BAB8B8921}"/>
              </a:ext>
            </a:extLst>
          </p:cNvPr>
          <p:cNvGrpSpPr/>
          <p:nvPr/>
        </p:nvGrpSpPr>
        <p:grpSpPr>
          <a:xfrm>
            <a:off x="146304" y="3690354"/>
            <a:ext cx="5844241" cy="1202160"/>
            <a:chOff x="160238" y="3030454"/>
            <a:chExt cx="2978138" cy="1456482"/>
          </a:xfrm>
        </p:grpSpPr>
        <p:sp>
          <p:nvSpPr>
            <p:cNvPr id="6" name="Rectangle 5">
              <a:extLst>
                <a:ext uri="{FF2B5EF4-FFF2-40B4-BE49-F238E27FC236}">
                  <a16:creationId xmlns:a16="http://schemas.microsoft.com/office/drawing/2014/main" id="{93C42E0C-4E13-4061-9356-757619CB4E2A}"/>
                </a:ext>
              </a:extLst>
            </p:cNvPr>
            <p:cNvSpPr>
              <a:spLocks noChangeArrowheads="1"/>
            </p:cNvSpPr>
            <p:nvPr/>
          </p:nvSpPr>
          <p:spPr bwMode="auto">
            <a:xfrm>
              <a:off x="354694" y="3030454"/>
              <a:ext cx="2783682" cy="145648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57.467657</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"10.2f"</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123456782.923</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"10.2f"</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57.4</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"10.2f"</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57</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"10.2f"</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7" name="Rectangle 6">
              <a:extLst>
                <a:ext uri="{FF2B5EF4-FFF2-40B4-BE49-F238E27FC236}">
                  <a16:creationId xmlns:a16="http://schemas.microsoft.com/office/drawing/2014/main" id="{B6EAACCD-BD41-450A-B948-093431A568B3}"/>
                </a:ext>
              </a:extLst>
            </p:cNvPr>
            <p:cNvSpPr>
              <a:spLocks noChangeArrowheads="1"/>
            </p:cNvSpPr>
            <p:nvPr/>
          </p:nvSpPr>
          <p:spPr bwMode="auto">
            <a:xfrm>
              <a:off x="160238" y="3030456"/>
              <a:ext cx="194456" cy="1456480"/>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4</a:t>
              </a:r>
            </a:p>
          </p:txBody>
        </p:sp>
      </p:grpSp>
      <p:sp>
        <p:nvSpPr>
          <p:cNvPr id="16" name="Rectangle 15">
            <a:extLst>
              <a:ext uri="{FF2B5EF4-FFF2-40B4-BE49-F238E27FC236}">
                <a16:creationId xmlns:a16="http://schemas.microsoft.com/office/drawing/2014/main" id="{6AF4A846-FDAA-4FEA-8263-EEA50790D3C9}"/>
              </a:ext>
            </a:extLst>
          </p:cNvPr>
          <p:cNvSpPr/>
          <p:nvPr/>
        </p:nvSpPr>
        <p:spPr>
          <a:xfrm>
            <a:off x="146303" y="5059267"/>
            <a:ext cx="5474523" cy="738664"/>
          </a:xfrm>
          <a:prstGeom prst="rect">
            <a:avLst/>
          </a:prstGeom>
        </p:spPr>
        <p:txBody>
          <a:bodyPr wrap="square">
            <a:spAutoFit/>
          </a:bodyPr>
          <a:lstStyle/>
          <a:p>
            <a:pPr marL="285750" indent="-285750">
              <a:buFont typeface="Arial" panose="020B0604020202020204" pitchFamily="34" charset="0"/>
              <a:buChar char="•"/>
            </a:pPr>
            <a:r>
              <a:rPr lang="en-US" dirty="0"/>
              <a:t>A square box </a:t>
            </a:r>
            <a:r>
              <a:rPr lang="en-US" sz="2400" b="1" dirty="0">
                <a:solidFill>
                  <a:srgbClr val="002060"/>
                </a:solidFill>
              </a:rPr>
              <a:t>□</a:t>
            </a:r>
            <a:r>
              <a:rPr lang="en-US" dirty="0"/>
              <a:t> denotes a blank space. </a:t>
            </a:r>
          </a:p>
          <a:p>
            <a:pPr marL="285750" indent="-285750">
              <a:buFont typeface="Arial" panose="020B0604020202020204" pitchFamily="34" charset="0"/>
              <a:buChar char="•"/>
            </a:pPr>
            <a:r>
              <a:rPr lang="en-US" dirty="0"/>
              <a:t>Note that the decimal point is counted as one space.</a:t>
            </a:r>
          </a:p>
        </p:txBody>
      </p:sp>
      <p:pic>
        <p:nvPicPr>
          <p:cNvPr id="17" name="Picture 16">
            <a:extLst>
              <a:ext uri="{FF2B5EF4-FFF2-40B4-BE49-F238E27FC236}">
                <a16:creationId xmlns:a16="http://schemas.microsoft.com/office/drawing/2014/main" id="{AF3C07B5-B561-4DB8-AB86-5554E3EB28C3}"/>
              </a:ext>
            </a:extLst>
          </p:cNvPr>
          <p:cNvPicPr>
            <a:picLocks noChangeAspect="1"/>
          </p:cNvPicPr>
          <p:nvPr/>
        </p:nvPicPr>
        <p:blipFill>
          <a:blip r:embed="rId3"/>
          <a:stretch>
            <a:fillRect/>
          </a:stretch>
        </p:blipFill>
        <p:spPr>
          <a:xfrm>
            <a:off x="6429762" y="3280891"/>
            <a:ext cx="2110923" cy="1714649"/>
          </a:xfrm>
          <a:prstGeom prst="rect">
            <a:avLst/>
          </a:prstGeom>
        </p:spPr>
      </p:pic>
      <p:pic>
        <p:nvPicPr>
          <p:cNvPr id="18" name="Picture 17">
            <a:extLst>
              <a:ext uri="{FF2B5EF4-FFF2-40B4-BE49-F238E27FC236}">
                <a16:creationId xmlns:a16="http://schemas.microsoft.com/office/drawing/2014/main" id="{A94B0EF0-AD00-4876-84F8-B89194FE1490}"/>
              </a:ext>
            </a:extLst>
          </p:cNvPr>
          <p:cNvPicPr>
            <a:picLocks noChangeAspect="1"/>
          </p:cNvPicPr>
          <p:nvPr/>
        </p:nvPicPr>
        <p:blipFill>
          <a:blip r:embed="rId4"/>
          <a:stretch>
            <a:fillRect/>
          </a:stretch>
        </p:blipFill>
        <p:spPr>
          <a:xfrm>
            <a:off x="5761803" y="5059267"/>
            <a:ext cx="3235892" cy="1257409"/>
          </a:xfrm>
          <a:prstGeom prst="rect">
            <a:avLst/>
          </a:prstGeom>
        </p:spPr>
      </p:pic>
      <p:pic>
        <p:nvPicPr>
          <p:cNvPr id="12" name="Picture 11">
            <a:hlinkClick r:id="rId5" action="ppaction://hlinksldjump"/>
            <a:extLst>
              <a:ext uri="{FF2B5EF4-FFF2-40B4-BE49-F238E27FC236}">
                <a16:creationId xmlns:a16="http://schemas.microsoft.com/office/drawing/2014/main" id="{4CACF016-B38A-4C4D-876B-672FC504A77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3" name="Slide Number Placeholder 2">
            <a:hlinkClick r:id="rId7" action="ppaction://hlinksldjump"/>
            <a:extLst>
              <a:ext uri="{FF2B5EF4-FFF2-40B4-BE49-F238E27FC236}">
                <a16:creationId xmlns:a16="http://schemas.microsoft.com/office/drawing/2014/main" id="{846E63F3-572B-4D66-9AD7-9BBBAA5264E6}"/>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695498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4C6A-16A7-4B86-B7D7-74F558E8B1F0}"/>
              </a:ext>
            </a:extLst>
          </p:cNvPr>
          <p:cNvSpPr>
            <a:spLocks noGrp="1"/>
          </p:cNvSpPr>
          <p:nvPr>
            <p:ph type="title"/>
          </p:nvPr>
        </p:nvSpPr>
        <p:spPr/>
        <p:txBody>
          <a:bodyPr/>
          <a:lstStyle/>
          <a:p>
            <a:r>
              <a:rPr lang="en-US" dirty="0"/>
              <a:t>Formatting Floating-Point Numbers</a:t>
            </a:r>
          </a:p>
        </p:txBody>
      </p:sp>
      <p:sp>
        <p:nvSpPr>
          <p:cNvPr id="5" name="Slide Number Placeholder 4">
            <a:extLst>
              <a:ext uri="{FF2B5EF4-FFF2-40B4-BE49-F238E27FC236}">
                <a16:creationId xmlns:a16="http://schemas.microsoft.com/office/drawing/2014/main" id="{05F59B74-16F3-4E4E-B955-9284A446BCD1}"/>
              </a:ext>
            </a:extLst>
          </p:cNvPr>
          <p:cNvSpPr>
            <a:spLocks noGrp="1"/>
          </p:cNvSpPr>
          <p:nvPr>
            <p:ph type="sldNum" sz="quarter" idx="12"/>
          </p:nvPr>
        </p:nvSpPr>
        <p:spPr/>
        <p:txBody>
          <a:bodyPr/>
          <a:lstStyle/>
          <a:p>
            <a:fld id="{F3E9C4B0-9109-4B6A-816F-B8FB191BD566}" type="slidenum">
              <a:rPr lang="en-US" smtClean="0"/>
              <a:t>67</a:t>
            </a:fld>
            <a:endParaRPr lang="en-US"/>
          </a:p>
        </p:txBody>
      </p:sp>
      <p:sp>
        <p:nvSpPr>
          <p:cNvPr id="3" name="Content Placeholder 2">
            <a:extLst>
              <a:ext uri="{FF2B5EF4-FFF2-40B4-BE49-F238E27FC236}">
                <a16:creationId xmlns:a16="http://schemas.microsoft.com/office/drawing/2014/main" id="{1567A68B-93FA-4069-9837-91EEC46E30F8}"/>
              </a:ext>
            </a:extLst>
          </p:cNvPr>
          <p:cNvSpPr>
            <a:spLocks noGrp="1"/>
          </p:cNvSpPr>
          <p:nvPr>
            <p:ph idx="1"/>
          </p:nvPr>
        </p:nvSpPr>
        <p:spPr/>
        <p:txBody>
          <a:bodyPr>
            <a:normAutofit/>
          </a:bodyPr>
          <a:lstStyle/>
          <a:p>
            <a:r>
              <a:rPr lang="en-US" sz="2400" dirty="0"/>
              <a:t>The </a:t>
            </a:r>
            <a:r>
              <a:rPr lang="en-US" sz="2400" dirty="0">
                <a:solidFill>
                  <a:srgbClr val="7030A0"/>
                </a:solidFill>
              </a:rPr>
              <a:t>format</a:t>
            </a:r>
            <a:r>
              <a:rPr lang="en-US" sz="2400" dirty="0"/>
              <a:t>(</a:t>
            </a:r>
            <a:r>
              <a:rPr lang="en-US" sz="2400" dirty="0">
                <a:solidFill>
                  <a:schemeClr val="accent4">
                    <a:lumMod val="75000"/>
                  </a:schemeClr>
                </a:solidFill>
              </a:rPr>
              <a:t>"10.2f"</a:t>
            </a:r>
            <a:r>
              <a:rPr lang="en-US" sz="2400" dirty="0"/>
              <a:t>) function formats the number into a string whose width is </a:t>
            </a:r>
            <a:r>
              <a:rPr lang="en-US" sz="2400" b="1" dirty="0"/>
              <a:t>10</a:t>
            </a:r>
            <a:r>
              <a:rPr lang="en-US" sz="2400" dirty="0"/>
              <a:t>, </a:t>
            </a:r>
            <a:r>
              <a:rPr lang="en-US" sz="2400" dirty="0">
                <a:solidFill>
                  <a:schemeClr val="accent2"/>
                </a:solidFill>
              </a:rPr>
              <a:t>including a decimal point and two digits after the point</a:t>
            </a:r>
            <a:r>
              <a:rPr lang="en-US" sz="2400" dirty="0"/>
              <a:t>. </a:t>
            </a:r>
          </a:p>
          <a:p>
            <a:pPr lvl="1"/>
            <a:r>
              <a:rPr lang="en-US" sz="2200" dirty="0"/>
              <a:t>The number </a:t>
            </a:r>
            <a:r>
              <a:rPr lang="en-US" sz="2200" dirty="0">
                <a:solidFill>
                  <a:schemeClr val="accent2"/>
                </a:solidFill>
              </a:rPr>
              <a:t>is rounded to two decimal places</a:t>
            </a:r>
            <a:r>
              <a:rPr lang="en-US" sz="2200" dirty="0"/>
              <a:t>. </a:t>
            </a:r>
          </a:p>
          <a:p>
            <a:pPr lvl="1"/>
            <a:r>
              <a:rPr lang="en-US" sz="2200" dirty="0"/>
              <a:t>Thus there are </a:t>
            </a:r>
            <a:r>
              <a:rPr lang="en-US" sz="2200" dirty="0">
                <a:solidFill>
                  <a:schemeClr val="accent2"/>
                </a:solidFill>
              </a:rPr>
              <a:t>seven digits allocated before the decimal point</a:t>
            </a:r>
            <a:r>
              <a:rPr lang="en-US" sz="2200" dirty="0"/>
              <a:t>. </a:t>
            </a:r>
          </a:p>
          <a:p>
            <a:pPr lvl="1"/>
            <a:r>
              <a:rPr lang="en-US" sz="2200" dirty="0"/>
              <a:t>If there are </a:t>
            </a:r>
            <a:r>
              <a:rPr lang="en-US" sz="2200" dirty="0">
                <a:solidFill>
                  <a:schemeClr val="accent2"/>
                </a:solidFill>
              </a:rPr>
              <a:t>fewer than seven digits </a:t>
            </a:r>
            <a:r>
              <a:rPr lang="en-US" sz="2200" dirty="0"/>
              <a:t>before the decimal point, </a:t>
            </a:r>
            <a:r>
              <a:rPr lang="en-US" sz="2200" dirty="0">
                <a:solidFill>
                  <a:schemeClr val="accent2"/>
                </a:solidFill>
              </a:rPr>
              <a:t>spaces are inserted before the number</a:t>
            </a:r>
            <a:r>
              <a:rPr lang="en-US" sz="2200" dirty="0"/>
              <a:t>. </a:t>
            </a:r>
          </a:p>
          <a:p>
            <a:pPr lvl="1"/>
            <a:r>
              <a:rPr lang="en-US" sz="2200" dirty="0"/>
              <a:t>If there are </a:t>
            </a:r>
            <a:r>
              <a:rPr lang="en-US" sz="2200" dirty="0">
                <a:solidFill>
                  <a:schemeClr val="accent2"/>
                </a:solidFill>
              </a:rPr>
              <a:t>more than seven digits </a:t>
            </a:r>
            <a:r>
              <a:rPr lang="en-US" sz="2200" dirty="0"/>
              <a:t>before the decimal point, the </a:t>
            </a:r>
            <a:r>
              <a:rPr lang="en-US" sz="2200" dirty="0">
                <a:solidFill>
                  <a:schemeClr val="accent2"/>
                </a:solidFill>
              </a:rPr>
              <a:t>number’s width is automatically increased</a:t>
            </a:r>
            <a:r>
              <a:rPr lang="en-US" sz="2200" dirty="0"/>
              <a:t>. </a:t>
            </a:r>
          </a:p>
          <a:p>
            <a:pPr lvl="1"/>
            <a:r>
              <a:rPr lang="en-US" sz="2200" dirty="0"/>
              <a:t>For example, </a:t>
            </a:r>
            <a:r>
              <a:rPr lang="en-US" sz="2200" dirty="0">
                <a:solidFill>
                  <a:srgbClr val="7030A0"/>
                </a:solidFill>
                <a:highlight>
                  <a:srgbClr val="F3FFEF"/>
                </a:highlight>
              </a:rPr>
              <a:t>format</a:t>
            </a:r>
            <a:r>
              <a:rPr lang="en-US" sz="2200" dirty="0">
                <a:highlight>
                  <a:srgbClr val="F3FFEF"/>
                </a:highlight>
              </a:rPr>
              <a:t>(12345678.923, </a:t>
            </a:r>
            <a:r>
              <a:rPr lang="en-US" sz="2200" dirty="0">
                <a:solidFill>
                  <a:schemeClr val="accent4">
                    <a:lumMod val="75000"/>
                  </a:schemeClr>
                </a:solidFill>
                <a:highlight>
                  <a:srgbClr val="F3FFEF"/>
                </a:highlight>
              </a:rPr>
              <a:t>"10.2f"</a:t>
            </a:r>
            <a:r>
              <a:rPr lang="en-US" sz="2200" dirty="0">
                <a:highlight>
                  <a:srgbClr val="F3FFEF"/>
                </a:highlight>
              </a:rPr>
              <a:t>) </a:t>
            </a:r>
            <a:r>
              <a:rPr lang="en-US" sz="2200" dirty="0"/>
              <a:t>returns </a:t>
            </a:r>
            <a:r>
              <a:rPr lang="en-US" sz="2200" b="1" dirty="0"/>
              <a:t>12345678.92</a:t>
            </a:r>
            <a:r>
              <a:rPr lang="en-US" sz="2200" dirty="0"/>
              <a:t>, which has a width of </a:t>
            </a:r>
            <a:r>
              <a:rPr lang="en-US" sz="2200" b="1" dirty="0"/>
              <a:t>11</a:t>
            </a:r>
            <a:r>
              <a:rPr lang="en-US" sz="2200" dirty="0"/>
              <a:t>.</a:t>
            </a:r>
          </a:p>
        </p:txBody>
      </p:sp>
      <p:pic>
        <p:nvPicPr>
          <p:cNvPr id="6" name="Picture 5">
            <a:hlinkClick r:id="rId2" action="ppaction://hlinksldjump"/>
            <a:extLst>
              <a:ext uri="{FF2B5EF4-FFF2-40B4-BE49-F238E27FC236}">
                <a16:creationId xmlns:a16="http://schemas.microsoft.com/office/drawing/2014/main" id="{904701E8-8ACF-49FE-84B4-83E83F2F033E}"/>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Slide Number Placeholder 2">
            <a:hlinkClick r:id="rId4" action="ppaction://hlinksldjump"/>
            <a:extLst>
              <a:ext uri="{FF2B5EF4-FFF2-40B4-BE49-F238E27FC236}">
                <a16:creationId xmlns:a16="http://schemas.microsoft.com/office/drawing/2014/main" id="{7AC395EB-486E-4166-AB2D-8ACFCD8976D5}"/>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9173523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4C6A-16A7-4B86-B7D7-74F558E8B1F0}"/>
              </a:ext>
            </a:extLst>
          </p:cNvPr>
          <p:cNvSpPr>
            <a:spLocks noGrp="1"/>
          </p:cNvSpPr>
          <p:nvPr>
            <p:ph type="title"/>
          </p:nvPr>
        </p:nvSpPr>
        <p:spPr/>
        <p:txBody>
          <a:bodyPr/>
          <a:lstStyle/>
          <a:p>
            <a:r>
              <a:rPr lang="en-US" dirty="0"/>
              <a:t>Formatting Floating-Point Numbers</a:t>
            </a:r>
          </a:p>
        </p:txBody>
      </p:sp>
      <p:sp>
        <p:nvSpPr>
          <p:cNvPr id="8" name="Slide Number Placeholder 7">
            <a:extLst>
              <a:ext uri="{FF2B5EF4-FFF2-40B4-BE49-F238E27FC236}">
                <a16:creationId xmlns:a16="http://schemas.microsoft.com/office/drawing/2014/main" id="{0040FDAF-3785-4F4C-B667-8CC3902EA582}"/>
              </a:ext>
            </a:extLst>
          </p:cNvPr>
          <p:cNvSpPr>
            <a:spLocks noGrp="1"/>
          </p:cNvSpPr>
          <p:nvPr>
            <p:ph type="sldNum" sz="quarter" idx="12"/>
          </p:nvPr>
        </p:nvSpPr>
        <p:spPr/>
        <p:txBody>
          <a:bodyPr/>
          <a:lstStyle/>
          <a:p>
            <a:fld id="{F3E9C4B0-9109-4B6A-816F-B8FB191BD566}" type="slidenum">
              <a:rPr lang="en-US" smtClean="0"/>
              <a:t>68</a:t>
            </a:fld>
            <a:endParaRPr lang="en-US"/>
          </a:p>
        </p:txBody>
      </p:sp>
      <p:sp>
        <p:nvSpPr>
          <p:cNvPr id="3" name="Content Placeholder 2">
            <a:extLst>
              <a:ext uri="{FF2B5EF4-FFF2-40B4-BE49-F238E27FC236}">
                <a16:creationId xmlns:a16="http://schemas.microsoft.com/office/drawing/2014/main" id="{1567A68B-93FA-4069-9837-91EEC46E30F8}"/>
              </a:ext>
            </a:extLst>
          </p:cNvPr>
          <p:cNvSpPr>
            <a:spLocks noGrp="1"/>
          </p:cNvSpPr>
          <p:nvPr>
            <p:ph idx="1"/>
          </p:nvPr>
        </p:nvSpPr>
        <p:spPr/>
        <p:txBody>
          <a:bodyPr>
            <a:normAutofit/>
          </a:bodyPr>
          <a:lstStyle/>
          <a:p>
            <a:r>
              <a:rPr lang="en-US" sz="2400" dirty="0"/>
              <a:t>You can </a:t>
            </a:r>
            <a:r>
              <a:rPr lang="en-US" sz="2400" dirty="0">
                <a:solidFill>
                  <a:schemeClr val="accent2"/>
                </a:solidFill>
              </a:rPr>
              <a:t>omit</a:t>
            </a:r>
            <a:r>
              <a:rPr lang="en-US" sz="2400" dirty="0"/>
              <a:t> the </a:t>
            </a:r>
            <a:r>
              <a:rPr lang="en-US" sz="2400" dirty="0">
                <a:solidFill>
                  <a:schemeClr val="accent2"/>
                </a:solidFill>
              </a:rPr>
              <a:t>width specifier</a:t>
            </a:r>
            <a:r>
              <a:rPr lang="en-US" sz="2400" dirty="0"/>
              <a:t>. If so, it </a:t>
            </a:r>
            <a:r>
              <a:rPr lang="en-US" sz="2400" dirty="0">
                <a:solidFill>
                  <a:schemeClr val="accent2"/>
                </a:solidFill>
              </a:rPr>
              <a:t>defaults to 0</a:t>
            </a:r>
            <a:r>
              <a:rPr lang="en-US" sz="2400" dirty="0"/>
              <a:t>. </a:t>
            </a:r>
          </a:p>
          <a:p>
            <a:r>
              <a:rPr lang="en-US" sz="2400" dirty="0"/>
              <a:t>In this case, the width is </a:t>
            </a:r>
            <a:r>
              <a:rPr lang="en-US" sz="2400" dirty="0">
                <a:solidFill>
                  <a:schemeClr val="accent2"/>
                </a:solidFill>
              </a:rPr>
              <a:t>automatically set to the size needed </a:t>
            </a:r>
            <a:r>
              <a:rPr lang="en-US" sz="2400" dirty="0"/>
              <a:t>for formatting the number. </a:t>
            </a:r>
          </a:p>
          <a:p>
            <a:r>
              <a:rPr lang="en-US" sz="2400" dirty="0"/>
              <a:t>For example:</a:t>
            </a:r>
          </a:p>
          <a:p>
            <a:endParaRPr lang="en-US" sz="2400" dirty="0"/>
          </a:p>
          <a:p>
            <a:endParaRPr lang="en-US" sz="100" dirty="0"/>
          </a:p>
        </p:txBody>
      </p:sp>
      <p:grpSp>
        <p:nvGrpSpPr>
          <p:cNvPr id="5" name="Group 4">
            <a:extLst>
              <a:ext uri="{FF2B5EF4-FFF2-40B4-BE49-F238E27FC236}">
                <a16:creationId xmlns:a16="http://schemas.microsoft.com/office/drawing/2014/main" id="{23A21996-17C8-461E-9CD7-BD08DA7831FD}"/>
              </a:ext>
            </a:extLst>
          </p:cNvPr>
          <p:cNvGrpSpPr/>
          <p:nvPr/>
        </p:nvGrpSpPr>
        <p:grpSpPr>
          <a:xfrm>
            <a:off x="146304" y="3266145"/>
            <a:ext cx="5198694" cy="664832"/>
            <a:chOff x="160238" y="3030454"/>
            <a:chExt cx="2649177" cy="1456482"/>
          </a:xfrm>
        </p:grpSpPr>
        <p:sp>
          <p:nvSpPr>
            <p:cNvPr id="6" name="Rectangle 5">
              <a:extLst>
                <a:ext uri="{FF2B5EF4-FFF2-40B4-BE49-F238E27FC236}">
                  <a16:creationId xmlns:a16="http://schemas.microsoft.com/office/drawing/2014/main" id="{C7D474F0-3369-4EF7-A513-4B42DDE0C01B}"/>
                </a:ext>
              </a:extLst>
            </p:cNvPr>
            <p:cNvSpPr>
              <a:spLocks noChangeArrowheads="1"/>
            </p:cNvSpPr>
            <p:nvPr/>
          </p:nvSpPr>
          <p:spPr bwMode="auto">
            <a:xfrm>
              <a:off x="340283" y="3030454"/>
              <a:ext cx="2469132" cy="145648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57.467657</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"10.2f"</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57.467657</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".2f"</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7" name="Rectangle 6">
              <a:extLst>
                <a:ext uri="{FF2B5EF4-FFF2-40B4-BE49-F238E27FC236}">
                  <a16:creationId xmlns:a16="http://schemas.microsoft.com/office/drawing/2014/main" id="{76F243D9-93E8-41A8-B4C4-3FDE5EDE0A37}"/>
                </a:ext>
              </a:extLst>
            </p:cNvPr>
            <p:cNvSpPr>
              <a:spLocks noChangeArrowheads="1"/>
            </p:cNvSpPr>
            <p:nvPr/>
          </p:nvSpPr>
          <p:spPr bwMode="auto">
            <a:xfrm>
              <a:off x="160238" y="3030456"/>
              <a:ext cx="180045" cy="1456480"/>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p:txBody>
        </p:sp>
      </p:grpSp>
      <p:pic>
        <p:nvPicPr>
          <p:cNvPr id="9" name="Picture 8">
            <a:extLst>
              <a:ext uri="{FF2B5EF4-FFF2-40B4-BE49-F238E27FC236}">
                <a16:creationId xmlns:a16="http://schemas.microsoft.com/office/drawing/2014/main" id="{59276FE1-955F-4552-8DED-AF2C9F5E41D0}"/>
              </a:ext>
            </a:extLst>
          </p:cNvPr>
          <p:cNvPicPr>
            <a:picLocks noChangeAspect="1"/>
          </p:cNvPicPr>
          <p:nvPr/>
        </p:nvPicPr>
        <p:blipFill>
          <a:blip r:embed="rId3"/>
          <a:stretch>
            <a:fillRect/>
          </a:stretch>
        </p:blipFill>
        <p:spPr>
          <a:xfrm>
            <a:off x="5910605" y="2863139"/>
            <a:ext cx="1874682" cy="1143099"/>
          </a:xfrm>
          <a:prstGeom prst="rect">
            <a:avLst/>
          </a:prstGeom>
        </p:spPr>
      </p:pic>
      <p:pic>
        <p:nvPicPr>
          <p:cNvPr id="10" name="Picture 9">
            <a:hlinkClick r:id="rId4" action="ppaction://hlinksldjump"/>
            <a:extLst>
              <a:ext uri="{FF2B5EF4-FFF2-40B4-BE49-F238E27FC236}">
                <a16:creationId xmlns:a16="http://schemas.microsoft.com/office/drawing/2014/main" id="{14EF7F44-B9A6-48B9-B470-5C01C538E42B}"/>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6" action="ppaction://hlinksldjump"/>
            <a:extLst>
              <a:ext uri="{FF2B5EF4-FFF2-40B4-BE49-F238E27FC236}">
                <a16:creationId xmlns:a16="http://schemas.microsoft.com/office/drawing/2014/main" id="{DA19DE44-74C6-44DC-AA6A-7004D009FF13}"/>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37740892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4C6A-16A7-4B86-B7D7-74F558E8B1F0}"/>
              </a:ext>
            </a:extLst>
          </p:cNvPr>
          <p:cNvSpPr>
            <a:spLocks noGrp="1"/>
          </p:cNvSpPr>
          <p:nvPr>
            <p:ph type="title"/>
          </p:nvPr>
        </p:nvSpPr>
        <p:spPr/>
        <p:txBody>
          <a:bodyPr/>
          <a:lstStyle/>
          <a:p>
            <a:r>
              <a:rPr lang="en-US" dirty="0"/>
              <a:t>Formatting as a Percentage</a:t>
            </a:r>
          </a:p>
        </p:txBody>
      </p:sp>
      <p:sp>
        <p:nvSpPr>
          <p:cNvPr id="8" name="Slide Number Placeholder 7">
            <a:extLst>
              <a:ext uri="{FF2B5EF4-FFF2-40B4-BE49-F238E27FC236}">
                <a16:creationId xmlns:a16="http://schemas.microsoft.com/office/drawing/2014/main" id="{94475CB7-DF13-43FE-AD0E-EF26C17B53B1}"/>
              </a:ext>
            </a:extLst>
          </p:cNvPr>
          <p:cNvSpPr>
            <a:spLocks noGrp="1"/>
          </p:cNvSpPr>
          <p:nvPr>
            <p:ph type="sldNum" sz="quarter" idx="12"/>
          </p:nvPr>
        </p:nvSpPr>
        <p:spPr/>
        <p:txBody>
          <a:bodyPr/>
          <a:lstStyle/>
          <a:p>
            <a:fld id="{F3E9C4B0-9109-4B6A-816F-B8FB191BD566}" type="slidenum">
              <a:rPr lang="en-US" smtClean="0"/>
              <a:t>69</a:t>
            </a:fld>
            <a:endParaRPr lang="en-US"/>
          </a:p>
        </p:txBody>
      </p:sp>
      <p:sp>
        <p:nvSpPr>
          <p:cNvPr id="3" name="Content Placeholder 2">
            <a:extLst>
              <a:ext uri="{FF2B5EF4-FFF2-40B4-BE49-F238E27FC236}">
                <a16:creationId xmlns:a16="http://schemas.microsoft.com/office/drawing/2014/main" id="{1567A68B-93FA-4069-9837-91EEC46E30F8}"/>
              </a:ext>
            </a:extLst>
          </p:cNvPr>
          <p:cNvSpPr>
            <a:spLocks noGrp="1"/>
          </p:cNvSpPr>
          <p:nvPr>
            <p:ph idx="1"/>
          </p:nvPr>
        </p:nvSpPr>
        <p:spPr/>
        <p:txBody>
          <a:bodyPr>
            <a:normAutofit/>
          </a:bodyPr>
          <a:lstStyle/>
          <a:p>
            <a:r>
              <a:rPr lang="en-US" sz="2400" dirty="0"/>
              <a:t>You can use the conversion code </a:t>
            </a:r>
            <a:r>
              <a:rPr lang="en-US" sz="2400" dirty="0">
                <a:solidFill>
                  <a:srgbClr val="3333FF"/>
                </a:solidFill>
              </a:rPr>
              <a:t>%</a:t>
            </a:r>
            <a:r>
              <a:rPr lang="en-US" sz="2400" dirty="0"/>
              <a:t> to </a:t>
            </a:r>
            <a:r>
              <a:rPr lang="en-US" sz="2400" dirty="0">
                <a:solidFill>
                  <a:schemeClr val="accent2"/>
                </a:solidFill>
              </a:rPr>
              <a:t>format a number as </a:t>
            </a:r>
            <a:r>
              <a:rPr lang="en-US" sz="2400" dirty="0"/>
              <a:t>a </a:t>
            </a:r>
            <a:r>
              <a:rPr lang="en-US" sz="2400" dirty="0">
                <a:solidFill>
                  <a:schemeClr val="accent2"/>
                </a:solidFill>
              </a:rPr>
              <a:t>percentage</a:t>
            </a:r>
            <a:r>
              <a:rPr lang="en-US" sz="2400" dirty="0"/>
              <a:t>.</a:t>
            </a:r>
          </a:p>
          <a:p>
            <a:r>
              <a:rPr lang="en-US" sz="2400" dirty="0"/>
              <a:t>For example:</a:t>
            </a:r>
          </a:p>
          <a:p>
            <a:endParaRPr lang="en-US" sz="4000" dirty="0"/>
          </a:p>
          <a:p>
            <a:endParaRPr lang="en-US" sz="2400" dirty="0"/>
          </a:p>
          <a:p>
            <a:r>
              <a:rPr lang="en-US" sz="2200" dirty="0"/>
              <a:t>The format </a:t>
            </a:r>
            <a:r>
              <a:rPr lang="en-US" sz="2200" dirty="0">
                <a:highlight>
                  <a:srgbClr val="F3FFEF"/>
                </a:highlight>
              </a:rPr>
              <a:t>10.2%</a:t>
            </a:r>
            <a:r>
              <a:rPr lang="en-US" sz="2200" dirty="0"/>
              <a:t> causes the number to be multiplied by 100 and displayed with a </a:t>
            </a:r>
            <a:r>
              <a:rPr lang="en-US" sz="2200" dirty="0">
                <a:solidFill>
                  <a:srgbClr val="3333FF"/>
                </a:solidFill>
              </a:rPr>
              <a:t>%</a:t>
            </a:r>
            <a:r>
              <a:rPr lang="en-US" sz="2200" dirty="0"/>
              <a:t> sign following it. </a:t>
            </a:r>
          </a:p>
          <a:p>
            <a:r>
              <a:rPr lang="en-US" sz="2200" dirty="0"/>
              <a:t>The total width </a:t>
            </a:r>
            <a:r>
              <a:rPr lang="en-US" sz="2200" dirty="0">
                <a:solidFill>
                  <a:schemeClr val="accent2"/>
                </a:solidFill>
              </a:rPr>
              <a:t>includes</a:t>
            </a:r>
            <a:r>
              <a:rPr lang="en-US" sz="2200" dirty="0"/>
              <a:t> the </a:t>
            </a:r>
            <a:r>
              <a:rPr lang="en-US" sz="2200" dirty="0">
                <a:solidFill>
                  <a:srgbClr val="3333FF"/>
                </a:solidFill>
              </a:rPr>
              <a:t>%</a:t>
            </a:r>
            <a:r>
              <a:rPr lang="en-US" sz="2200" dirty="0"/>
              <a:t> sign counted </a:t>
            </a:r>
            <a:r>
              <a:rPr lang="en-US" sz="2200" dirty="0">
                <a:solidFill>
                  <a:schemeClr val="accent2"/>
                </a:solidFill>
              </a:rPr>
              <a:t>as one space</a:t>
            </a:r>
            <a:r>
              <a:rPr lang="en-US" sz="2200" dirty="0"/>
              <a:t>.</a:t>
            </a:r>
          </a:p>
          <a:p>
            <a:pPr marL="91440" indent="0">
              <a:buNone/>
            </a:pPr>
            <a:endParaRPr lang="en-US" sz="2200" dirty="0"/>
          </a:p>
          <a:p>
            <a:pPr marL="91440" indent="0">
              <a:buNone/>
            </a:pPr>
            <a:endParaRPr lang="en-US" sz="2200" dirty="0"/>
          </a:p>
        </p:txBody>
      </p:sp>
      <p:grpSp>
        <p:nvGrpSpPr>
          <p:cNvPr id="5" name="Group 4">
            <a:extLst>
              <a:ext uri="{FF2B5EF4-FFF2-40B4-BE49-F238E27FC236}">
                <a16:creationId xmlns:a16="http://schemas.microsoft.com/office/drawing/2014/main" id="{7145DFEA-4638-4078-960B-F97602067752}"/>
              </a:ext>
            </a:extLst>
          </p:cNvPr>
          <p:cNvGrpSpPr/>
          <p:nvPr/>
        </p:nvGrpSpPr>
        <p:grpSpPr>
          <a:xfrm>
            <a:off x="146303" y="2747586"/>
            <a:ext cx="5971691" cy="1202161"/>
            <a:chOff x="160238" y="3030453"/>
            <a:chExt cx="3043085" cy="1456483"/>
          </a:xfrm>
        </p:grpSpPr>
        <p:sp>
          <p:nvSpPr>
            <p:cNvPr id="6" name="Rectangle 5">
              <a:extLst>
                <a:ext uri="{FF2B5EF4-FFF2-40B4-BE49-F238E27FC236}">
                  <a16:creationId xmlns:a16="http://schemas.microsoft.com/office/drawing/2014/main" id="{316A7777-1797-41E9-9382-E9DA95203058}"/>
                </a:ext>
              </a:extLst>
            </p:cNvPr>
            <p:cNvSpPr>
              <a:spLocks noChangeArrowheads="1"/>
            </p:cNvSpPr>
            <p:nvPr/>
          </p:nvSpPr>
          <p:spPr bwMode="auto">
            <a:xfrm>
              <a:off x="349891" y="3030453"/>
              <a:ext cx="2853432" cy="145648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0.53457</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0.0033923</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7.4</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57</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7" name="Rectangle 6">
              <a:extLst>
                <a:ext uri="{FF2B5EF4-FFF2-40B4-BE49-F238E27FC236}">
                  <a16:creationId xmlns:a16="http://schemas.microsoft.com/office/drawing/2014/main" id="{F5BE5809-6717-4020-A83B-7FCB2194A6EC}"/>
                </a:ext>
              </a:extLst>
            </p:cNvPr>
            <p:cNvSpPr>
              <a:spLocks noChangeArrowheads="1"/>
            </p:cNvSpPr>
            <p:nvPr/>
          </p:nvSpPr>
          <p:spPr bwMode="auto">
            <a:xfrm>
              <a:off x="160238" y="3030455"/>
              <a:ext cx="189653" cy="1456481"/>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4</a:t>
              </a:r>
            </a:p>
          </p:txBody>
        </p:sp>
      </p:grpSp>
      <p:pic>
        <p:nvPicPr>
          <p:cNvPr id="9" name="Picture 8">
            <a:extLst>
              <a:ext uri="{FF2B5EF4-FFF2-40B4-BE49-F238E27FC236}">
                <a16:creationId xmlns:a16="http://schemas.microsoft.com/office/drawing/2014/main" id="{C47AA976-B7FD-42A0-8B3F-B8567E424C6C}"/>
              </a:ext>
            </a:extLst>
          </p:cNvPr>
          <p:cNvPicPr>
            <a:picLocks noChangeAspect="1"/>
          </p:cNvPicPr>
          <p:nvPr/>
        </p:nvPicPr>
        <p:blipFill>
          <a:blip r:embed="rId3"/>
          <a:stretch>
            <a:fillRect/>
          </a:stretch>
        </p:blipFill>
        <p:spPr>
          <a:xfrm>
            <a:off x="6711728" y="2281254"/>
            <a:ext cx="1828958" cy="1729890"/>
          </a:xfrm>
          <a:prstGeom prst="rect">
            <a:avLst/>
          </a:prstGeom>
        </p:spPr>
      </p:pic>
      <p:pic>
        <p:nvPicPr>
          <p:cNvPr id="10" name="Picture 9">
            <a:hlinkClick r:id="rId4" action="ppaction://hlinksldjump"/>
            <a:extLst>
              <a:ext uri="{FF2B5EF4-FFF2-40B4-BE49-F238E27FC236}">
                <a16:creationId xmlns:a16="http://schemas.microsoft.com/office/drawing/2014/main" id="{45563799-E63F-47D4-B5C5-5B691C8660C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6" action="ppaction://hlinksldjump"/>
            <a:extLst>
              <a:ext uri="{FF2B5EF4-FFF2-40B4-BE49-F238E27FC236}">
                <a16:creationId xmlns:a16="http://schemas.microsoft.com/office/drawing/2014/main" id="{DAC51AB7-D4C6-4D72-855D-FC997B82851A}"/>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117044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04D51F3B-7996-4CB6-995D-A44A758B8686}"/>
              </a:ext>
            </a:extLst>
          </p:cNvPr>
          <p:cNvSpPr>
            <a:spLocks noGrp="1" noChangeArrowheads="1"/>
          </p:cNvSpPr>
          <p:nvPr>
            <p:ph type="title"/>
          </p:nvPr>
        </p:nvSpPr>
        <p:spPr>
          <a:noFill/>
          <a:ln/>
        </p:spPr>
        <p:txBody>
          <a:bodyPr/>
          <a:lstStyle/>
          <a:p>
            <a:r>
              <a:rPr lang="en-US" altLang="en-US" dirty="0"/>
              <a:t>Motivations</a:t>
            </a:r>
          </a:p>
        </p:txBody>
      </p:sp>
      <p:sp>
        <p:nvSpPr>
          <p:cNvPr id="5" name="Slide Number Placeholder 4">
            <a:extLst>
              <a:ext uri="{FF2B5EF4-FFF2-40B4-BE49-F238E27FC236}">
                <a16:creationId xmlns:a16="http://schemas.microsoft.com/office/drawing/2014/main" id="{BA8A1ED1-99AB-482F-8BDB-B2165815219F}"/>
              </a:ext>
            </a:extLst>
          </p:cNvPr>
          <p:cNvSpPr>
            <a:spLocks noGrp="1"/>
          </p:cNvSpPr>
          <p:nvPr>
            <p:ph type="sldNum" sz="quarter" idx="12"/>
          </p:nvPr>
        </p:nvSpPr>
        <p:spPr/>
        <p:txBody>
          <a:bodyPr/>
          <a:lstStyle/>
          <a:p>
            <a:fld id="{F3E9C4B0-9109-4B6A-816F-B8FB191BD566}" type="slidenum">
              <a:rPr lang="en-US" smtClean="0"/>
              <a:t>7</a:t>
            </a:fld>
            <a:endParaRPr lang="en-US"/>
          </a:p>
        </p:txBody>
      </p:sp>
      <p:sp>
        <p:nvSpPr>
          <p:cNvPr id="257027" name="Rectangle 3">
            <a:extLst>
              <a:ext uri="{FF2B5EF4-FFF2-40B4-BE49-F238E27FC236}">
                <a16:creationId xmlns:a16="http://schemas.microsoft.com/office/drawing/2014/main" id="{79DD4F38-4ECF-4798-AE14-1EEBC93AE222}"/>
              </a:ext>
            </a:extLst>
          </p:cNvPr>
          <p:cNvSpPr>
            <a:spLocks noGrp="1" noChangeArrowheads="1"/>
          </p:cNvSpPr>
          <p:nvPr>
            <p:ph idx="1"/>
          </p:nvPr>
        </p:nvSpPr>
        <p:spPr>
          <a:noFill/>
          <a:ln/>
        </p:spPr>
        <p:txBody>
          <a:bodyPr>
            <a:normAutofit/>
          </a:bodyPr>
          <a:lstStyle/>
          <a:p>
            <a:pPr marL="342900" indent="-342900" algn="just"/>
            <a:r>
              <a:rPr lang="en-US" altLang="en-US" sz="2400" dirty="0"/>
              <a:t>Suppose you need to estimate the area enclosed by four cities, given the GPS locations (latitude and longitude) of these cities, as shown in the following diagram. How would you write a program to solve this problem? You will be able to write such a program after completing this chapter.</a:t>
            </a:r>
          </a:p>
        </p:txBody>
      </p:sp>
      <p:pic>
        <p:nvPicPr>
          <p:cNvPr id="3" name="Picture 2">
            <a:extLst>
              <a:ext uri="{FF2B5EF4-FFF2-40B4-BE49-F238E27FC236}">
                <a16:creationId xmlns:a16="http://schemas.microsoft.com/office/drawing/2014/main" id="{BE8BBD00-3A4D-47D8-A1F0-AB2C7340FA2F}"/>
              </a:ext>
            </a:extLst>
          </p:cNvPr>
          <p:cNvPicPr>
            <a:picLocks noChangeAspect="1"/>
          </p:cNvPicPr>
          <p:nvPr/>
        </p:nvPicPr>
        <p:blipFill>
          <a:blip r:embed="rId2"/>
          <a:stretch>
            <a:fillRect/>
          </a:stretch>
        </p:blipFill>
        <p:spPr>
          <a:xfrm>
            <a:off x="1474201" y="3626709"/>
            <a:ext cx="6195597" cy="2225233"/>
          </a:xfrm>
          <a:prstGeom prst="rect">
            <a:avLst/>
          </a:prstGeom>
        </p:spPr>
      </p:pic>
      <p:pic>
        <p:nvPicPr>
          <p:cNvPr id="6" name="Picture 5">
            <a:hlinkClick r:id="rId3" action="ppaction://hlinksldjump"/>
            <a:extLst>
              <a:ext uri="{FF2B5EF4-FFF2-40B4-BE49-F238E27FC236}">
                <a16:creationId xmlns:a16="http://schemas.microsoft.com/office/drawing/2014/main" id="{B1FF65E2-E422-48E3-8961-FD0044DDB3A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Slide Number Placeholder 2">
            <a:hlinkClick r:id="rId5" action="ppaction://hlinksldjump"/>
            <a:extLst>
              <a:ext uri="{FF2B5EF4-FFF2-40B4-BE49-F238E27FC236}">
                <a16:creationId xmlns:a16="http://schemas.microsoft.com/office/drawing/2014/main" id="{6159E595-2A95-481F-B7B1-A84235885435}"/>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9219-27E8-434F-A914-3A0AA04E3AF5}"/>
              </a:ext>
            </a:extLst>
          </p:cNvPr>
          <p:cNvSpPr>
            <a:spLocks noGrp="1"/>
          </p:cNvSpPr>
          <p:nvPr>
            <p:ph type="title"/>
          </p:nvPr>
        </p:nvSpPr>
        <p:spPr/>
        <p:txBody>
          <a:bodyPr/>
          <a:lstStyle/>
          <a:p>
            <a:r>
              <a:rPr lang="en-US" dirty="0"/>
              <a:t>Justifying Format</a:t>
            </a:r>
          </a:p>
        </p:txBody>
      </p:sp>
      <p:sp>
        <p:nvSpPr>
          <p:cNvPr id="9" name="Slide Number Placeholder 8">
            <a:extLst>
              <a:ext uri="{FF2B5EF4-FFF2-40B4-BE49-F238E27FC236}">
                <a16:creationId xmlns:a16="http://schemas.microsoft.com/office/drawing/2014/main" id="{1021008A-48A8-423D-8DEC-CF6DC34579CF}"/>
              </a:ext>
            </a:extLst>
          </p:cNvPr>
          <p:cNvSpPr>
            <a:spLocks noGrp="1"/>
          </p:cNvSpPr>
          <p:nvPr>
            <p:ph type="sldNum" sz="quarter" idx="12"/>
          </p:nvPr>
        </p:nvSpPr>
        <p:spPr/>
        <p:txBody>
          <a:bodyPr/>
          <a:lstStyle/>
          <a:p>
            <a:fld id="{F3E9C4B0-9109-4B6A-816F-B8FB191BD566}" type="slidenum">
              <a:rPr lang="en-US" smtClean="0"/>
              <a:t>70</a:t>
            </a:fld>
            <a:endParaRPr lang="en-US"/>
          </a:p>
        </p:txBody>
      </p:sp>
      <p:sp>
        <p:nvSpPr>
          <p:cNvPr id="3" name="Content Placeholder 2">
            <a:extLst>
              <a:ext uri="{FF2B5EF4-FFF2-40B4-BE49-F238E27FC236}">
                <a16:creationId xmlns:a16="http://schemas.microsoft.com/office/drawing/2014/main" id="{AB4C24B0-FF03-4089-AA54-63E4D3775F24}"/>
              </a:ext>
            </a:extLst>
          </p:cNvPr>
          <p:cNvSpPr>
            <a:spLocks noGrp="1"/>
          </p:cNvSpPr>
          <p:nvPr>
            <p:ph idx="1"/>
          </p:nvPr>
        </p:nvSpPr>
        <p:spPr/>
        <p:txBody>
          <a:bodyPr/>
          <a:lstStyle/>
          <a:p>
            <a:r>
              <a:rPr lang="en-US" dirty="0">
                <a:solidFill>
                  <a:schemeClr val="accent2"/>
                </a:solidFill>
              </a:rPr>
              <a:t>By default</a:t>
            </a:r>
            <a:r>
              <a:rPr lang="en-US" dirty="0"/>
              <a:t>, the format of a number is </a:t>
            </a:r>
            <a:r>
              <a:rPr lang="en-US" dirty="0">
                <a:solidFill>
                  <a:schemeClr val="accent2"/>
                </a:solidFill>
              </a:rPr>
              <a:t>right justified</a:t>
            </a:r>
            <a:r>
              <a:rPr lang="en-US" dirty="0"/>
              <a:t>. </a:t>
            </a:r>
          </a:p>
          <a:p>
            <a:r>
              <a:rPr lang="en-US" dirty="0"/>
              <a:t>You can put the symbol </a:t>
            </a:r>
            <a:r>
              <a:rPr lang="en-US" dirty="0">
                <a:solidFill>
                  <a:srgbClr val="3333FF"/>
                </a:solidFill>
              </a:rPr>
              <a:t>&lt;</a:t>
            </a:r>
            <a:r>
              <a:rPr lang="en-US" dirty="0"/>
              <a:t> in the </a:t>
            </a:r>
            <a:r>
              <a:rPr lang="en-US" dirty="0">
                <a:solidFill>
                  <a:schemeClr val="accent2"/>
                </a:solidFill>
              </a:rPr>
              <a:t>format specifier </a:t>
            </a:r>
            <a:r>
              <a:rPr lang="en-US" dirty="0"/>
              <a:t>to specify that the item be </a:t>
            </a:r>
            <a:r>
              <a:rPr lang="en-US" dirty="0">
                <a:solidFill>
                  <a:schemeClr val="accent2"/>
                </a:solidFill>
              </a:rPr>
              <a:t>left-justified</a:t>
            </a:r>
            <a:r>
              <a:rPr lang="en-US" dirty="0"/>
              <a:t> in the resulting format within the </a:t>
            </a:r>
            <a:r>
              <a:rPr lang="en-US" dirty="0">
                <a:solidFill>
                  <a:schemeClr val="accent2"/>
                </a:solidFill>
              </a:rPr>
              <a:t>specified width</a:t>
            </a:r>
            <a:r>
              <a:rPr lang="en-US" dirty="0"/>
              <a:t>. </a:t>
            </a:r>
          </a:p>
          <a:p>
            <a:r>
              <a:rPr lang="en-US" dirty="0"/>
              <a:t>For example:</a:t>
            </a:r>
          </a:p>
        </p:txBody>
      </p:sp>
      <p:grpSp>
        <p:nvGrpSpPr>
          <p:cNvPr id="4" name="Group 3">
            <a:extLst>
              <a:ext uri="{FF2B5EF4-FFF2-40B4-BE49-F238E27FC236}">
                <a16:creationId xmlns:a16="http://schemas.microsoft.com/office/drawing/2014/main" id="{6B99DE32-AFAC-4BEA-9663-905F50C835FC}"/>
              </a:ext>
            </a:extLst>
          </p:cNvPr>
          <p:cNvGrpSpPr/>
          <p:nvPr/>
        </p:nvGrpSpPr>
        <p:grpSpPr>
          <a:xfrm>
            <a:off x="146305" y="3673822"/>
            <a:ext cx="5198692" cy="664832"/>
            <a:chOff x="160239" y="3030454"/>
            <a:chExt cx="2649176" cy="1456482"/>
          </a:xfrm>
        </p:grpSpPr>
        <p:sp>
          <p:nvSpPr>
            <p:cNvPr id="5" name="Rectangle 4">
              <a:extLst>
                <a:ext uri="{FF2B5EF4-FFF2-40B4-BE49-F238E27FC236}">
                  <a16:creationId xmlns:a16="http://schemas.microsoft.com/office/drawing/2014/main" id="{2648E68D-0E21-48F4-8ECD-2A9E54C19000}"/>
                </a:ext>
              </a:extLst>
            </p:cNvPr>
            <p:cNvSpPr>
              <a:spLocks noChangeArrowheads="1"/>
            </p:cNvSpPr>
            <p:nvPr/>
          </p:nvSpPr>
          <p:spPr bwMode="auto">
            <a:xfrm>
              <a:off x="340285" y="3030454"/>
              <a:ext cx="2469130" cy="1456482"/>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57.467657</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"10.2f"</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57.467657</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"&lt;10.2f"</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6" name="Rectangle 5">
              <a:extLst>
                <a:ext uri="{FF2B5EF4-FFF2-40B4-BE49-F238E27FC236}">
                  <a16:creationId xmlns:a16="http://schemas.microsoft.com/office/drawing/2014/main" id="{C35A7B8E-D7AA-4AFB-A421-B169035D882F}"/>
                </a:ext>
              </a:extLst>
            </p:cNvPr>
            <p:cNvSpPr>
              <a:spLocks noChangeArrowheads="1"/>
            </p:cNvSpPr>
            <p:nvPr/>
          </p:nvSpPr>
          <p:spPr bwMode="auto">
            <a:xfrm>
              <a:off x="160239" y="3030456"/>
              <a:ext cx="180046" cy="1456480"/>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endParaRPr lang="en-US" altLang="en-US" dirty="0">
                <a:solidFill>
                  <a:schemeClr val="tx1">
                    <a:lumMod val="65000"/>
                    <a:lumOff val="35000"/>
                  </a:schemeClr>
                </a:solidFill>
                <a:latin typeface="Courier New" panose="02070309020205020404" pitchFamily="49" charset="0"/>
                <a:cs typeface="Courier New" panose="02070309020205020404" pitchFamily="49" charset="0"/>
              </a:endParaRPr>
            </a:p>
          </p:txBody>
        </p:sp>
      </p:grpSp>
      <p:pic>
        <p:nvPicPr>
          <p:cNvPr id="8" name="Picture 7">
            <a:extLst>
              <a:ext uri="{FF2B5EF4-FFF2-40B4-BE49-F238E27FC236}">
                <a16:creationId xmlns:a16="http://schemas.microsoft.com/office/drawing/2014/main" id="{D561281E-445A-421C-AA24-5A94D2572FE8}"/>
              </a:ext>
            </a:extLst>
          </p:cNvPr>
          <p:cNvPicPr>
            <a:picLocks noChangeAspect="1"/>
          </p:cNvPicPr>
          <p:nvPr/>
        </p:nvPicPr>
        <p:blipFill>
          <a:blip r:embed="rId3"/>
          <a:stretch>
            <a:fillRect/>
          </a:stretch>
        </p:blipFill>
        <p:spPr>
          <a:xfrm>
            <a:off x="5967166" y="3241904"/>
            <a:ext cx="1974151" cy="1096750"/>
          </a:xfrm>
          <a:prstGeom prst="rect">
            <a:avLst/>
          </a:prstGeom>
        </p:spPr>
      </p:pic>
      <p:pic>
        <p:nvPicPr>
          <p:cNvPr id="10" name="Picture 9">
            <a:hlinkClick r:id="rId4" action="ppaction://hlinksldjump"/>
            <a:extLst>
              <a:ext uri="{FF2B5EF4-FFF2-40B4-BE49-F238E27FC236}">
                <a16:creationId xmlns:a16="http://schemas.microsoft.com/office/drawing/2014/main" id="{CF4DAEF4-0F4F-48BD-8026-8CEDEE87340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1" name="Slide Number Placeholder 2">
            <a:hlinkClick r:id="rId6" action="ppaction://hlinksldjump"/>
            <a:extLst>
              <a:ext uri="{FF2B5EF4-FFF2-40B4-BE49-F238E27FC236}">
                <a16:creationId xmlns:a16="http://schemas.microsoft.com/office/drawing/2014/main" id="{5FF8103B-7F23-4580-B841-8CAE0AD7D1B8}"/>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1457950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9219-27E8-434F-A914-3A0AA04E3AF5}"/>
              </a:ext>
            </a:extLst>
          </p:cNvPr>
          <p:cNvSpPr>
            <a:spLocks noGrp="1"/>
          </p:cNvSpPr>
          <p:nvPr>
            <p:ph type="title"/>
          </p:nvPr>
        </p:nvSpPr>
        <p:spPr/>
        <p:txBody>
          <a:bodyPr/>
          <a:lstStyle/>
          <a:p>
            <a:r>
              <a:rPr lang="en-US" dirty="0"/>
              <a:t>Formatting Integers</a:t>
            </a:r>
          </a:p>
        </p:txBody>
      </p:sp>
      <p:sp>
        <p:nvSpPr>
          <p:cNvPr id="5" name="Slide Number Placeholder 4">
            <a:extLst>
              <a:ext uri="{FF2B5EF4-FFF2-40B4-BE49-F238E27FC236}">
                <a16:creationId xmlns:a16="http://schemas.microsoft.com/office/drawing/2014/main" id="{5BCE2980-4F65-433B-BD79-F2ECB621EE1A}"/>
              </a:ext>
            </a:extLst>
          </p:cNvPr>
          <p:cNvSpPr>
            <a:spLocks noGrp="1"/>
          </p:cNvSpPr>
          <p:nvPr>
            <p:ph type="sldNum" sz="quarter" idx="12"/>
          </p:nvPr>
        </p:nvSpPr>
        <p:spPr/>
        <p:txBody>
          <a:bodyPr/>
          <a:lstStyle/>
          <a:p>
            <a:fld id="{F3E9C4B0-9109-4B6A-816F-B8FB191BD566}" type="slidenum">
              <a:rPr lang="en-US" smtClean="0"/>
              <a:t>71</a:t>
            </a:fld>
            <a:endParaRPr lang="en-US"/>
          </a:p>
        </p:txBody>
      </p:sp>
      <p:sp>
        <p:nvSpPr>
          <p:cNvPr id="3" name="Content Placeholder 2">
            <a:extLst>
              <a:ext uri="{FF2B5EF4-FFF2-40B4-BE49-F238E27FC236}">
                <a16:creationId xmlns:a16="http://schemas.microsoft.com/office/drawing/2014/main" id="{AB4C24B0-FF03-4089-AA54-63E4D3775F24}"/>
              </a:ext>
            </a:extLst>
          </p:cNvPr>
          <p:cNvSpPr>
            <a:spLocks noGrp="1"/>
          </p:cNvSpPr>
          <p:nvPr>
            <p:ph idx="1"/>
          </p:nvPr>
        </p:nvSpPr>
        <p:spPr/>
        <p:txBody>
          <a:bodyPr/>
          <a:lstStyle/>
          <a:p>
            <a:r>
              <a:rPr lang="en-US" dirty="0"/>
              <a:t>The conversion code </a:t>
            </a:r>
            <a:r>
              <a:rPr lang="en-US" dirty="0">
                <a:solidFill>
                  <a:srgbClr val="3333FF"/>
                </a:solidFill>
              </a:rPr>
              <a:t>d</a:t>
            </a:r>
            <a:r>
              <a:rPr lang="en-US" dirty="0"/>
              <a:t> can be used to format an integer in </a:t>
            </a:r>
            <a:r>
              <a:rPr lang="en-US" dirty="0">
                <a:solidFill>
                  <a:schemeClr val="accent2"/>
                </a:solidFill>
              </a:rPr>
              <a:t>decimal</a:t>
            </a:r>
            <a:r>
              <a:rPr lang="en-US" dirty="0"/>
              <a:t>. </a:t>
            </a:r>
          </a:p>
          <a:p>
            <a:r>
              <a:rPr lang="en-US" dirty="0"/>
              <a:t>You can specify a width for the conversion. </a:t>
            </a:r>
          </a:p>
          <a:p>
            <a:r>
              <a:rPr lang="en-US" dirty="0"/>
              <a:t>For example:</a:t>
            </a:r>
          </a:p>
        </p:txBody>
      </p:sp>
      <p:pic>
        <p:nvPicPr>
          <p:cNvPr id="8" name="Picture 7">
            <a:extLst>
              <a:ext uri="{FF2B5EF4-FFF2-40B4-BE49-F238E27FC236}">
                <a16:creationId xmlns:a16="http://schemas.microsoft.com/office/drawing/2014/main" id="{D561281E-445A-421C-AA24-5A94D2572F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10062" y="3003911"/>
            <a:ext cx="1940845" cy="1096750"/>
          </a:xfrm>
          <a:prstGeom prst="rect">
            <a:avLst/>
          </a:prstGeom>
        </p:spPr>
      </p:pic>
      <p:grpSp>
        <p:nvGrpSpPr>
          <p:cNvPr id="9" name="Group 8">
            <a:extLst>
              <a:ext uri="{FF2B5EF4-FFF2-40B4-BE49-F238E27FC236}">
                <a16:creationId xmlns:a16="http://schemas.microsoft.com/office/drawing/2014/main" id="{B050ACEA-7E6F-44FD-86DB-10483B1F628F}"/>
              </a:ext>
            </a:extLst>
          </p:cNvPr>
          <p:cNvGrpSpPr/>
          <p:nvPr/>
        </p:nvGrpSpPr>
        <p:grpSpPr>
          <a:xfrm>
            <a:off x="118024" y="3405158"/>
            <a:ext cx="5971691" cy="695503"/>
            <a:chOff x="160238" y="3030453"/>
            <a:chExt cx="3043085" cy="842639"/>
          </a:xfrm>
        </p:grpSpPr>
        <p:sp>
          <p:nvSpPr>
            <p:cNvPr id="10" name="Rectangle 9">
              <a:extLst>
                <a:ext uri="{FF2B5EF4-FFF2-40B4-BE49-F238E27FC236}">
                  <a16:creationId xmlns:a16="http://schemas.microsoft.com/office/drawing/2014/main" id="{81A6D764-8D52-486A-9951-9013F6DA117C}"/>
                </a:ext>
              </a:extLst>
            </p:cNvPr>
            <p:cNvSpPr>
              <a:spLocks noChangeArrowheads="1"/>
            </p:cNvSpPr>
            <p:nvPr/>
          </p:nvSpPr>
          <p:spPr bwMode="auto">
            <a:xfrm>
              <a:off x="349891" y="3030453"/>
              <a:ext cx="2853432" cy="842639"/>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59832</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"10d"</a:t>
              </a:r>
              <a:r>
                <a:rPr lang="en-US" altLang="en-US"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dirty="0">
                  <a:solidFill>
                    <a:srgbClr val="000080"/>
                  </a:solidFill>
                  <a:latin typeface="Courier New" panose="02070309020205020404" pitchFamily="49" charset="0"/>
                  <a:cs typeface="Courier New" panose="02070309020205020404" pitchFamily="49" charset="0"/>
                </a:rPr>
                <a:t>print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80"/>
                  </a:solidFill>
                  <a:latin typeface="Courier New" panose="02070309020205020404" pitchFamily="49" charset="0"/>
                  <a:cs typeface="Courier New" panose="02070309020205020404" pitchFamily="49" charset="0"/>
                </a:rPr>
                <a:t>format</a:t>
              </a:r>
              <a:r>
                <a:rPr lang="en-US" altLang="en-US" dirty="0">
                  <a:solidFill>
                    <a:srgbClr val="000000"/>
                  </a:solidFill>
                  <a:latin typeface="Courier New" panose="02070309020205020404" pitchFamily="49" charset="0"/>
                  <a:cs typeface="Courier New" panose="02070309020205020404" pitchFamily="49" charset="0"/>
                </a:rPr>
                <a:t>(</a:t>
              </a:r>
              <a:r>
                <a:rPr lang="en-US" altLang="en-US" dirty="0">
                  <a:solidFill>
                    <a:srgbClr val="0000FF"/>
                  </a:solidFill>
                  <a:latin typeface="Courier New" panose="02070309020205020404" pitchFamily="49" charset="0"/>
                  <a:cs typeface="Courier New" panose="02070309020205020404" pitchFamily="49" charset="0"/>
                </a:rPr>
                <a:t>59832</a:t>
              </a: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a:solidFill>
                    <a:srgbClr val="008080"/>
                  </a:solidFill>
                  <a:latin typeface="Courier New" panose="02070309020205020404" pitchFamily="49" charset="0"/>
                  <a:cs typeface="Courier New" panose="02070309020205020404" pitchFamily="49" charset="0"/>
                </a:rPr>
                <a:t>"&lt;10d"</a:t>
              </a:r>
              <a:r>
                <a:rPr lang="en-US" altLang="en-US" dirty="0">
                  <a:solidFill>
                    <a:srgbClr val="000000"/>
                  </a:solidFill>
                  <a:latin typeface="Courier New" panose="02070309020205020404" pitchFamily="49" charset="0"/>
                  <a:cs typeface="Courier New" panose="02070309020205020404" pitchFamily="49" charset="0"/>
                </a:rPr>
                <a:t>))</a:t>
              </a:r>
              <a:endParaRPr lang="en-US" altLang="en-US" dirty="0">
                <a:latin typeface="Arial" panose="020B0604020202020204" pitchFamily="34" charset="0"/>
              </a:endParaRPr>
            </a:p>
          </p:txBody>
        </p:sp>
        <p:sp>
          <p:nvSpPr>
            <p:cNvPr id="11" name="Rectangle 10">
              <a:extLst>
                <a:ext uri="{FF2B5EF4-FFF2-40B4-BE49-F238E27FC236}">
                  <a16:creationId xmlns:a16="http://schemas.microsoft.com/office/drawing/2014/main" id="{0093BC0E-FB23-4704-8EC6-5A837A8721CB}"/>
                </a:ext>
              </a:extLst>
            </p:cNvPr>
            <p:cNvSpPr>
              <a:spLocks noChangeArrowheads="1"/>
            </p:cNvSpPr>
            <p:nvPr/>
          </p:nvSpPr>
          <p:spPr bwMode="auto">
            <a:xfrm>
              <a:off x="160238" y="3030455"/>
              <a:ext cx="189653" cy="842637"/>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dirty="0">
                  <a:solidFill>
                    <a:schemeClr val="tx1">
                      <a:lumMod val="65000"/>
                      <a:lumOff val="35000"/>
                    </a:schemeClr>
                  </a:solidFill>
                  <a:latin typeface="Courier New" panose="02070309020205020404" pitchFamily="49" charset="0"/>
                  <a:cs typeface="Courier New" panose="02070309020205020404" pitchFamily="49" charset="0"/>
                </a:rPr>
                <a:t>2</a:t>
              </a:r>
            </a:p>
          </p:txBody>
        </p:sp>
      </p:grpSp>
      <p:pic>
        <p:nvPicPr>
          <p:cNvPr id="12" name="Picture 11">
            <a:hlinkClick r:id="rId4" action="ppaction://hlinksldjump"/>
            <a:extLst>
              <a:ext uri="{FF2B5EF4-FFF2-40B4-BE49-F238E27FC236}">
                <a16:creationId xmlns:a16="http://schemas.microsoft.com/office/drawing/2014/main" id="{AA1614B0-234F-463E-A6E0-B36B94F3FFF5}"/>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3" name="Slide Number Placeholder 2">
            <a:hlinkClick r:id="rId6" action="ppaction://hlinksldjump"/>
            <a:extLst>
              <a:ext uri="{FF2B5EF4-FFF2-40B4-BE49-F238E27FC236}">
                <a16:creationId xmlns:a16="http://schemas.microsoft.com/office/drawing/2014/main" id="{E027C4D9-8D69-41A5-B21C-B96B1090BE0D}"/>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3924677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9219-27E8-434F-A914-3A0AA04E3AF5}"/>
              </a:ext>
            </a:extLst>
          </p:cNvPr>
          <p:cNvSpPr>
            <a:spLocks noGrp="1"/>
          </p:cNvSpPr>
          <p:nvPr>
            <p:ph type="title"/>
          </p:nvPr>
        </p:nvSpPr>
        <p:spPr/>
        <p:txBody>
          <a:bodyPr/>
          <a:lstStyle/>
          <a:p>
            <a:r>
              <a:rPr lang="en-US" dirty="0"/>
              <a:t>Formatting Strings</a:t>
            </a:r>
          </a:p>
        </p:txBody>
      </p:sp>
      <p:sp>
        <p:nvSpPr>
          <p:cNvPr id="6" name="Slide Number Placeholder 5">
            <a:extLst>
              <a:ext uri="{FF2B5EF4-FFF2-40B4-BE49-F238E27FC236}">
                <a16:creationId xmlns:a16="http://schemas.microsoft.com/office/drawing/2014/main" id="{558430D1-6416-4E46-8C8D-EDA0D53EAA37}"/>
              </a:ext>
            </a:extLst>
          </p:cNvPr>
          <p:cNvSpPr>
            <a:spLocks noGrp="1"/>
          </p:cNvSpPr>
          <p:nvPr>
            <p:ph type="sldNum" sz="quarter" idx="12"/>
          </p:nvPr>
        </p:nvSpPr>
        <p:spPr/>
        <p:txBody>
          <a:bodyPr/>
          <a:lstStyle/>
          <a:p>
            <a:fld id="{F3E9C4B0-9109-4B6A-816F-B8FB191BD566}" type="slidenum">
              <a:rPr lang="en-US" smtClean="0"/>
              <a:t>72</a:t>
            </a:fld>
            <a:endParaRPr lang="en-US"/>
          </a:p>
        </p:txBody>
      </p:sp>
      <p:sp>
        <p:nvSpPr>
          <p:cNvPr id="3" name="Content Placeholder 2">
            <a:extLst>
              <a:ext uri="{FF2B5EF4-FFF2-40B4-BE49-F238E27FC236}">
                <a16:creationId xmlns:a16="http://schemas.microsoft.com/office/drawing/2014/main" id="{AB4C24B0-FF03-4089-AA54-63E4D3775F24}"/>
              </a:ext>
            </a:extLst>
          </p:cNvPr>
          <p:cNvSpPr>
            <a:spLocks noGrp="1"/>
          </p:cNvSpPr>
          <p:nvPr>
            <p:ph idx="1"/>
          </p:nvPr>
        </p:nvSpPr>
        <p:spPr/>
        <p:txBody>
          <a:bodyPr>
            <a:normAutofit/>
          </a:bodyPr>
          <a:lstStyle/>
          <a:p>
            <a:r>
              <a:rPr lang="en-US" dirty="0"/>
              <a:t>You can use the conversion code </a:t>
            </a:r>
            <a:r>
              <a:rPr lang="en-US" dirty="0">
                <a:solidFill>
                  <a:srgbClr val="3333FF"/>
                </a:solidFill>
              </a:rPr>
              <a:t>s</a:t>
            </a:r>
            <a:r>
              <a:rPr lang="en-US" dirty="0"/>
              <a:t> to format a string with a specified width. </a:t>
            </a:r>
          </a:p>
          <a:p>
            <a:r>
              <a:rPr lang="en-US" dirty="0"/>
              <a:t>For example:</a:t>
            </a:r>
          </a:p>
          <a:p>
            <a:endParaRPr lang="en-US" dirty="0"/>
          </a:p>
          <a:p>
            <a:pPr marL="91440" indent="0">
              <a:buNone/>
            </a:pPr>
            <a:endParaRPr lang="en-US" dirty="0"/>
          </a:p>
          <a:p>
            <a:r>
              <a:rPr lang="en-US" dirty="0"/>
              <a:t>The format specifier </a:t>
            </a:r>
            <a:r>
              <a:rPr lang="en-US" dirty="0">
                <a:highlight>
                  <a:srgbClr val="F3FFEF"/>
                </a:highlight>
              </a:rPr>
              <a:t>20s</a:t>
            </a:r>
            <a:r>
              <a:rPr lang="en-US" dirty="0"/>
              <a:t> specifies that the string is formatted within a width of 20. </a:t>
            </a:r>
          </a:p>
          <a:p>
            <a:r>
              <a:rPr lang="en-US" dirty="0"/>
              <a:t>By default, a string is </a:t>
            </a:r>
            <a:r>
              <a:rPr lang="en-US" dirty="0">
                <a:solidFill>
                  <a:schemeClr val="accent2"/>
                </a:solidFill>
              </a:rPr>
              <a:t>left justified</a:t>
            </a:r>
            <a:r>
              <a:rPr lang="en-US" dirty="0"/>
              <a:t>. </a:t>
            </a:r>
          </a:p>
          <a:p>
            <a:r>
              <a:rPr lang="en-US" dirty="0"/>
              <a:t>To </a:t>
            </a:r>
            <a:r>
              <a:rPr lang="en-US" dirty="0">
                <a:solidFill>
                  <a:schemeClr val="accent2"/>
                </a:solidFill>
              </a:rPr>
              <a:t>right-justify</a:t>
            </a:r>
            <a:r>
              <a:rPr lang="en-US" dirty="0"/>
              <a:t> it, put the symbol </a:t>
            </a:r>
            <a:r>
              <a:rPr lang="en-US" dirty="0">
                <a:solidFill>
                  <a:srgbClr val="3333FF"/>
                </a:solidFill>
              </a:rPr>
              <a:t>&gt;</a:t>
            </a:r>
            <a:r>
              <a:rPr lang="en-US" dirty="0"/>
              <a:t> in the format </a:t>
            </a:r>
            <a:r>
              <a:rPr lang="en-US" dirty="0">
                <a:solidFill>
                  <a:schemeClr val="accent2"/>
                </a:solidFill>
              </a:rPr>
              <a:t>specifier</a:t>
            </a:r>
            <a:r>
              <a:rPr lang="en-US" dirty="0"/>
              <a:t>. If the string is longer than the specified width, the width is </a:t>
            </a:r>
            <a:r>
              <a:rPr lang="en-US" dirty="0">
                <a:solidFill>
                  <a:schemeClr val="accent2"/>
                </a:solidFill>
              </a:rPr>
              <a:t>automatically increased to fit the string</a:t>
            </a:r>
            <a:r>
              <a:rPr lang="en-US" dirty="0"/>
              <a:t>.</a:t>
            </a:r>
          </a:p>
        </p:txBody>
      </p:sp>
      <p:grpSp>
        <p:nvGrpSpPr>
          <p:cNvPr id="9" name="Group 8">
            <a:extLst>
              <a:ext uri="{FF2B5EF4-FFF2-40B4-BE49-F238E27FC236}">
                <a16:creationId xmlns:a16="http://schemas.microsoft.com/office/drawing/2014/main" id="{B050ACEA-7E6F-44FD-86DB-10483B1F628F}"/>
              </a:ext>
            </a:extLst>
          </p:cNvPr>
          <p:cNvGrpSpPr/>
          <p:nvPr/>
        </p:nvGrpSpPr>
        <p:grpSpPr>
          <a:xfrm>
            <a:off x="118023" y="2803159"/>
            <a:ext cx="5981118" cy="981516"/>
            <a:chOff x="160238" y="3030454"/>
            <a:chExt cx="3047889" cy="1189159"/>
          </a:xfrm>
        </p:grpSpPr>
        <p:sp>
          <p:nvSpPr>
            <p:cNvPr id="10" name="Rectangle 9">
              <a:extLst>
                <a:ext uri="{FF2B5EF4-FFF2-40B4-BE49-F238E27FC236}">
                  <a16:creationId xmlns:a16="http://schemas.microsoft.com/office/drawing/2014/main" id="{81A6D764-8D52-486A-9951-9013F6DA117C}"/>
                </a:ext>
              </a:extLst>
            </p:cNvPr>
            <p:cNvSpPr>
              <a:spLocks noChangeArrowheads="1"/>
            </p:cNvSpPr>
            <p:nvPr/>
          </p:nvSpPr>
          <p:spPr bwMode="auto">
            <a:xfrm>
              <a:off x="349891" y="3030454"/>
              <a:ext cx="2858236" cy="1189159"/>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sz="1400" dirty="0">
                  <a:solidFill>
                    <a:srgbClr val="000080"/>
                  </a:solidFill>
                  <a:latin typeface="Courier New" panose="02070309020205020404" pitchFamily="49" charset="0"/>
                  <a:cs typeface="Courier New" panose="02070309020205020404" pitchFamily="49" charset="0"/>
                </a:rPr>
                <a:t>print</a:t>
              </a:r>
              <a:r>
                <a:rPr lang="en-US" altLang="en-US" sz="1400" dirty="0">
                  <a:solidFill>
                    <a:srgbClr val="000000"/>
                  </a:solidFill>
                  <a:latin typeface="Courier New" panose="02070309020205020404" pitchFamily="49" charset="0"/>
                  <a:cs typeface="Courier New" panose="02070309020205020404" pitchFamily="49" charset="0"/>
                </a:rPr>
                <a:t>(</a:t>
              </a:r>
              <a:r>
                <a:rPr lang="en-US" altLang="en-US" sz="1400" dirty="0">
                  <a:solidFill>
                    <a:srgbClr val="000080"/>
                  </a:solidFill>
                  <a:latin typeface="Courier New" panose="02070309020205020404" pitchFamily="49" charset="0"/>
                  <a:cs typeface="Courier New" panose="02070309020205020404" pitchFamily="49" charset="0"/>
                </a:rPr>
                <a:t>format</a:t>
              </a:r>
              <a:r>
                <a:rPr lang="en-US" altLang="en-US" sz="1400" dirty="0">
                  <a:solidFill>
                    <a:srgbClr val="000000"/>
                  </a:solidFill>
                  <a:latin typeface="Courier New" panose="02070309020205020404" pitchFamily="49" charset="0"/>
                  <a:cs typeface="Courier New" panose="02070309020205020404" pitchFamily="49" charset="0"/>
                </a:rPr>
                <a:t>(</a:t>
              </a:r>
              <a:r>
                <a:rPr lang="en-US" altLang="en-US" sz="1400" dirty="0">
                  <a:solidFill>
                    <a:srgbClr val="008080"/>
                  </a:solidFill>
                  <a:latin typeface="Courier New" panose="02070309020205020404" pitchFamily="49" charset="0"/>
                  <a:cs typeface="Courier New" panose="02070309020205020404" pitchFamily="49" charset="0"/>
                </a:rPr>
                <a:t>"Welcome to Python"</a:t>
              </a:r>
              <a:r>
                <a:rPr lang="en-US" altLang="en-US" sz="1400" dirty="0">
                  <a:solidFill>
                    <a:srgbClr val="000000"/>
                  </a:solidFill>
                  <a:latin typeface="Courier New" panose="02070309020205020404" pitchFamily="49" charset="0"/>
                  <a:cs typeface="Courier New" panose="02070309020205020404" pitchFamily="49" charset="0"/>
                </a:rPr>
                <a:t>, </a:t>
              </a:r>
              <a:r>
                <a:rPr lang="en-US" altLang="en-US" sz="1400" dirty="0">
                  <a:solidFill>
                    <a:srgbClr val="008080"/>
                  </a:solidFill>
                  <a:latin typeface="Courier New" panose="02070309020205020404" pitchFamily="49" charset="0"/>
                  <a:cs typeface="Courier New" panose="02070309020205020404" pitchFamily="49" charset="0"/>
                </a:rPr>
                <a:t>"20s"</a:t>
              </a:r>
              <a:r>
                <a:rPr lang="en-US" altLang="en-US" sz="14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400" dirty="0">
                  <a:solidFill>
                    <a:srgbClr val="000080"/>
                  </a:solidFill>
                  <a:latin typeface="Courier New" panose="02070309020205020404" pitchFamily="49" charset="0"/>
                  <a:cs typeface="Courier New" panose="02070309020205020404" pitchFamily="49" charset="0"/>
                </a:rPr>
                <a:t>print</a:t>
              </a:r>
              <a:r>
                <a:rPr lang="en-US" altLang="en-US" sz="1400" dirty="0">
                  <a:solidFill>
                    <a:srgbClr val="000000"/>
                  </a:solidFill>
                  <a:latin typeface="Courier New" panose="02070309020205020404" pitchFamily="49" charset="0"/>
                  <a:cs typeface="Courier New" panose="02070309020205020404" pitchFamily="49" charset="0"/>
                </a:rPr>
                <a:t>(</a:t>
              </a:r>
              <a:r>
                <a:rPr lang="en-US" altLang="en-US" sz="1400" dirty="0">
                  <a:solidFill>
                    <a:srgbClr val="000080"/>
                  </a:solidFill>
                  <a:latin typeface="Courier New" panose="02070309020205020404" pitchFamily="49" charset="0"/>
                  <a:cs typeface="Courier New" panose="02070309020205020404" pitchFamily="49" charset="0"/>
                </a:rPr>
                <a:t>format</a:t>
              </a:r>
              <a:r>
                <a:rPr lang="en-US" altLang="en-US" sz="1400" dirty="0">
                  <a:solidFill>
                    <a:srgbClr val="000000"/>
                  </a:solidFill>
                  <a:latin typeface="Courier New" panose="02070309020205020404" pitchFamily="49" charset="0"/>
                  <a:cs typeface="Courier New" panose="02070309020205020404" pitchFamily="49" charset="0"/>
                </a:rPr>
                <a:t>(</a:t>
              </a:r>
              <a:r>
                <a:rPr lang="en-US" altLang="en-US" sz="1400" dirty="0">
                  <a:solidFill>
                    <a:srgbClr val="008080"/>
                  </a:solidFill>
                  <a:latin typeface="Courier New" panose="02070309020205020404" pitchFamily="49" charset="0"/>
                  <a:cs typeface="Courier New" panose="02070309020205020404" pitchFamily="49" charset="0"/>
                </a:rPr>
                <a:t>"Welcome to Python"</a:t>
              </a:r>
              <a:r>
                <a:rPr lang="en-US" altLang="en-US" sz="1400" dirty="0">
                  <a:solidFill>
                    <a:srgbClr val="000000"/>
                  </a:solidFill>
                  <a:latin typeface="Courier New" panose="02070309020205020404" pitchFamily="49" charset="0"/>
                  <a:cs typeface="Courier New" panose="02070309020205020404" pitchFamily="49" charset="0"/>
                </a:rPr>
                <a:t>, </a:t>
              </a:r>
              <a:r>
                <a:rPr lang="en-US" altLang="en-US" sz="1400" dirty="0">
                  <a:solidFill>
                    <a:srgbClr val="008080"/>
                  </a:solidFill>
                  <a:latin typeface="Courier New" panose="02070309020205020404" pitchFamily="49" charset="0"/>
                  <a:cs typeface="Courier New" panose="02070309020205020404" pitchFamily="49" charset="0"/>
                </a:rPr>
                <a:t>"&lt;20s"</a:t>
              </a:r>
              <a:r>
                <a:rPr lang="en-US" altLang="en-US" sz="14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400" dirty="0">
                  <a:solidFill>
                    <a:srgbClr val="000080"/>
                  </a:solidFill>
                  <a:latin typeface="Courier New" panose="02070309020205020404" pitchFamily="49" charset="0"/>
                  <a:cs typeface="Courier New" panose="02070309020205020404" pitchFamily="49" charset="0"/>
                </a:rPr>
                <a:t>print</a:t>
              </a:r>
              <a:r>
                <a:rPr lang="en-US" altLang="en-US" sz="1400" dirty="0">
                  <a:solidFill>
                    <a:srgbClr val="000000"/>
                  </a:solidFill>
                  <a:latin typeface="Courier New" panose="02070309020205020404" pitchFamily="49" charset="0"/>
                  <a:cs typeface="Courier New" panose="02070309020205020404" pitchFamily="49" charset="0"/>
                </a:rPr>
                <a:t>(</a:t>
              </a:r>
              <a:r>
                <a:rPr lang="en-US" altLang="en-US" sz="1400" dirty="0">
                  <a:solidFill>
                    <a:srgbClr val="000080"/>
                  </a:solidFill>
                  <a:latin typeface="Courier New" panose="02070309020205020404" pitchFamily="49" charset="0"/>
                  <a:cs typeface="Courier New" panose="02070309020205020404" pitchFamily="49" charset="0"/>
                </a:rPr>
                <a:t>format</a:t>
              </a:r>
              <a:r>
                <a:rPr lang="en-US" altLang="en-US" sz="1400" dirty="0">
                  <a:solidFill>
                    <a:srgbClr val="000000"/>
                  </a:solidFill>
                  <a:latin typeface="Courier New" panose="02070309020205020404" pitchFamily="49" charset="0"/>
                  <a:cs typeface="Courier New" panose="02070309020205020404" pitchFamily="49" charset="0"/>
                </a:rPr>
                <a:t>(</a:t>
              </a:r>
              <a:r>
                <a:rPr lang="en-US" altLang="en-US" sz="1400" dirty="0">
                  <a:solidFill>
                    <a:srgbClr val="008080"/>
                  </a:solidFill>
                  <a:latin typeface="Courier New" panose="02070309020205020404" pitchFamily="49" charset="0"/>
                  <a:cs typeface="Courier New" panose="02070309020205020404" pitchFamily="49" charset="0"/>
                </a:rPr>
                <a:t>"Welcome to Python"</a:t>
              </a:r>
              <a:r>
                <a:rPr lang="en-US" altLang="en-US" sz="1400" dirty="0">
                  <a:solidFill>
                    <a:srgbClr val="000000"/>
                  </a:solidFill>
                  <a:latin typeface="Courier New" panose="02070309020205020404" pitchFamily="49" charset="0"/>
                  <a:cs typeface="Courier New" panose="02070309020205020404" pitchFamily="49" charset="0"/>
                </a:rPr>
                <a:t>, </a:t>
              </a:r>
              <a:r>
                <a:rPr lang="en-US" altLang="en-US" sz="1400" dirty="0">
                  <a:solidFill>
                    <a:srgbClr val="008080"/>
                  </a:solidFill>
                  <a:latin typeface="Courier New" panose="02070309020205020404" pitchFamily="49" charset="0"/>
                  <a:cs typeface="Courier New" panose="02070309020205020404" pitchFamily="49" charset="0"/>
                </a:rPr>
                <a:t>"&gt;20s"</a:t>
              </a:r>
              <a:r>
                <a:rPr lang="en-US" altLang="en-US" sz="14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400" dirty="0">
                  <a:solidFill>
                    <a:srgbClr val="000080"/>
                  </a:solidFill>
                  <a:latin typeface="Courier New" panose="02070309020205020404" pitchFamily="49" charset="0"/>
                  <a:cs typeface="Courier New" panose="02070309020205020404" pitchFamily="49" charset="0"/>
                </a:rPr>
                <a:t>print</a:t>
              </a:r>
              <a:r>
                <a:rPr lang="en-US" altLang="en-US" sz="1400" dirty="0">
                  <a:solidFill>
                    <a:srgbClr val="000000"/>
                  </a:solidFill>
                  <a:latin typeface="Courier New" panose="02070309020205020404" pitchFamily="49" charset="0"/>
                  <a:cs typeface="Courier New" panose="02070309020205020404" pitchFamily="49" charset="0"/>
                </a:rPr>
                <a:t>(</a:t>
              </a:r>
              <a:r>
                <a:rPr lang="en-US" altLang="en-US" sz="1400" dirty="0">
                  <a:solidFill>
                    <a:srgbClr val="000080"/>
                  </a:solidFill>
                  <a:latin typeface="Courier New" panose="02070309020205020404" pitchFamily="49" charset="0"/>
                  <a:cs typeface="Courier New" panose="02070309020205020404" pitchFamily="49" charset="0"/>
                </a:rPr>
                <a:t>format</a:t>
              </a:r>
              <a:r>
                <a:rPr lang="en-US" altLang="en-US" sz="1400" dirty="0">
                  <a:solidFill>
                    <a:srgbClr val="000000"/>
                  </a:solidFill>
                  <a:latin typeface="Courier New" panose="02070309020205020404" pitchFamily="49" charset="0"/>
                  <a:cs typeface="Courier New" panose="02070309020205020404" pitchFamily="49" charset="0"/>
                </a:rPr>
                <a:t>(</a:t>
              </a:r>
              <a:r>
                <a:rPr lang="en-US" altLang="en-US" sz="1400" dirty="0">
                  <a:solidFill>
                    <a:srgbClr val="008080"/>
                  </a:solidFill>
                  <a:latin typeface="Courier New" panose="02070309020205020404" pitchFamily="49" charset="0"/>
                  <a:cs typeface="Courier New" panose="02070309020205020404" pitchFamily="49" charset="0"/>
                </a:rPr>
                <a:t>"Welcome to Python and Java"</a:t>
              </a:r>
              <a:r>
                <a:rPr lang="en-US" altLang="en-US" sz="1400" dirty="0">
                  <a:solidFill>
                    <a:srgbClr val="000000"/>
                  </a:solidFill>
                  <a:latin typeface="Courier New" panose="02070309020205020404" pitchFamily="49" charset="0"/>
                  <a:cs typeface="Courier New" panose="02070309020205020404" pitchFamily="49" charset="0"/>
                </a:rPr>
                <a:t>, </a:t>
              </a:r>
              <a:r>
                <a:rPr lang="en-US" altLang="en-US" sz="1400" dirty="0">
                  <a:solidFill>
                    <a:srgbClr val="008080"/>
                  </a:solidFill>
                  <a:latin typeface="Courier New" panose="02070309020205020404" pitchFamily="49" charset="0"/>
                  <a:cs typeface="Courier New" panose="02070309020205020404" pitchFamily="49" charset="0"/>
                </a:rPr>
                <a:t>"&gt;20s"</a:t>
              </a:r>
              <a:r>
                <a:rPr lang="en-US" altLang="en-US" sz="1400" dirty="0">
                  <a:solidFill>
                    <a:srgbClr val="000000"/>
                  </a:solidFill>
                  <a:latin typeface="Courier New" panose="02070309020205020404" pitchFamily="49" charset="0"/>
                  <a:cs typeface="Courier New" panose="02070309020205020404" pitchFamily="49" charset="0"/>
                </a:rPr>
                <a:t>))</a:t>
              </a:r>
              <a:endParaRPr lang="en-US" altLang="en-US" sz="1400" dirty="0">
                <a:latin typeface="Arial" panose="020B0604020202020204" pitchFamily="34" charset="0"/>
              </a:endParaRPr>
            </a:p>
          </p:txBody>
        </p:sp>
        <p:sp>
          <p:nvSpPr>
            <p:cNvPr id="11" name="Rectangle 10">
              <a:extLst>
                <a:ext uri="{FF2B5EF4-FFF2-40B4-BE49-F238E27FC236}">
                  <a16:creationId xmlns:a16="http://schemas.microsoft.com/office/drawing/2014/main" id="{0093BC0E-FB23-4704-8EC6-5A837A8721CB}"/>
                </a:ext>
              </a:extLst>
            </p:cNvPr>
            <p:cNvSpPr>
              <a:spLocks noChangeArrowheads="1"/>
            </p:cNvSpPr>
            <p:nvPr/>
          </p:nvSpPr>
          <p:spPr bwMode="auto">
            <a:xfrm>
              <a:off x="160238" y="3030455"/>
              <a:ext cx="189653" cy="1189158"/>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sz="1400"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sz="1400"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sz="1400"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sz="1400" dirty="0">
                  <a:solidFill>
                    <a:schemeClr val="tx1">
                      <a:lumMod val="65000"/>
                      <a:lumOff val="35000"/>
                    </a:schemeClr>
                  </a:solidFill>
                  <a:latin typeface="Courier New" panose="02070309020205020404" pitchFamily="49" charset="0"/>
                  <a:cs typeface="Courier New" panose="02070309020205020404" pitchFamily="49" charset="0"/>
                </a:rPr>
                <a:t>4</a:t>
              </a:r>
            </a:p>
          </p:txBody>
        </p:sp>
      </p:grpSp>
      <p:pic>
        <p:nvPicPr>
          <p:cNvPr id="5" name="Picture 4">
            <a:extLst>
              <a:ext uri="{FF2B5EF4-FFF2-40B4-BE49-F238E27FC236}">
                <a16:creationId xmlns:a16="http://schemas.microsoft.com/office/drawing/2014/main" id="{A1CCFD74-9D82-4F83-9ABD-EBF338557233}"/>
              </a:ext>
            </a:extLst>
          </p:cNvPr>
          <p:cNvPicPr>
            <a:picLocks noChangeAspect="1"/>
          </p:cNvPicPr>
          <p:nvPr/>
        </p:nvPicPr>
        <p:blipFill>
          <a:blip r:embed="rId3"/>
          <a:stretch>
            <a:fillRect/>
          </a:stretch>
        </p:blipFill>
        <p:spPr>
          <a:xfrm>
            <a:off x="6127422" y="2554554"/>
            <a:ext cx="2955117" cy="1230121"/>
          </a:xfrm>
          <a:prstGeom prst="rect">
            <a:avLst/>
          </a:prstGeom>
        </p:spPr>
      </p:pic>
      <p:pic>
        <p:nvPicPr>
          <p:cNvPr id="12" name="Picture 11">
            <a:hlinkClick r:id="rId4" action="ppaction://hlinksldjump"/>
            <a:extLst>
              <a:ext uri="{FF2B5EF4-FFF2-40B4-BE49-F238E27FC236}">
                <a16:creationId xmlns:a16="http://schemas.microsoft.com/office/drawing/2014/main" id="{E0AF9AF3-707A-4777-B2CD-F972A8A06045}"/>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3" name="Slide Number Placeholder 2">
            <a:hlinkClick r:id="rId6" action="ppaction://hlinksldjump"/>
            <a:extLst>
              <a:ext uri="{FF2B5EF4-FFF2-40B4-BE49-F238E27FC236}">
                <a16:creationId xmlns:a16="http://schemas.microsoft.com/office/drawing/2014/main" id="{7D62F4A4-0155-4EC8-8403-2AC5B1685E7D}"/>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922894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F4BD-997E-48F2-8AC9-97E859125D5C}"/>
              </a:ext>
            </a:extLst>
          </p:cNvPr>
          <p:cNvSpPr>
            <a:spLocks noGrp="1"/>
          </p:cNvSpPr>
          <p:nvPr>
            <p:ph type="title"/>
          </p:nvPr>
        </p:nvSpPr>
        <p:spPr/>
        <p:txBody>
          <a:bodyPr/>
          <a:lstStyle/>
          <a:p>
            <a:r>
              <a:rPr lang="en-US" dirty="0"/>
              <a:t>Frequently Used Specifiers</a:t>
            </a:r>
          </a:p>
        </p:txBody>
      </p:sp>
      <p:sp>
        <p:nvSpPr>
          <p:cNvPr id="9" name="Slide Number Placeholder 8">
            <a:extLst>
              <a:ext uri="{FF2B5EF4-FFF2-40B4-BE49-F238E27FC236}">
                <a16:creationId xmlns:a16="http://schemas.microsoft.com/office/drawing/2014/main" id="{209B61BB-078B-4D9C-A189-8822BF4F1A1B}"/>
              </a:ext>
            </a:extLst>
          </p:cNvPr>
          <p:cNvSpPr>
            <a:spLocks noGrp="1"/>
          </p:cNvSpPr>
          <p:nvPr>
            <p:ph type="sldNum" sz="quarter" idx="12"/>
          </p:nvPr>
        </p:nvSpPr>
        <p:spPr/>
        <p:txBody>
          <a:bodyPr/>
          <a:lstStyle/>
          <a:p>
            <a:fld id="{F3E9C4B0-9109-4B6A-816F-B8FB191BD566}" type="slidenum">
              <a:rPr lang="en-US" smtClean="0"/>
              <a:t>73</a:t>
            </a:fld>
            <a:endParaRPr lang="en-US"/>
          </a:p>
        </p:txBody>
      </p:sp>
      <p:pic>
        <p:nvPicPr>
          <p:cNvPr id="4" name="Content Placeholder 3">
            <a:extLst>
              <a:ext uri="{FF2B5EF4-FFF2-40B4-BE49-F238E27FC236}">
                <a16:creationId xmlns:a16="http://schemas.microsoft.com/office/drawing/2014/main" id="{C5BE8C74-3A74-4300-B528-C201B7556CB4}"/>
              </a:ext>
            </a:extLst>
          </p:cNvPr>
          <p:cNvPicPr>
            <a:picLocks noGrp="1" noChangeAspect="1"/>
          </p:cNvPicPr>
          <p:nvPr>
            <p:ph idx="1"/>
          </p:nvPr>
        </p:nvPicPr>
        <p:blipFill rotWithShape="1">
          <a:blip r:embed="rId2"/>
          <a:srcRect b="73693"/>
          <a:stretch/>
        </p:blipFill>
        <p:spPr>
          <a:xfrm>
            <a:off x="443804" y="1408171"/>
            <a:ext cx="8256392" cy="1212481"/>
          </a:xfrm>
          <a:prstGeom prst="rect">
            <a:avLst/>
          </a:prstGeom>
        </p:spPr>
      </p:pic>
      <p:pic>
        <p:nvPicPr>
          <p:cNvPr id="6" name="Content Placeholder 3">
            <a:extLst>
              <a:ext uri="{FF2B5EF4-FFF2-40B4-BE49-F238E27FC236}">
                <a16:creationId xmlns:a16="http://schemas.microsoft.com/office/drawing/2014/main" id="{60458EA8-6F8D-4783-84CE-83EC09309297}"/>
              </a:ext>
            </a:extLst>
          </p:cNvPr>
          <p:cNvPicPr>
            <a:picLocks noChangeAspect="1"/>
          </p:cNvPicPr>
          <p:nvPr/>
        </p:nvPicPr>
        <p:blipFill rotWithShape="1">
          <a:blip r:embed="rId2"/>
          <a:srcRect t="68365"/>
          <a:stretch/>
        </p:blipFill>
        <p:spPr>
          <a:xfrm>
            <a:off x="443804" y="3047740"/>
            <a:ext cx="8256392" cy="1458005"/>
          </a:xfrm>
          <a:prstGeom prst="rect">
            <a:avLst/>
          </a:prstGeom>
        </p:spPr>
      </p:pic>
      <p:pic>
        <p:nvPicPr>
          <p:cNvPr id="7" name="Content Placeholder 3">
            <a:extLst>
              <a:ext uri="{FF2B5EF4-FFF2-40B4-BE49-F238E27FC236}">
                <a16:creationId xmlns:a16="http://schemas.microsoft.com/office/drawing/2014/main" id="{E28604C7-7E00-4555-91DD-44395532446E}"/>
              </a:ext>
            </a:extLst>
          </p:cNvPr>
          <p:cNvPicPr>
            <a:picLocks noChangeAspect="1"/>
          </p:cNvPicPr>
          <p:nvPr/>
        </p:nvPicPr>
        <p:blipFill rotWithShape="1">
          <a:blip r:embed="rId2"/>
          <a:srcRect t="34580" b="56153"/>
          <a:stretch/>
        </p:blipFill>
        <p:spPr>
          <a:xfrm>
            <a:off x="443804" y="2620652"/>
            <a:ext cx="8256392" cy="427088"/>
          </a:xfrm>
          <a:prstGeom prst="rect">
            <a:avLst/>
          </a:prstGeom>
        </p:spPr>
      </p:pic>
      <p:pic>
        <p:nvPicPr>
          <p:cNvPr id="8" name="Picture 7">
            <a:hlinkClick r:id="rId3" action="ppaction://hlinksldjump"/>
            <a:extLst>
              <a:ext uri="{FF2B5EF4-FFF2-40B4-BE49-F238E27FC236}">
                <a16:creationId xmlns:a16="http://schemas.microsoft.com/office/drawing/2014/main" id="{39E3BEE8-CB0E-4385-AAF3-72478C19D22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0" name="Slide Number Placeholder 2">
            <a:hlinkClick r:id="rId5" action="ppaction://hlinksldjump"/>
            <a:extLst>
              <a:ext uri="{FF2B5EF4-FFF2-40B4-BE49-F238E27FC236}">
                <a16:creationId xmlns:a16="http://schemas.microsoft.com/office/drawing/2014/main" id="{C3152083-88DA-4C65-A504-F63F5729BCE5}"/>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1417690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8FD1-24C6-43B8-A0D3-DF8C1730172B}"/>
              </a:ext>
            </a:extLst>
          </p:cNvPr>
          <p:cNvSpPr>
            <a:spLocks noGrp="1"/>
          </p:cNvSpPr>
          <p:nvPr>
            <p:ph type="title"/>
          </p:nvPr>
        </p:nvSpPr>
        <p:spPr/>
        <p:txBody>
          <a:bodyPr/>
          <a:lstStyle/>
          <a:p>
            <a:r>
              <a:rPr lang="en-US" dirty="0"/>
              <a:t>Note</a:t>
            </a:r>
          </a:p>
        </p:txBody>
      </p:sp>
      <p:sp>
        <p:nvSpPr>
          <p:cNvPr id="3" name="Slide Number Placeholder 2">
            <a:extLst>
              <a:ext uri="{FF2B5EF4-FFF2-40B4-BE49-F238E27FC236}">
                <a16:creationId xmlns:a16="http://schemas.microsoft.com/office/drawing/2014/main" id="{7275C30C-DC87-4B51-B8FD-BBB51F5F4E38}"/>
              </a:ext>
            </a:extLst>
          </p:cNvPr>
          <p:cNvSpPr>
            <a:spLocks noGrp="1"/>
          </p:cNvSpPr>
          <p:nvPr>
            <p:ph type="sldNum" sz="quarter" idx="12"/>
          </p:nvPr>
        </p:nvSpPr>
        <p:spPr/>
        <p:txBody>
          <a:bodyPr/>
          <a:lstStyle/>
          <a:p>
            <a:fld id="{F3E9C4B0-9109-4B6A-816F-B8FB191BD566}" type="slidenum">
              <a:rPr lang="en-US" smtClean="0"/>
              <a:t>74</a:t>
            </a:fld>
            <a:endParaRPr lang="en-US"/>
          </a:p>
        </p:txBody>
      </p:sp>
      <p:sp>
        <p:nvSpPr>
          <p:cNvPr id="5" name="Content Placeholder 4">
            <a:extLst>
              <a:ext uri="{FF2B5EF4-FFF2-40B4-BE49-F238E27FC236}">
                <a16:creationId xmlns:a16="http://schemas.microsoft.com/office/drawing/2014/main" id="{0B2987FA-7E71-4A4B-BCA9-55AE762AF1EB}"/>
              </a:ext>
            </a:extLst>
          </p:cNvPr>
          <p:cNvSpPr>
            <a:spLocks noGrp="1"/>
          </p:cNvSpPr>
          <p:nvPr>
            <p:ph idx="1"/>
          </p:nvPr>
        </p:nvSpPr>
        <p:spPr/>
        <p:txBody>
          <a:bodyPr>
            <a:normAutofit/>
          </a:bodyPr>
          <a:lstStyle/>
          <a:p>
            <a:r>
              <a:rPr lang="en-US" dirty="0"/>
              <a:t>The format function uses the built-in round function when dealing with floating-point numbers.</a:t>
            </a:r>
          </a:p>
        </p:txBody>
      </p:sp>
      <p:grpSp>
        <p:nvGrpSpPr>
          <p:cNvPr id="26" name="Group 25">
            <a:extLst>
              <a:ext uri="{FF2B5EF4-FFF2-40B4-BE49-F238E27FC236}">
                <a16:creationId xmlns:a16="http://schemas.microsoft.com/office/drawing/2014/main" id="{5A4EA334-C75D-49E8-AC3E-310B7746BD88}"/>
              </a:ext>
            </a:extLst>
          </p:cNvPr>
          <p:cNvGrpSpPr/>
          <p:nvPr/>
        </p:nvGrpSpPr>
        <p:grpSpPr>
          <a:xfrm>
            <a:off x="360133" y="2305736"/>
            <a:ext cx="8473441" cy="983813"/>
            <a:chOff x="360133" y="2377868"/>
            <a:chExt cx="8473441" cy="983813"/>
          </a:xfrm>
        </p:grpSpPr>
        <p:sp>
          <p:nvSpPr>
            <p:cNvPr id="6" name="Rectangle 5">
              <a:extLst>
                <a:ext uri="{FF2B5EF4-FFF2-40B4-BE49-F238E27FC236}">
                  <a16:creationId xmlns:a16="http://schemas.microsoft.com/office/drawing/2014/main" id="{DAA1EA51-4886-4A34-86E0-06362809325B}"/>
                </a:ext>
              </a:extLst>
            </p:cNvPr>
            <p:cNvSpPr>
              <a:spLocks noChangeArrowheads="1"/>
            </p:cNvSpPr>
            <p:nvPr/>
          </p:nvSpPr>
          <p:spPr bwMode="auto">
            <a:xfrm>
              <a:off x="360133" y="2377868"/>
              <a:ext cx="5675377"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123.4</a:t>
              </a:r>
              <a:r>
                <a:rPr lang="en-US" altLang="en-US" sz="2000" b="1" dirty="0">
                  <a:solidFill>
                    <a:srgbClr val="C00000"/>
                  </a:solidFill>
                  <a:latin typeface="Courier New" panose="02070309020205020404" pitchFamily="49" charset="0"/>
                  <a:cs typeface="Courier New" panose="02070309020205020404" pitchFamily="49" charset="0"/>
                </a:rPr>
                <a:t>2</a:t>
              </a:r>
              <a:r>
                <a:rPr lang="en-US" altLang="en-US" sz="2000" b="1" dirty="0">
                  <a:solidFill>
                    <a:srgbClr val="7030A0"/>
                  </a:solidFill>
                  <a:latin typeface="Courier New" panose="02070309020205020404" pitchFamily="49" charset="0"/>
                  <a:cs typeface="Courier New" panose="02070309020205020404" pitchFamily="49" charset="0"/>
                </a:rPr>
                <a:t>6</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"10.</a:t>
              </a:r>
              <a:r>
                <a:rPr lang="en-US" altLang="en-US" sz="2000" b="1" dirty="0">
                  <a:solidFill>
                    <a:srgbClr val="CC6600"/>
                  </a:solidFill>
                  <a:latin typeface="Courier New" panose="02070309020205020404" pitchFamily="49" charset="0"/>
                  <a:cs typeface="Courier New" panose="02070309020205020404" pitchFamily="49" charset="0"/>
                </a:rPr>
                <a:t>2</a:t>
              </a:r>
              <a:r>
                <a:rPr lang="en-US" altLang="en-US" sz="2000" dirty="0">
                  <a:solidFill>
                    <a:srgbClr val="008080"/>
                  </a:solidFill>
                  <a:latin typeface="Courier New" panose="02070309020205020404" pitchFamily="49" charset="0"/>
                  <a:cs typeface="Courier New" panose="02070309020205020404" pitchFamily="49" charset="0"/>
                </a:rPr>
                <a:t>f"</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13" name="Group 12">
              <a:extLst>
                <a:ext uri="{FF2B5EF4-FFF2-40B4-BE49-F238E27FC236}">
                  <a16:creationId xmlns:a16="http://schemas.microsoft.com/office/drawing/2014/main" id="{5A90D262-CB08-4B63-B1F8-37B853714063}"/>
                </a:ext>
              </a:extLst>
            </p:cNvPr>
            <p:cNvGrpSpPr/>
            <p:nvPr/>
          </p:nvGrpSpPr>
          <p:grpSpPr>
            <a:xfrm>
              <a:off x="6184114" y="2392981"/>
              <a:ext cx="2649460" cy="461665"/>
              <a:chOff x="1768435" y="2007612"/>
              <a:chExt cx="2649460" cy="461665"/>
            </a:xfrm>
          </p:grpSpPr>
          <p:cxnSp>
            <p:nvCxnSpPr>
              <p:cNvPr id="14" name="Straight Arrow Connector 13">
                <a:extLst>
                  <a:ext uri="{FF2B5EF4-FFF2-40B4-BE49-F238E27FC236}">
                    <a16:creationId xmlns:a16="http://schemas.microsoft.com/office/drawing/2014/main" id="{682A3A70-18C2-42BD-ABFA-84C258B221FD}"/>
                  </a:ext>
                </a:extLst>
              </p:cNvPr>
              <p:cNvCxnSpPr>
                <a:cxnSpLocks/>
              </p:cNvCxnSpPr>
              <p:nvPr/>
            </p:nvCxnSpPr>
            <p:spPr>
              <a:xfrm>
                <a:off x="1768435" y="2238445"/>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DC95445-EF1C-46A5-9218-E9B3B6476473}"/>
                  </a:ext>
                </a:extLst>
              </p:cNvPr>
              <p:cNvSpPr txBox="1"/>
              <p:nvPr/>
            </p:nvSpPr>
            <p:spPr>
              <a:xfrm>
                <a:off x="2467816" y="2007612"/>
                <a:ext cx="1950079" cy="461665"/>
              </a:xfrm>
              <a:prstGeom prst="rect">
                <a:avLst/>
              </a:prstGeom>
              <a:solidFill>
                <a:schemeClr val="accent1">
                  <a:lumMod val="20000"/>
                  <a:lumOff val="80000"/>
                  <a:alpha val="50000"/>
                </a:schemeClr>
              </a:solidFill>
            </p:spPr>
            <p:txBody>
              <a:bodyPr wrap="square" rtlCol="0">
                <a:spAutoFit/>
              </a:bodyPr>
              <a:lstStyle/>
              <a:p>
                <a:r>
                  <a:rPr lang="en-US" sz="2400" dirty="0">
                    <a:highlight>
                      <a:srgbClr val="D9ECFF"/>
                    </a:highlight>
                  </a:rPr>
                  <a:t>    123.</a:t>
                </a:r>
                <a:r>
                  <a:rPr lang="en-US" sz="2400" dirty="0">
                    <a:solidFill>
                      <a:srgbClr val="FF0000"/>
                    </a:solidFill>
                    <a:highlight>
                      <a:srgbClr val="D9ECFF"/>
                    </a:highlight>
                  </a:rPr>
                  <a:t>43</a:t>
                </a:r>
                <a:endParaRPr lang="en-US" dirty="0">
                  <a:solidFill>
                    <a:srgbClr val="FF0000"/>
                  </a:solidFill>
                  <a:highlight>
                    <a:srgbClr val="D9ECFF"/>
                  </a:highlight>
                </a:endParaRPr>
              </a:p>
            </p:txBody>
          </p:sp>
        </p:grpSp>
        <p:sp>
          <p:nvSpPr>
            <p:cNvPr id="22" name="Rectangle 21">
              <a:extLst>
                <a:ext uri="{FF2B5EF4-FFF2-40B4-BE49-F238E27FC236}">
                  <a16:creationId xmlns:a16="http://schemas.microsoft.com/office/drawing/2014/main" id="{4B39CB04-51CE-402C-806F-05B747C027EC}"/>
                </a:ext>
              </a:extLst>
            </p:cNvPr>
            <p:cNvSpPr>
              <a:spLocks noChangeArrowheads="1"/>
            </p:cNvSpPr>
            <p:nvPr/>
          </p:nvSpPr>
          <p:spPr bwMode="auto">
            <a:xfrm>
              <a:off x="360133" y="2884903"/>
              <a:ext cx="5675377" cy="474322"/>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round</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123.4</a:t>
              </a:r>
              <a:r>
                <a:rPr lang="en-US" altLang="en-US" sz="2000" b="1" dirty="0">
                  <a:solidFill>
                    <a:srgbClr val="C00000"/>
                  </a:solidFill>
                  <a:latin typeface="Courier New" panose="02070309020205020404" pitchFamily="49" charset="0"/>
                  <a:cs typeface="Courier New" panose="02070309020205020404" pitchFamily="49" charset="0"/>
                </a:rPr>
                <a:t>2</a:t>
              </a:r>
              <a:r>
                <a:rPr lang="en-US" altLang="en-US" sz="2000" b="1" dirty="0">
                  <a:solidFill>
                    <a:srgbClr val="7030A0"/>
                  </a:solidFill>
                  <a:latin typeface="Courier New" panose="02070309020205020404" pitchFamily="49" charset="0"/>
                  <a:cs typeface="Courier New" panose="02070309020205020404" pitchFamily="49" charset="0"/>
                </a:rPr>
                <a:t>6</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b="1" dirty="0">
                  <a:solidFill>
                    <a:srgbClr val="CC6600"/>
                  </a:solidFill>
                  <a:latin typeface="Courier New" panose="02070309020205020404" pitchFamily="49" charset="0"/>
                  <a:cs typeface="Courier New" panose="02070309020205020404" pitchFamily="49" charset="0"/>
                </a:rPr>
                <a:t>2</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23" name="Group 22">
              <a:extLst>
                <a:ext uri="{FF2B5EF4-FFF2-40B4-BE49-F238E27FC236}">
                  <a16:creationId xmlns:a16="http://schemas.microsoft.com/office/drawing/2014/main" id="{6DF4073A-9EE7-4D88-88C2-D24854E70EC6}"/>
                </a:ext>
              </a:extLst>
            </p:cNvPr>
            <p:cNvGrpSpPr/>
            <p:nvPr/>
          </p:nvGrpSpPr>
          <p:grpSpPr>
            <a:xfrm>
              <a:off x="6184114" y="2900016"/>
              <a:ext cx="2649460" cy="461665"/>
              <a:chOff x="1768435" y="1967857"/>
              <a:chExt cx="2649460" cy="461665"/>
            </a:xfrm>
          </p:grpSpPr>
          <p:cxnSp>
            <p:nvCxnSpPr>
              <p:cNvPr id="24" name="Straight Arrow Connector 23">
                <a:extLst>
                  <a:ext uri="{FF2B5EF4-FFF2-40B4-BE49-F238E27FC236}">
                    <a16:creationId xmlns:a16="http://schemas.microsoft.com/office/drawing/2014/main" id="{E8AE1D31-B37D-47B0-9381-659C096049ED}"/>
                  </a:ext>
                </a:extLst>
              </p:cNvPr>
              <p:cNvCxnSpPr>
                <a:cxnSpLocks/>
              </p:cNvCxnSpPr>
              <p:nvPr/>
            </p:nvCxnSpPr>
            <p:spPr>
              <a:xfrm>
                <a:off x="1768435" y="2198690"/>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D7E6CC1-7E95-44FF-8D10-12FC1864F56B}"/>
                  </a:ext>
                </a:extLst>
              </p:cNvPr>
              <p:cNvSpPr txBox="1"/>
              <p:nvPr/>
            </p:nvSpPr>
            <p:spPr>
              <a:xfrm>
                <a:off x="2467816" y="1967857"/>
                <a:ext cx="1950079" cy="461665"/>
              </a:xfrm>
              <a:prstGeom prst="rect">
                <a:avLst/>
              </a:prstGeom>
              <a:solidFill>
                <a:schemeClr val="accent1">
                  <a:lumMod val="20000"/>
                  <a:lumOff val="80000"/>
                  <a:alpha val="50000"/>
                </a:schemeClr>
              </a:solidFill>
            </p:spPr>
            <p:txBody>
              <a:bodyPr wrap="square" rtlCol="0">
                <a:spAutoFit/>
              </a:bodyPr>
              <a:lstStyle/>
              <a:p>
                <a:r>
                  <a:rPr lang="en-US" sz="2400" dirty="0"/>
                  <a:t>123.</a:t>
                </a:r>
                <a:r>
                  <a:rPr lang="en-US" sz="2400" dirty="0">
                    <a:solidFill>
                      <a:srgbClr val="FF0000"/>
                    </a:solidFill>
                  </a:rPr>
                  <a:t>43</a:t>
                </a:r>
                <a:endParaRPr lang="en-US" dirty="0">
                  <a:solidFill>
                    <a:srgbClr val="FF0000"/>
                  </a:solidFill>
                </a:endParaRPr>
              </a:p>
            </p:txBody>
          </p:sp>
        </p:grpSp>
      </p:grpSp>
      <p:grpSp>
        <p:nvGrpSpPr>
          <p:cNvPr id="27" name="Group 26">
            <a:extLst>
              <a:ext uri="{FF2B5EF4-FFF2-40B4-BE49-F238E27FC236}">
                <a16:creationId xmlns:a16="http://schemas.microsoft.com/office/drawing/2014/main" id="{EE61AAC1-81D3-4FB6-AF05-E03FD174D928}"/>
              </a:ext>
            </a:extLst>
          </p:cNvPr>
          <p:cNvGrpSpPr/>
          <p:nvPr/>
        </p:nvGrpSpPr>
        <p:grpSpPr>
          <a:xfrm>
            <a:off x="360133" y="3335071"/>
            <a:ext cx="8473441" cy="983813"/>
            <a:chOff x="360133" y="2377868"/>
            <a:chExt cx="8473441" cy="983813"/>
          </a:xfrm>
        </p:grpSpPr>
        <p:sp>
          <p:nvSpPr>
            <p:cNvPr id="28" name="Rectangle 27">
              <a:extLst>
                <a:ext uri="{FF2B5EF4-FFF2-40B4-BE49-F238E27FC236}">
                  <a16:creationId xmlns:a16="http://schemas.microsoft.com/office/drawing/2014/main" id="{0190C428-B4E1-4101-B472-F5B0EB642DAC}"/>
                </a:ext>
              </a:extLst>
            </p:cNvPr>
            <p:cNvSpPr>
              <a:spLocks noChangeArrowheads="1"/>
            </p:cNvSpPr>
            <p:nvPr/>
          </p:nvSpPr>
          <p:spPr bwMode="auto">
            <a:xfrm>
              <a:off x="360133" y="2377868"/>
              <a:ext cx="5675377"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123.4</a:t>
              </a:r>
              <a:r>
                <a:rPr lang="en-US" altLang="en-US" sz="2000" b="1" dirty="0">
                  <a:solidFill>
                    <a:srgbClr val="C00000"/>
                  </a:solidFill>
                  <a:latin typeface="Courier New" panose="02070309020205020404" pitchFamily="49" charset="0"/>
                  <a:cs typeface="Courier New" panose="02070309020205020404" pitchFamily="49" charset="0"/>
                </a:rPr>
                <a:t>2</a:t>
              </a:r>
              <a:r>
                <a:rPr lang="en-US" altLang="en-US" sz="2000" b="1" dirty="0">
                  <a:solidFill>
                    <a:srgbClr val="7030A0"/>
                  </a:solidFill>
                  <a:latin typeface="Courier New" panose="02070309020205020404" pitchFamily="49" charset="0"/>
                  <a:cs typeface="Courier New" panose="02070309020205020404" pitchFamily="49" charset="0"/>
                </a:rPr>
                <a:t>4</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"10.</a:t>
              </a:r>
              <a:r>
                <a:rPr lang="en-US" altLang="en-US" sz="2000" b="1" dirty="0">
                  <a:solidFill>
                    <a:srgbClr val="CC6600"/>
                  </a:solidFill>
                  <a:latin typeface="Courier New" panose="02070309020205020404" pitchFamily="49" charset="0"/>
                  <a:cs typeface="Courier New" panose="02070309020205020404" pitchFamily="49" charset="0"/>
                </a:rPr>
                <a:t>2</a:t>
              </a:r>
              <a:r>
                <a:rPr lang="en-US" altLang="en-US" sz="2000" dirty="0">
                  <a:solidFill>
                    <a:srgbClr val="008080"/>
                  </a:solidFill>
                  <a:latin typeface="Courier New" panose="02070309020205020404" pitchFamily="49" charset="0"/>
                  <a:cs typeface="Courier New" panose="02070309020205020404" pitchFamily="49" charset="0"/>
                </a:rPr>
                <a:t>f"</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29" name="Group 28">
              <a:extLst>
                <a:ext uri="{FF2B5EF4-FFF2-40B4-BE49-F238E27FC236}">
                  <a16:creationId xmlns:a16="http://schemas.microsoft.com/office/drawing/2014/main" id="{E19758B7-BCA5-4FFE-AC40-7843C6DDCC16}"/>
                </a:ext>
              </a:extLst>
            </p:cNvPr>
            <p:cNvGrpSpPr/>
            <p:nvPr/>
          </p:nvGrpSpPr>
          <p:grpSpPr>
            <a:xfrm>
              <a:off x="6184114" y="2392981"/>
              <a:ext cx="2649460" cy="461665"/>
              <a:chOff x="1768435" y="2007612"/>
              <a:chExt cx="2649460" cy="461665"/>
            </a:xfrm>
          </p:grpSpPr>
          <p:cxnSp>
            <p:nvCxnSpPr>
              <p:cNvPr id="34" name="Straight Arrow Connector 33">
                <a:extLst>
                  <a:ext uri="{FF2B5EF4-FFF2-40B4-BE49-F238E27FC236}">
                    <a16:creationId xmlns:a16="http://schemas.microsoft.com/office/drawing/2014/main" id="{1B17DCD3-694F-4E97-84F6-A539F98CCDD5}"/>
                  </a:ext>
                </a:extLst>
              </p:cNvPr>
              <p:cNvCxnSpPr>
                <a:cxnSpLocks/>
              </p:cNvCxnSpPr>
              <p:nvPr/>
            </p:nvCxnSpPr>
            <p:spPr>
              <a:xfrm>
                <a:off x="1768435" y="2238445"/>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433E40F-59F4-45A5-8035-CE0AF94E81DE}"/>
                  </a:ext>
                </a:extLst>
              </p:cNvPr>
              <p:cNvSpPr txBox="1"/>
              <p:nvPr/>
            </p:nvSpPr>
            <p:spPr>
              <a:xfrm>
                <a:off x="2467816" y="2007612"/>
                <a:ext cx="1950079" cy="461665"/>
              </a:xfrm>
              <a:prstGeom prst="rect">
                <a:avLst/>
              </a:prstGeom>
              <a:solidFill>
                <a:schemeClr val="accent1">
                  <a:lumMod val="20000"/>
                  <a:lumOff val="80000"/>
                  <a:alpha val="50000"/>
                </a:schemeClr>
              </a:solidFill>
            </p:spPr>
            <p:txBody>
              <a:bodyPr wrap="square" rtlCol="0">
                <a:spAutoFit/>
              </a:bodyPr>
              <a:lstStyle/>
              <a:p>
                <a:r>
                  <a:rPr lang="en-US" sz="2400" dirty="0">
                    <a:highlight>
                      <a:srgbClr val="D9ECFF"/>
                    </a:highlight>
                  </a:rPr>
                  <a:t>    123.</a:t>
                </a:r>
                <a:r>
                  <a:rPr lang="en-US" sz="2400" dirty="0">
                    <a:solidFill>
                      <a:srgbClr val="0000FF"/>
                    </a:solidFill>
                    <a:highlight>
                      <a:srgbClr val="D9ECFF"/>
                    </a:highlight>
                  </a:rPr>
                  <a:t>42</a:t>
                </a:r>
              </a:p>
            </p:txBody>
          </p:sp>
        </p:grpSp>
        <p:sp>
          <p:nvSpPr>
            <p:cNvPr id="30" name="Rectangle 29">
              <a:extLst>
                <a:ext uri="{FF2B5EF4-FFF2-40B4-BE49-F238E27FC236}">
                  <a16:creationId xmlns:a16="http://schemas.microsoft.com/office/drawing/2014/main" id="{471DAF1E-9BC8-4EFC-A8EB-666648CEDBF7}"/>
                </a:ext>
              </a:extLst>
            </p:cNvPr>
            <p:cNvSpPr>
              <a:spLocks noChangeArrowheads="1"/>
            </p:cNvSpPr>
            <p:nvPr/>
          </p:nvSpPr>
          <p:spPr bwMode="auto">
            <a:xfrm>
              <a:off x="360133" y="2884903"/>
              <a:ext cx="5675377" cy="474322"/>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round</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123.4</a:t>
              </a:r>
              <a:r>
                <a:rPr lang="en-US" altLang="en-US" sz="2000" b="1" dirty="0">
                  <a:solidFill>
                    <a:srgbClr val="C00000"/>
                  </a:solidFill>
                  <a:latin typeface="Courier New" panose="02070309020205020404" pitchFamily="49" charset="0"/>
                  <a:cs typeface="Courier New" panose="02070309020205020404" pitchFamily="49" charset="0"/>
                </a:rPr>
                <a:t>2</a:t>
              </a:r>
              <a:r>
                <a:rPr lang="en-US" altLang="en-US" sz="2000" b="1" dirty="0">
                  <a:solidFill>
                    <a:srgbClr val="7030A0"/>
                  </a:solidFill>
                  <a:latin typeface="Courier New" panose="02070309020205020404" pitchFamily="49" charset="0"/>
                  <a:cs typeface="Courier New" panose="02070309020205020404" pitchFamily="49" charset="0"/>
                </a:rPr>
                <a:t>4</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b="1" dirty="0">
                  <a:solidFill>
                    <a:srgbClr val="CC6600"/>
                  </a:solidFill>
                  <a:latin typeface="Courier New" panose="02070309020205020404" pitchFamily="49" charset="0"/>
                  <a:cs typeface="Courier New" panose="02070309020205020404" pitchFamily="49" charset="0"/>
                </a:rPr>
                <a:t>2</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31" name="Group 30">
              <a:extLst>
                <a:ext uri="{FF2B5EF4-FFF2-40B4-BE49-F238E27FC236}">
                  <a16:creationId xmlns:a16="http://schemas.microsoft.com/office/drawing/2014/main" id="{71E53D38-5BCA-47FF-B751-17BFEB4DA058}"/>
                </a:ext>
              </a:extLst>
            </p:cNvPr>
            <p:cNvGrpSpPr/>
            <p:nvPr/>
          </p:nvGrpSpPr>
          <p:grpSpPr>
            <a:xfrm>
              <a:off x="6184114" y="2900016"/>
              <a:ext cx="2649460" cy="461665"/>
              <a:chOff x="1768435" y="1967857"/>
              <a:chExt cx="2649460" cy="461665"/>
            </a:xfrm>
          </p:grpSpPr>
          <p:cxnSp>
            <p:nvCxnSpPr>
              <p:cNvPr id="32" name="Straight Arrow Connector 31">
                <a:extLst>
                  <a:ext uri="{FF2B5EF4-FFF2-40B4-BE49-F238E27FC236}">
                    <a16:creationId xmlns:a16="http://schemas.microsoft.com/office/drawing/2014/main" id="{80B9869F-9EBA-44B6-9493-B65A800429B8}"/>
                  </a:ext>
                </a:extLst>
              </p:cNvPr>
              <p:cNvCxnSpPr>
                <a:cxnSpLocks/>
              </p:cNvCxnSpPr>
              <p:nvPr/>
            </p:nvCxnSpPr>
            <p:spPr>
              <a:xfrm>
                <a:off x="1768435" y="2198690"/>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3833F9E-68DB-442F-B5F7-A01404DD8DD5}"/>
                  </a:ext>
                </a:extLst>
              </p:cNvPr>
              <p:cNvSpPr txBox="1"/>
              <p:nvPr/>
            </p:nvSpPr>
            <p:spPr>
              <a:xfrm>
                <a:off x="2467816" y="1967857"/>
                <a:ext cx="1950079" cy="461665"/>
              </a:xfrm>
              <a:prstGeom prst="rect">
                <a:avLst/>
              </a:prstGeom>
              <a:solidFill>
                <a:schemeClr val="accent1">
                  <a:lumMod val="20000"/>
                  <a:lumOff val="80000"/>
                  <a:alpha val="50000"/>
                </a:schemeClr>
              </a:solidFill>
            </p:spPr>
            <p:txBody>
              <a:bodyPr wrap="square" rtlCol="0">
                <a:spAutoFit/>
              </a:bodyPr>
              <a:lstStyle/>
              <a:p>
                <a:r>
                  <a:rPr lang="en-US" sz="2400" dirty="0"/>
                  <a:t>123.</a:t>
                </a:r>
                <a:r>
                  <a:rPr lang="en-US" sz="2400" dirty="0">
                    <a:solidFill>
                      <a:srgbClr val="0000FF"/>
                    </a:solidFill>
                  </a:rPr>
                  <a:t>42</a:t>
                </a:r>
                <a:endParaRPr lang="en-US" dirty="0">
                  <a:solidFill>
                    <a:srgbClr val="0000FF"/>
                  </a:solidFill>
                </a:endParaRPr>
              </a:p>
            </p:txBody>
          </p:sp>
        </p:grpSp>
      </p:grpSp>
      <p:grpSp>
        <p:nvGrpSpPr>
          <p:cNvPr id="36" name="Group 35">
            <a:extLst>
              <a:ext uri="{FF2B5EF4-FFF2-40B4-BE49-F238E27FC236}">
                <a16:creationId xmlns:a16="http://schemas.microsoft.com/office/drawing/2014/main" id="{BE4A2018-781F-44B3-8C3A-80F481034A48}"/>
              </a:ext>
            </a:extLst>
          </p:cNvPr>
          <p:cNvGrpSpPr/>
          <p:nvPr/>
        </p:nvGrpSpPr>
        <p:grpSpPr>
          <a:xfrm>
            <a:off x="360133" y="4375816"/>
            <a:ext cx="8473441" cy="983813"/>
            <a:chOff x="360133" y="2377868"/>
            <a:chExt cx="8473441" cy="983813"/>
          </a:xfrm>
        </p:grpSpPr>
        <p:sp>
          <p:nvSpPr>
            <p:cNvPr id="37" name="Rectangle 36">
              <a:extLst>
                <a:ext uri="{FF2B5EF4-FFF2-40B4-BE49-F238E27FC236}">
                  <a16:creationId xmlns:a16="http://schemas.microsoft.com/office/drawing/2014/main" id="{8A079A68-B200-4347-AA24-52AD87199E01}"/>
                </a:ext>
              </a:extLst>
            </p:cNvPr>
            <p:cNvSpPr>
              <a:spLocks noChangeArrowheads="1"/>
            </p:cNvSpPr>
            <p:nvPr/>
          </p:nvSpPr>
          <p:spPr bwMode="auto">
            <a:xfrm>
              <a:off x="360133" y="2377868"/>
              <a:ext cx="5675377"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12.</a:t>
              </a:r>
              <a:r>
                <a:rPr lang="en-US" altLang="en-US" sz="2000" b="1" dirty="0">
                  <a:solidFill>
                    <a:srgbClr val="C00000"/>
                  </a:solidFill>
                  <a:latin typeface="Courier New" panose="02070309020205020404" pitchFamily="49" charset="0"/>
                  <a:cs typeface="Courier New" panose="02070309020205020404" pitchFamily="49" charset="0"/>
                </a:rPr>
                <a:t>6</a:t>
              </a:r>
              <a:r>
                <a:rPr lang="en-US" altLang="en-US" sz="2000" dirty="0">
                  <a:solidFill>
                    <a:srgbClr val="0000FF"/>
                  </a:solidFill>
                  <a:latin typeface="Courier New" panose="02070309020205020404" pitchFamily="49" charset="0"/>
                  <a:cs typeface="Courier New" panose="02070309020205020404" pitchFamily="49" charset="0"/>
                </a:rPr>
                <a:t>78</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a:t>
              </a:r>
              <a:r>
                <a:rPr lang="en-US" altLang="en-US" sz="2000" b="1" dirty="0">
                  <a:solidFill>
                    <a:srgbClr val="CC6600"/>
                  </a:solidFill>
                  <a:latin typeface="Courier New" panose="02070309020205020404" pitchFamily="49" charset="0"/>
                  <a:cs typeface="Courier New" panose="02070309020205020404" pitchFamily="49" charset="0"/>
                </a:rPr>
                <a:t>0</a:t>
              </a:r>
              <a:r>
                <a:rPr lang="en-US" altLang="en-US" sz="2000" dirty="0">
                  <a:solidFill>
                    <a:srgbClr val="008080"/>
                  </a:solidFill>
                  <a:latin typeface="Courier New" panose="02070309020205020404" pitchFamily="49" charset="0"/>
                  <a:cs typeface="Courier New" panose="02070309020205020404" pitchFamily="49" charset="0"/>
                </a:rPr>
                <a:t>f"</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38" name="Group 37">
              <a:extLst>
                <a:ext uri="{FF2B5EF4-FFF2-40B4-BE49-F238E27FC236}">
                  <a16:creationId xmlns:a16="http://schemas.microsoft.com/office/drawing/2014/main" id="{1B216B5C-B9A5-4E4B-A233-475F5199BA09}"/>
                </a:ext>
              </a:extLst>
            </p:cNvPr>
            <p:cNvGrpSpPr/>
            <p:nvPr/>
          </p:nvGrpSpPr>
          <p:grpSpPr>
            <a:xfrm>
              <a:off x="6184114" y="2392981"/>
              <a:ext cx="2649460" cy="461665"/>
              <a:chOff x="1768435" y="2007612"/>
              <a:chExt cx="2649460" cy="461665"/>
            </a:xfrm>
          </p:grpSpPr>
          <p:cxnSp>
            <p:nvCxnSpPr>
              <p:cNvPr id="43" name="Straight Arrow Connector 42">
                <a:extLst>
                  <a:ext uri="{FF2B5EF4-FFF2-40B4-BE49-F238E27FC236}">
                    <a16:creationId xmlns:a16="http://schemas.microsoft.com/office/drawing/2014/main" id="{F93AE650-F1BE-43BE-863F-41D0C42D58BF}"/>
                  </a:ext>
                </a:extLst>
              </p:cNvPr>
              <p:cNvCxnSpPr>
                <a:cxnSpLocks/>
              </p:cNvCxnSpPr>
              <p:nvPr/>
            </p:nvCxnSpPr>
            <p:spPr>
              <a:xfrm>
                <a:off x="1768435" y="2238445"/>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02929B9-E8A8-4086-84F0-C7E6E6AC59D3}"/>
                  </a:ext>
                </a:extLst>
              </p:cNvPr>
              <p:cNvSpPr txBox="1"/>
              <p:nvPr/>
            </p:nvSpPr>
            <p:spPr>
              <a:xfrm>
                <a:off x="2467816" y="2007612"/>
                <a:ext cx="1950079" cy="461665"/>
              </a:xfrm>
              <a:prstGeom prst="rect">
                <a:avLst/>
              </a:prstGeom>
              <a:solidFill>
                <a:schemeClr val="accent1">
                  <a:lumMod val="20000"/>
                  <a:lumOff val="80000"/>
                  <a:alpha val="50000"/>
                </a:schemeClr>
              </a:solidFill>
            </p:spPr>
            <p:txBody>
              <a:bodyPr wrap="square" rtlCol="0">
                <a:spAutoFit/>
              </a:bodyPr>
              <a:lstStyle/>
              <a:p>
                <a:r>
                  <a:rPr lang="en-US" sz="2400" dirty="0">
                    <a:solidFill>
                      <a:srgbClr val="FF0000"/>
                    </a:solidFill>
                    <a:highlight>
                      <a:srgbClr val="D9ECFF"/>
                    </a:highlight>
                  </a:rPr>
                  <a:t>13</a:t>
                </a:r>
              </a:p>
            </p:txBody>
          </p:sp>
        </p:grpSp>
        <p:sp>
          <p:nvSpPr>
            <p:cNvPr id="39" name="Rectangle 38">
              <a:extLst>
                <a:ext uri="{FF2B5EF4-FFF2-40B4-BE49-F238E27FC236}">
                  <a16:creationId xmlns:a16="http://schemas.microsoft.com/office/drawing/2014/main" id="{3E02E620-5AE3-4FC4-A1DD-3FC49162A997}"/>
                </a:ext>
              </a:extLst>
            </p:cNvPr>
            <p:cNvSpPr>
              <a:spLocks noChangeArrowheads="1"/>
            </p:cNvSpPr>
            <p:nvPr/>
          </p:nvSpPr>
          <p:spPr bwMode="auto">
            <a:xfrm>
              <a:off x="360133" y="2884903"/>
              <a:ext cx="5675377" cy="474322"/>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round</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12.</a:t>
              </a:r>
              <a:r>
                <a:rPr lang="en-US" altLang="en-US" sz="2000" b="1" dirty="0">
                  <a:solidFill>
                    <a:srgbClr val="C00000"/>
                  </a:solidFill>
                  <a:latin typeface="Courier New" panose="02070309020205020404" pitchFamily="49" charset="0"/>
                  <a:cs typeface="Courier New" panose="02070309020205020404" pitchFamily="49" charset="0"/>
                </a:rPr>
                <a:t>6</a:t>
              </a:r>
              <a:r>
                <a:rPr lang="en-US" altLang="en-US" sz="2000" dirty="0">
                  <a:solidFill>
                    <a:srgbClr val="0000FF"/>
                  </a:solidFill>
                  <a:latin typeface="Courier New" panose="02070309020205020404" pitchFamily="49" charset="0"/>
                  <a:cs typeface="Courier New" panose="02070309020205020404" pitchFamily="49" charset="0"/>
                </a:rPr>
                <a:t>78</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40" name="Group 39">
              <a:extLst>
                <a:ext uri="{FF2B5EF4-FFF2-40B4-BE49-F238E27FC236}">
                  <a16:creationId xmlns:a16="http://schemas.microsoft.com/office/drawing/2014/main" id="{5BC48999-EBC4-49C1-B3CD-0E746A0ECFDC}"/>
                </a:ext>
              </a:extLst>
            </p:cNvPr>
            <p:cNvGrpSpPr/>
            <p:nvPr/>
          </p:nvGrpSpPr>
          <p:grpSpPr>
            <a:xfrm>
              <a:off x="6184114" y="2900016"/>
              <a:ext cx="2649460" cy="461665"/>
              <a:chOff x="1768435" y="1967857"/>
              <a:chExt cx="2649460" cy="461665"/>
            </a:xfrm>
          </p:grpSpPr>
          <p:cxnSp>
            <p:nvCxnSpPr>
              <p:cNvPr id="41" name="Straight Arrow Connector 40">
                <a:extLst>
                  <a:ext uri="{FF2B5EF4-FFF2-40B4-BE49-F238E27FC236}">
                    <a16:creationId xmlns:a16="http://schemas.microsoft.com/office/drawing/2014/main" id="{4A9DDE8B-36B8-4180-A5E9-F81AF1B50BD5}"/>
                  </a:ext>
                </a:extLst>
              </p:cNvPr>
              <p:cNvCxnSpPr>
                <a:cxnSpLocks/>
              </p:cNvCxnSpPr>
              <p:nvPr/>
            </p:nvCxnSpPr>
            <p:spPr>
              <a:xfrm>
                <a:off x="1768435" y="2198690"/>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05B919E-C452-4846-91C3-C7CFE430250F}"/>
                  </a:ext>
                </a:extLst>
              </p:cNvPr>
              <p:cNvSpPr txBox="1"/>
              <p:nvPr/>
            </p:nvSpPr>
            <p:spPr>
              <a:xfrm>
                <a:off x="2467816" y="1967857"/>
                <a:ext cx="1950079" cy="461665"/>
              </a:xfrm>
              <a:prstGeom prst="rect">
                <a:avLst/>
              </a:prstGeom>
              <a:solidFill>
                <a:schemeClr val="accent1">
                  <a:lumMod val="20000"/>
                  <a:lumOff val="80000"/>
                  <a:alpha val="50000"/>
                </a:schemeClr>
              </a:solidFill>
            </p:spPr>
            <p:txBody>
              <a:bodyPr wrap="square" rtlCol="0">
                <a:spAutoFit/>
              </a:bodyPr>
              <a:lstStyle/>
              <a:p>
                <a:r>
                  <a:rPr lang="en-US" sz="2400" dirty="0">
                    <a:solidFill>
                      <a:srgbClr val="FF0000"/>
                    </a:solidFill>
                  </a:rPr>
                  <a:t>13</a:t>
                </a:r>
                <a:endParaRPr lang="en-US" dirty="0">
                  <a:solidFill>
                    <a:srgbClr val="FF0000"/>
                  </a:solidFill>
                </a:endParaRPr>
              </a:p>
            </p:txBody>
          </p:sp>
        </p:grpSp>
      </p:grpSp>
      <p:grpSp>
        <p:nvGrpSpPr>
          <p:cNvPr id="45" name="Group 44">
            <a:extLst>
              <a:ext uri="{FF2B5EF4-FFF2-40B4-BE49-F238E27FC236}">
                <a16:creationId xmlns:a16="http://schemas.microsoft.com/office/drawing/2014/main" id="{C3CD1D3D-FDFD-4D7B-A464-9A0EAFFFFAE8}"/>
              </a:ext>
            </a:extLst>
          </p:cNvPr>
          <p:cNvGrpSpPr/>
          <p:nvPr/>
        </p:nvGrpSpPr>
        <p:grpSpPr>
          <a:xfrm>
            <a:off x="360133" y="5420280"/>
            <a:ext cx="8473441" cy="983813"/>
            <a:chOff x="360133" y="2377868"/>
            <a:chExt cx="8473441" cy="983813"/>
          </a:xfrm>
        </p:grpSpPr>
        <p:sp>
          <p:nvSpPr>
            <p:cNvPr id="46" name="Rectangle 45">
              <a:extLst>
                <a:ext uri="{FF2B5EF4-FFF2-40B4-BE49-F238E27FC236}">
                  <a16:creationId xmlns:a16="http://schemas.microsoft.com/office/drawing/2014/main" id="{4722863E-7439-4BC2-B49C-D3AD2B1A0784}"/>
                </a:ext>
              </a:extLst>
            </p:cNvPr>
            <p:cNvSpPr>
              <a:spLocks noChangeArrowheads="1"/>
            </p:cNvSpPr>
            <p:nvPr/>
          </p:nvSpPr>
          <p:spPr bwMode="auto">
            <a:xfrm>
              <a:off x="360133" y="2377868"/>
              <a:ext cx="5675377"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12.</a:t>
              </a:r>
              <a:r>
                <a:rPr lang="en-US" altLang="en-US" sz="2000" b="1" dirty="0">
                  <a:solidFill>
                    <a:srgbClr val="C00000"/>
                  </a:solidFill>
                  <a:latin typeface="Courier New" panose="02070309020205020404" pitchFamily="49" charset="0"/>
                  <a:cs typeface="Courier New" panose="02070309020205020404" pitchFamily="49" charset="0"/>
                </a:rPr>
                <a:t>3</a:t>
              </a:r>
              <a:r>
                <a:rPr lang="en-US" altLang="en-US" sz="2000" dirty="0">
                  <a:solidFill>
                    <a:srgbClr val="0000FF"/>
                  </a:solidFill>
                  <a:latin typeface="Courier New" panose="02070309020205020404" pitchFamily="49" charset="0"/>
                  <a:cs typeface="Courier New" panose="02070309020205020404" pitchFamily="49" charset="0"/>
                </a:rPr>
                <a:t>78</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a:t>
              </a:r>
              <a:r>
                <a:rPr lang="en-US" altLang="en-US" sz="2000" b="1" dirty="0">
                  <a:solidFill>
                    <a:srgbClr val="CC6600"/>
                  </a:solidFill>
                  <a:latin typeface="Courier New" panose="02070309020205020404" pitchFamily="49" charset="0"/>
                  <a:cs typeface="Courier New" panose="02070309020205020404" pitchFamily="49" charset="0"/>
                </a:rPr>
                <a:t>0</a:t>
              </a:r>
              <a:r>
                <a:rPr lang="en-US" altLang="en-US" sz="2000" dirty="0">
                  <a:solidFill>
                    <a:srgbClr val="008080"/>
                  </a:solidFill>
                  <a:latin typeface="Courier New" panose="02070309020205020404" pitchFamily="49" charset="0"/>
                  <a:cs typeface="Courier New" panose="02070309020205020404" pitchFamily="49" charset="0"/>
                </a:rPr>
                <a:t>f"</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47" name="Group 46">
              <a:extLst>
                <a:ext uri="{FF2B5EF4-FFF2-40B4-BE49-F238E27FC236}">
                  <a16:creationId xmlns:a16="http://schemas.microsoft.com/office/drawing/2014/main" id="{6A6DBE71-A5E2-4DB3-AE80-9B55FE57F540}"/>
                </a:ext>
              </a:extLst>
            </p:cNvPr>
            <p:cNvGrpSpPr/>
            <p:nvPr/>
          </p:nvGrpSpPr>
          <p:grpSpPr>
            <a:xfrm>
              <a:off x="6184114" y="2392981"/>
              <a:ext cx="2649460" cy="461665"/>
              <a:chOff x="1768435" y="2007612"/>
              <a:chExt cx="2649460" cy="461665"/>
            </a:xfrm>
          </p:grpSpPr>
          <p:cxnSp>
            <p:nvCxnSpPr>
              <p:cNvPr id="52" name="Straight Arrow Connector 51">
                <a:extLst>
                  <a:ext uri="{FF2B5EF4-FFF2-40B4-BE49-F238E27FC236}">
                    <a16:creationId xmlns:a16="http://schemas.microsoft.com/office/drawing/2014/main" id="{9E0E0F8D-905D-4094-AFA0-9E98D41F18BB}"/>
                  </a:ext>
                </a:extLst>
              </p:cNvPr>
              <p:cNvCxnSpPr>
                <a:cxnSpLocks/>
              </p:cNvCxnSpPr>
              <p:nvPr/>
            </p:nvCxnSpPr>
            <p:spPr>
              <a:xfrm>
                <a:off x="1768435" y="2238445"/>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697268A-7F67-45AC-9016-9282DBB7840F}"/>
                  </a:ext>
                </a:extLst>
              </p:cNvPr>
              <p:cNvSpPr txBox="1"/>
              <p:nvPr/>
            </p:nvSpPr>
            <p:spPr>
              <a:xfrm>
                <a:off x="2467816" y="2007612"/>
                <a:ext cx="1950079" cy="461665"/>
              </a:xfrm>
              <a:prstGeom prst="rect">
                <a:avLst/>
              </a:prstGeom>
              <a:solidFill>
                <a:schemeClr val="accent1">
                  <a:lumMod val="20000"/>
                  <a:lumOff val="80000"/>
                  <a:alpha val="50000"/>
                </a:schemeClr>
              </a:solidFill>
            </p:spPr>
            <p:txBody>
              <a:bodyPr wrap="square" rtlCol="0">
                <a:spAutoFit/>
              </a:bodyPr>
              <a:lstStyle/>
              <a:p>
                <a:r>
                  <a:rPr lang="en-US" sz="2400" dirty="0">
                    <a:solidFill>
                      <a:srgbClr val="0000FF"/>
                    </a:solidFill>
                    <a:highlight>
                      <a:srgbClr val="D9ECFF"/>
                    </a:highlight>
                  </a:rPr>
                  <a:t>12</a:t>
                </a:r>
              </a:p>
            </p:txBody>
          </p:sp>
        </p:grpSp>
        <p:sp>
          <p:nvSpPr>
            <p:cNvPr id="48" name="Rectangle 47">
              <a:extLst>
                <a:ext uri="{FF2B5EF4-FFF2-40B4-BE49-F238E27FC236}">
                  <a16:creationId xmlns:a16="http://schemas.microsoft.com/office/drawing/2014/main" id="{D1B62D69-08C4-4FA4-BD81-441FD90B15ED}"/>
                </a:ext>
              </a:extLst>
            </p:cNvPr>
            <p:cNvSpPr>
              <a:spLocks noChangeArrowheads="1"/>
            </p:cNvSpPr>
            <p:nvPr/>
          </p:nvSpPr>
          <p:spPr bwMode="auto">
            <a:xfrm>
              <a:off x="360133" y="2884903"/>
              <a:ext cx="5675377" cy="474322"/>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round</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12.</a:t>
              </a:r>
              <a:r>
                <a:rPr lang="en-US" altLang="en-US" sz="2000" b="1" dirty="0">
                  <a:solidFill>
                    <a:srgbClr val="C00000"/>
                  </a:solidFill>
                  <a:latin typeface="Courier New" panose="02070309020205020404" pitchFamily="49" charset="0"/>
                  <a:cs typeface="Courier New" panose="02070309020205020404" pitchFamily="49" charset="0"/>
                </a:rPr>
                <a:t>3</a:t>
              </a:r>
              <a:r>
                <a:rPr lang="en-US" altLang="en-US" sz="2000" dirty="0">
                  <a:solidFill>
                    <a:srgbClr val="0000FF"/>
                  </a:solidFill>
                  <a:latin typeface="Courier New" panose="02070309020205020404" pitchFamily="49" charset="0"/>
                  <a:cs typeface="Courier New" panose="02070309020205020404" pitchFamily="49" charset="0"/>
                </a:rPr>
                <a:t>78</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49" name="Group 48">
              <a:extLst>
                <a:ext uri="{FF2B5EF4-FFF2-40B4-BE49-F238E27FC236}">
                  <a16:creationId xmlns:a16="http://schemas.microsoft.com/office/drawing/2014/main" id="{5486650D-F0ED-4997-BE5F-14455A9C9EFA}"/>
                </a:ext>
              </a:extLst>
            </p:cNvPr>
            <p:cNvGrpSpPr/>
            <p:nvPr/>
          </p:nvGrpSpPr>
          <p:grpSpPr>
            <a:xfrm>
              <a:off x="6184114" y="2900016"/>
              <a:ext cx="2649460" cy="461665"/>
              <a:chOff x="1768435" y="1967857"/>
              <a:chExt cx="2649460" cy="461665"/>
            </a:xfrm>
          </p:grpSpPr>
          <p:cxnSp>
            <p:nvCxnSpPr>
              <p:cNvPr id="50" name="Straight Arrow Connector 49">
                <a:extLst>
                  <a:ext uri="{FF2B5EF4-FFF2-40B4-BE49-F238E27FC236}">
                    <a16:creationId xmlns:a16="http://schemas.microsoft.com/office/drawing/2014/main" id="{3C5DB314-5302-4AC8-B43B-03941DECD0AC}"/>
                  </a:ext>
                </a:extLst>
              </p:cNvPr>
              <p:cNvCxnSpPr>
                <a:cxnSpLocks/>
              </p:cNvCxnSpPr>
              <p:nvPr/>
            </p:nvCxnSpPr>
            <p:spPr>
              <a:xfrm>
                <a:off x="1768435" y="2198690"/>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868247D-A333-42CC-971A-D5D37603A1C8}"/>
                  </a:ext>
                </a:extLst>
              </p:cNvPr>
              <p:cNvSpPr txBox="1"/>
              <p:nvPr/>
            </p:nvSpPr>
            <p:spPr>
              <a:xfrm>
                <a:off x="2467816" y="1967857"/>
                <a:ext cx="1950079" cy="461665"/>
              </a:xfrm>
              <a:prstGeom prst="rect">
                <a:avLst/>
              </a:prstGeom>
              <a:solidFill>
                <a:schemeClr val="accent1">
                  <a:lumMod val="20000"/>
                  <a:lumOff val="80000"/>
                  <a:alpha val="50000"/>
                </a:schemeClr>
              </a:solidFill>
            </p:spPr>
            <p:txBody>
              <a:bodyPr wrap="square" rtlCol="0">
                <a:spAutoFit/>
              </a:bodyPr>
              <a:lstStyle/>
              <a:p>
                <a:r>
                  <a:rPr lang="en-US" sz="2400" dirty="0">
                    <a:solidFill>
                      <a:srgbClr val="0000FF"/>
                    </a:solidFill>
                  </a:rPr>
                  <a:t>12</a:t>
                </a:r>
                <a:endParaRPr lang="en-US" dirty="0">
                  <a:solidFill>
                    <a:srgbClr val="0000FF"/>
                  </a:solidFill>
                </a:endParaRPr>
              </a:p>
            </p:txBody>
          </p:sp>
        </p:grpSp>
      </p:grpSp>
      <p:pic>
        <p:nvPicPr>
          <p:cNvPr id="54" name="Picture 53">
            <a:hlinkClick r:id="rId2" action="ppaction://hlinksldjump"/>
            <a:extLst>
              <a:ext uri="{FF2B5EF4-FFF2-40B4-BE49-F238E27FC236}">
                <a16:creationId xmlns:a16="http://schemas.microsoft.com/office/drawing/2014/main" id="{24EF2625-4A02-4C1E-BBF3-B7580E5EE25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55" name="Slide Number Placeholder 2">
            <a:hlinkClick r:id="rId4" action="ppaction://hlinksldjump"/>
            <a:extLst>
              <a:ext uri="{FF2B5EF4-FFF2-40B4-BE49-F238E27FC236}">
                <a16:creationId xmlns:a16="http://schemas.microsoft.com/office/drawing/2014/main" id="{A14CCF9B-DFF8-40FF-8C74-0672C8051DCA}"/>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346901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0256-DD2D-4644-9089-E4A0E223FC5B}"/>
              </a:ext>
            </a:extLst>
          </p:cNvPr>
          <p:cNvSpPr>
            <a:spLocks noGrp="1"/>
          </p:cNvSpPr>
          <p:nvPr>
            <p:ph type="title"/>
          </p:nvPr>
        </p:nvSpPr>
        <p:spPr/>
        <p:txBody>
          <a:bodyPr/>
          <a:lstStyle/>
          <a:p>
            <a:r>
              <a:rPr lang="en-US" dirty="0"/>
              <a:t>Note</a:t>
            </a:r>
          </a:p>
        </p:txBody>
      </p:sp>
      <p:sp>
        <p:nvSpPr>
          <p:cNvPr id="3" name="Slide Number Placeholder 2">
            <a:extLst>
              <a:ext uri="{FF2B5EF4-FFF2-40B4-BE49-F238E27FC236}">
                <a16:creationId xmlns:a16="http://schemas.microsoft.com/office/drawing/2014/main" id="{2D013F0B-C1CE-4541-ADF2-F19D6FA64C50}"/>
              </a:ext>
            </a:extLst>
          </p:cNvPr>
          <p:cNvSpPr>
            <a:spLocks noGrp="1"/>
          </p:cNvSpPr>
          <p:nvPr>
            <p:ph type="sldNum" sz="quarter" idx="12"/>
          </p:nvPr>
        </p:nvSpPr>
        <p:spPr/>
        <p:txBody>
          <a:bodyPr/>
          <a:lstStyle/>
          <a:p>
            <a:fld id="{F3E9C4B0-9109-4B6A-816F-B8FB191BD566}" type="slidenum">
              <a:rPr lang="en-US" smtClean="0"/>
              <a:t>75</a:t>
            </a:fld>
            <a:endParaRPr lang="en-US"/>
          </a:p>
        </p:txBody>
      </p:sp>
      <p:sp>
        <p:nvSpPr>
          <p:cNvPr id="4" name="Content Placeholder 3">
            <a:extLst>
              <a:ext uri="{FF2B5EF4-FFF2-40B4-BE49-F238E27FC236}">
                <a16:creationId xmlns:a16="http://schemas.microsoft.com/office/drawing/2014/main" id="{FDC4E06B-D140-488D-BB4F-49523F6B0D9E}"/>
              </a:ext>
            </a:extLst>
          </p:cNvPr>
          <p:cNvSpPr>
            <a:spLocks noGrp="1"/>
          </p:cNvSpPr>
          <p:nvPr>
            <p:ph idx="1"/>
          </p:nvPr>
        </p:nvSpPr>
        <p:spPr/>
        <p:txBody>
          <a:bodyPr/>
          <a:lstStyle/>
          <a:p>
            <a:r>
              <a:rPr lang="en-US" dirty="0"/>
              <a:t>The behavior of </a:t>
            </a:r>
            <a:r>
              <a:rPr lang="en-US" dirty="0">
                <a:solidFill>
                  <a:srgbClr val="7030A0"/>
                </a:solidFill>
              </a:rPr>
              <a:t>round() </a:t>
            </a:r>
            <a:r>
              <a:rPr lang="en-US" dirty="0"/>
              <a:t>for </a:t>
            </a:r>
            <a:r>
              <a:rPr lang="en-US" dirty="0">
                <a:solidFill>
                  <a:srgbClr val="002060"/>
                </a:solidFill>
              </a:rPr>
              <a:t>floats</a:t>
            </a:r>
            <a:r>
              <a:rPr lang="en-US" dirty="0"/>
              <a:t> can be </a:t>
            </a:r>
            <a:r>
              <a:rPr lang="en-US" dirty="0">
                <a:solidFill>
                  <a:schemeClr val="accent2"/>
                </a:solidFill>
              </a:rPr>
              <a:t>surprising</a:t>
            </a:r>
            <a:r>
              <a:rPr lang="en-US" dirty="0"/>
              <a:t>. </a:t>
            </a:r>
          </a:p>
          <a:p>
            <a:r>
              <a:rPr lang="en-US" dirty="0"/>
              <a:t>For example: </a:t>
            </a:r>
            <a:r>
              <a:rPr lang="en-US" dirty="0">
                <a:solidFill>
                  <a:srgbClr val="7030A0"/>
                </a:solidFill>
              </a:rPr>
              <a:t>round(</a:t>
            </a:r>
            <a:r>
              <a:rPr lang="en-US" dirty="0">
                <a:solidFill>
                  <a:srgbClr val="0000FF"/>
                </a:solidFill>
              </a:rPr>
              <a:t>2.6</a:t>
            </a:r>
            <a:r>
              <a:rPr lang="en-US" dirty="0">
                <a:solidFill>
                  <a:srgbClr val="C00000"/>
                </a:solidFill>
              </a:rPr>
              <a:t>75</a:t>
            </a:r>
            <a:r>
              <a:rPr lang="en-US" dirty="0">
                <a:solidFill>
                  <a:srgbClr val="7030A0"/>
                </a:solidFill>
              </a:rPr>
              <a:t>, 2)</a:t>
            </a:r>
            <a:r>
              <a:rPr lang="en-US" dirty="0"/>
              <a:t> gives </a:t>
            </a:r>
            <a:r>
              <a:rPr lang="en-US" b="1" dirty="0">
                <a:solidFill>
                  <a:srgbClr val="0000FF"/>
                </a:solidFill>
              </a:rPr>
              <a:t>2.6</a:t>
            </a:r>
            <a:r>
              <a:rPr lang="en-US" b="1" dirty="0">
                <a:solidFill>
                  <a:srgbClr val="C00000"/>
                </a:solidFill>
              </a:rPr>
              <a:t>7</a:t>
            </a:r>
            <a:r>
              <a:rPr lang="en-US" dirty="0"/>
              <a:t> instead of the expected </a:t>
            </a:r>
            <a:r>
              <a:rPr lang="en-US" dirty="0">
                <a:solidFill>
                  <a:srgbClr val="0000FF"/>
                </a:solidFill>
              </a:rPr>
              <a:t>2.6</a:t>
            </a:r>
            <a:r>
              <a:rPr lang="en-US" dirty="0">
                <a:solidFill>
                  <a:srgbClr val="C00000"/>
                </a:solidFill>
              </a:rPr>
              <a:t>8</a:t>
            </a:r>
            <a:r>
              <a:rPr lang="en-US" dirty="0"/>
              <a:t>. </a:t>
            </a:r>
          </a:p>
          <a:p>
            <a:r>
              <a:rPr lang="en-US" dirty="0"/>
              <a:t>This is </a:t>
            </a:r>
            <a:r>
              <a:rPr lang="en-US" b="1" dirty="0"/>
              <a:t>not</a:t>
            </a:r>
            <a:r>
              <a:rPr lang="en-US" dirty="0"/>
              <a:t> a </a:t>
            </a:r>
            <a:r>
              <a:rPr lang="en-US" dirty="0">
                <a:solidFill>
                  <a:srgbClr val="C00000"/>
                </a:solidFill>
              </a:rPr>
              <a:t>bug</a:t>
            </a:r>
            <a:r>
              <a:rPr lang="en-US" dirty="0"/>
              <a:t>: it’s a result of the fact that </a:t>
            </a:r>
            <a:r>
              <a:rPr lang="en-US" dirty="0">
                <a:solidFill>
                  <a:schemeClr val="accent2"/>
                </a:solidFill>
              </a:rPr>
              <a:t>most decimal fractions can’t be represented exactly as a float</a:t>
            </a:r>
            <a:r>
              <a:rPr lang="en-US" dirty="0"/>
              <a:t>. </a:t>
            </a:r>
          </a:p>
        </p:txBody>
      </p:sp>
      <p:pic>
        <p:nvPicPr>
          <p:cNvPr id="5" name="Picture 4">
            <a:extLst>
              <a:ext uri="{FF2B5EF4-FFF2-40B4-BE49-F238E27FC236}">
                <a16:creationId xmlns:a16="http://schemas.microsoft.com/office/drawing/2014/main" id="{724CBE09-7CC0-4A0A-9D4C-65AC0BC90D5F}"/>
              </a:ext>
            </a:extLst>
          </p:cNvPr>
          <p:cNvPicPr>
            <a:picLocks noChangeAspect="1"/>
          </p:cNvPicPr>
          <p:nvPr/>
        </p:nvPicPr>
        <p:blipFill>
          <a:blip r:embed="rId2"/>
          <a:stretch>
            <a:fillRect/>
          </a:stretch>
        </p:blipFill>
        <p:spPr>
          <a:xfrm>
            <a:off x="386861" y="3883778"/>
            <a:ext cx="8370277" cy="2157813"/>
          </a:xfrm>
          <a:prstGeom prst="rect">
            <a:avLst/>
          </a:prstGeom>
        </p:spPr>
      </p:pic>
      <p:pic>
        <p:nvPicPr>
          <p:cNvPr id="6" name="Picture 5">
            <a:hlinkClick r:id="rId3" action="ppaction://hlinksldjump"/>
            <a:extLst>
              <a:ext uri="{FF2B5EF4-FFF2-40B4-BE49-F238E27FC236}">
                <a16:creationId xmlns:a16="http://schemas.microsoft.com/office/drawing/2014/main" id="{04521886-156B-4AE3-A6D6-EDAA7228AA1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Slide Number Placeholder 2">
            <a:hlinkClick r:id="rId5" action="ppaction://hlinksldjump"/>
            <a:extLst>
              <a:ext uri="{FF2B5EF4-FFF2-40B4-BE49-F238E27FC236}">
                <a16:creationId xmlns:a16="http://schemas.microsoft.com/office/drawing/2014/main" id="{1211C772-FDE0-46DB-9400-DA5234F7A310}"/>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9422308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74DC-76B0-4D2F-B822-9D9DB65499B1}"/>
              </a:ext>
            </a:extLst>
          </p:cNvPr>
          <p:cNvSpPr>
            <a:spLocks noGrp="1"/>
          </p:cNvSpPr>
          <p:nvPr>
            <p:ph type="title"/>
          </p:nvPr>
        </p:nvSpPr>
        <p:spPr/>
        <p:txBody>
          <a:bodyPr/>
          <a:lstStyle/>
          <a:p>
            <a:r>
              <a:rPr lang="en-US" dirty="0"/>
              <a:t>Print a Table</a:t>
            </a:r>
            <a:br>
              <a:rPr lang="en-US" dirty="0"/>
            </a:br>
            <a:r>
              <a:rPr lang="en-US" dirty="0">
                <a:solidFill>
                  <a:schemeClr val="accent3"/>
                </a:solidFill>
              </a:rPr>
              <a:t>Program 3</a:t>
            </a:r>
          </a:p>
        </p:txBody>
      </p:sp>
      <p:sp>
        <p:nvSpPr>
          <p:cNvPr id="8" name="Slide Number Placeholder 7">
            <a:extLst>
              <a:ext uri="{FF2B5EF4-FFF2-40B4-BE49-F238E27FC236}">
                <a16:creationId xmlns:a16="http://schemas.microsoft.com/office/drawing/2014/main" id="{2D025DB2-B839-4C0C-8B6A-E1107964BE72}"/>
              </a:ext>
            </a:extLst>
          </p:cNvPr>
          <p:cNvSpPr>
            <a:spLocks noGrp="1"/>
          </p:cNvSpPr>
          <p:nvPr>
            <p:ph type="sldNum" sz="quarter" idx="12"/>
          </p:nvPr>
        </p:nvSpPr>
        <p:spPr/>
        <p:txBody>
          <a:bodyPr/>
          <a:lstStyle/>
          <a:p>
            <a:fld id="{F3E9C4B0-9109-4B6A-816F-B8FB191BD566}" type="slidenum">
              <a:rPr lang="en-US" smtClean="0"/>
              <a:t>76</a:t>
            </a:fld>
            <a:endParaRPr lang="en-US"/>
          </a:p>
        </p:txBody>
      </p:sp>
      <p:sp>
        <p:nvSpPr>
          <p:cNvPr id="3" name="Content Placeholder 2">
            <a:extLst>
              <a:ext uri="{FF2B5EF4-FFF2-40B4-BE49-F238E27FC236}">
                <a16:creationId xmlns:a16="http://schemas.microsoft.com/office/drawing/2014/main" id="{DF7494E4-92B1-44BC-9AD8-1DACCB0F8F8A}"/>
              </a:ext>
            </a:extLst>
          </p:cNvPr>
          <p:cNvSpPr>
            <a:spLocks noGrp="1"/>
          </p:cNvSpPr>
          <p:nvPr>
            <p:ph idx="1"/>
          </p:nvPr>
        </p:nvSpPr>
        <p:spPr/>
        <p:txBody>
          <a:bodyPr/>
          <a:lstStyle/>
          <a:p>
            <a:pPr marL="91440" indent="0">
              <a:buNone/>
            </a:pPr>
            <a:r>
              <a:rPr lang="en-US" dirty="0"/>
              <a:t>Write a program that displays the following table as </a:t>
            </a:r>
            <a:r>
              <a:rPr lang="en-US" dirty="0">
                <a:solidFill>
                  <a:schemeClr val="accent2"/>
                </a:solidFill>
              </a:rPr>
              <a:t>shown in the sample run</a:t>
            </a:r>
            <a:r>
              <a:rPr lang="en-US" dirty="0"/>
              <a:t>:</a:t>
            </a:r>
          </a:p>
        </p:txBody>
      </p:sp>
      <p:grpSp>
        <p:nvGrpSpPr>
          <p:cNvPr id="4" name="Group 3">
            <a:extLst>
              <a:ext uri="{FF2B5EF4-FFF2-40B4-BE49-F238E27FC236}">
                <a16:creationId xmlns:a16="http://schemas.microsoft.com/office/drawing/2014/main" id="{048AE924-3B9F-4B3D-A7E5-AC5A28F00D94}"/>
              </a:ext>
            </a:extLst>
          </p:cNvPr>
          <p:cNvGrpSpPr/>
          <p:nvPr/>
        </p:nvGrpSpPr>
        <p:grpSpPr>
          <a:xfrm>
            <a:off x="474628" y="2540429"/>
            <a:ext cx="8194744" cy="2554545"/>
            <a:chOff x="769637" y="3819005"/>
            <a:chExt cx="8194744" cy="2554545"/>
          </a:xfrm>
        </p:grpSpPr>
        <p:sp>
          <p:nvSpPr>
            <p:cNvPr id="5" name="Rectangle 4">
              <a:extLst>
                <a:ext uri="{FF2B5EF4-FFF2-40B4-BE49-F238E27FC236}">
                  <a16:creationId xmlns:a16="http://schemas.microsoft.com/office/drawing/2014/main" id="{5A169678-CD60-42A6-B9C2-AE647E842B8D}"/>
                </a:ext>
              </a:extLst>
            </p:cNvPr>
            <p:cNvSpPr>
              <a:spLocks noChangeArrowheads="1"/>
            </p:cNvSpPr>
            <p:nvPr/>
          </p:nvSpPr>
          <p:spPr bwMode="auto">
            <a:xfrm>
              <a:off x="1447041" y="3819005"/>
              <a:ext cx="7517340" cy="2554545"/>
            </a:xfrm>
            <a:prstGeom prst="rect">
              <a:avLst/>
            </a:prstGeom>
            <a:solidFill>
              <a:schemeClr val="accent5">
                <a:alpha val="15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    x| x^2          √x        </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    5| 25.00        2.24      </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  500| 250000.00    22.36     </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   20| 400.00       4.47      </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 3000| 9000000.00   54.77     </a:t>
              </a:r>
            </a:p>
            <a:p>
              <a:pPr lvl="0" defTabSz="914400" eaLnBrk="0" fontAlgn="base" hangingPunct="0">
                <a:spcBef>
                  <a:spcPct val="0"/>
                </a:spcBef>
                <a:spcAft>
                  <a:spcPct val="0"/>
                </a:spcAft>
              </a:pPr>
              <a:r>
                <a:rPr lang="en-US" altLang="en-US" sz="2000" dirty="0">
                  <a:latin typeface="Courier New" panose="02070309020205020404" pitchFamily="49" charset="0"/>
                  <a:cs typeface="Courier New" panose="02070309020205020404" pitchFamily="49" charset="0"/>
                </a:rPr>
                <a:t>---------------------------------</a:t>
              </a:r>
            </a:p>
          </p:txBody>
        </p:sp>
        <p:pic>
          <p:nvPicPr>
            <p:cNvPr id="6" name="Picture 5" descr="A flat screen monitor&#10;&#10;Description automatically generated">
              <a:extLst>
                <a:ext uri="{FF2B5EF4-FFF2-40B4-BE49-F238E27FC236}">
                  <a16:creationId xmlns:a16="http://schemas.microsoft.com/office/drawing/2014/main" id="{76F75C3B-8870-4167-81A9-51D7D2C0FA3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9637" y="4818959"/>
              <a:ext cx="551364" cy="551364"/>
            </a:xfrm>
            <a:prstGeom prst="rect">
              <a:avLst/>
            </a:prstGeom>
          </p:spPr>
        </p:pic>
      </p:grpSp>
      <p:pic>
        <p:nvPicPr>
          <p:cNvPr id="9" name="Picture 8">
            <a:hlinkClick r:id="rId3" action="ppaction://hlinksldjump"/>
            <a:extLst>
              <a:ext uri="{FF2B5EF4-FFF2-40B4-BE49-F238E27FC236}">
                <a16:creationId xmlns:a16="http://schemas.microsoft.com/office/drawing/2014/main" id="{4FBD5837-2020-49BA-957D-CB771174F44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10" name="Footer Placeholder 9">
            <a:extLst>
              <a:ext uri="{FF2B5EF4-FFF2-40B4-BE49-F238E27FC236}">
                <a16:creationId xmlns:a16="http://schemas.microsoft.com/office/drawing/2014/main" id="{4F1DDF43-0961-4AF9-B8B0-865673E94327}"/>
              </a:ext>
            </a:extLst>
          </p:cNvPr>
          <p:cNvSpPr>
            <a:spLocks noGrp="1"/>
          </p:cNvSpPr>
          <p:nvPr>
            <p:ph type="ftr" sz="quarter" idx="11"/>
          </p:nvPr>
        </p:nvSpPr>
        <p:spPr/>
        <p:txBody>
          <a:bodyPr/>
          <a:lstStyle/>
          <a:p>
            <a:r>
              <a:rPr lang="en-US"/>
              <a:t>Program 3</a:t>
            </a:r>
          </a:p>
        </p:txBody>
      </p:sp>
      <p:sp>
        <p:nvSpPr>
          <p:cNvPr id="11" name="Slide Number Placeholder 2">
            <a:hlinkClick r:id="rId5" action="ppaction://hlinksldjump"/>
            <a:extLst>
              <a:ext uri="{FF2B5EF4-FFF2-40B4-BE49-F238E27FC236}">
                <a16:creationId xmlns:a16="http://schemas.microsoft.com/office/drawing/2014/main" id="{CF64F776-0E6C-4A8D-8AA1-39B06D76600B}"/>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550122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74DC-76B0-4D2F-B822-9D9DB65499B1}"/>
              </a:ext>
            </a:extLst>
          </p:cNvPr>
          <p:cNvSpPr>
            <a:spLocks noGrp="1"/>
          </p:cNvSpPr>
          <p:nvPr>
            <p:ph type="title"/>
          </p:nvPr>
        </p:nvSpPr>
        <p:spPr/>
        <p:txBody>
          <a:bodyPr/>
          <a:lstStyle/>
          <a:p>
            <a:r>
              <a:rPr lang="en-US" dirty="0"/>
              <a:t>Print a Table</a:t>
            </a:r>
            <a:br>
              <a:rPr lang="en-US" dirty="0"/>
            </a:br>
            <a:r>
              <a:rPr lang="en-US" dirty="0">
                <a:solidFill>
                  <a:schemeClr val="accent3"/>
                </a:solidFill>
              </a:rPr>
              <a:t>Implementation A</a:t>
            </a:r>
          </a:p>
        </p:txBody>
      </p:sp>
      <p:sp>
        <p:nvSpPr>
          <p:cNvPr id="18" name="Slide Number Placeholder 17">
            <a:extLst>
              <a:ext uri="{FF2B5EF4-FFF2-40B4-BE49-F238E27FC236}">
                <a16:creationId xmlns:a16="http://schemas.microsoft.com/office/drawing/2014/main" id="{EEE22EB3-757A-42BA-8868-1A3CA8D73167}"/>
              </a:ext>
            </a:extLst>
          </p:cNvPr>
          <p:cNvSpPr>
            <a:spLocks noGrp="1"/>
          </p:cNvSpPr>
          <p:nvPr>
            <p:ph type="sldNum" sz="quarter" idx="12"/>
          </p:nvPr>
        </p:nvSpPr>
        <p:spPr/>
        <p:txBody>
          <a:bodyPr/>
          <a:lstStyle/>
          <a:p>
            <a:fld id="{F3E9C4B0-9109-4B6A-816F-B8FB191BD566}" type="slidenum">
              <a:rPr lang="en-US" smtClean="0"/>
              <a:t>77</a:t>
            </a:fld>
            <a:endParaRPr lang="en-US"/>
          </a:p>
        </p:txBody>
      </p:sp>
      <p:sp>
        <p:nvSpPr>
          <p:cNvPr id="16" name="Content Placeholder 2">
            <a:extLst>
              <a:ext uri="{FF2B5EF4-FFF2-40B4-BE49-F238E27FC236}">
                <a16:creationId xmlns:a16="http://schemas.microsoft.com/office/drawing/2014/main" id="{51E25FE7-150B-4C11-8087-F927B155DE8D}"/>
              </a:ext>
            </a:extLst>
          </p:cNvPr>
          <p:cNvSpPr>
            <a:spLocks noGrp="1"/>
          </p:cNvSpPr>
          <p:nvPr>
            <p:ph idx="1"/>
          </p:nvPr>
        </p:nvSpPr>
        <p:spPr>
          <a:xfrm>
            <a:off x="146305" y="4326903"/>
            <a:ext cx="8851392" cy="2244467"/>
          </a:xfrm>
        </p:spPr>
        <p:txBody>
          <a:bodyPr>
            <a:normAutofit/>
          </a:bodyPr>
          <a:lstStyle/>
          <a:p>
            <a:r>
              <a:rPr lang="en-US" dirty="0"/>
              <a:t>Let us see another implementation of the same problem in the next slide. Then we will discuss which one is the best.</a:t>
            </a:r>
          </a:p>
        </p:txBody>
      </p:sp>
      <p:grpSp>
        <p:nvGrpSpPr>
          <p:cNvPr id="11" name="Group 10">
            <a:extLst>
              <a:ext uri="{FF2B5EF4-FFF2-40B4-BE49-F238E27FC236}">
                <a16:creationId xmlns:a16="http://schemas.microsoft.com/office/drawing/2014/main" id="{CF50601F-C973-4C19-917D-1FD936CB10BD}"/>
              </a:ext>
            </a:extLst>
          </p:cNvPr>
          <p:cNvGrpSpPr/>
          <p:nvPr/>
        </p:nvGrpSpPr>
        <p:grpSpPr>
          <a:xfrm>
            <a:off x="146303" y="1441111"/>
            <a:ext cx="8851393" cy="2791525"/>
            <a:chOff x="160237" y="2805454"/>
            <a:chExt cx="8851393" cy="2347379"/>
          </a:xfrm>
        </p:grpSpPr>
        <p:sp>
          <p:nvSpPr>
            <p:cNvPr id="12" name="TextBox 11">
              <a:extLst>
                <a:ext uri="{FF2B5EF4-FFF2-40B4-BE49-F238E27FC236}">
                  <a16:creationId xmlns:a16="http://schemas.microsoft.com/office/drawing/2014/main" id="{E31805BC-29BD-44C7-A133-385ADC303EEE}"/>
                </a:ext>
              </a:extLst>
            </p:cNvPr>
            <p:cNvSpPr txBox="1"/>
            <p:nvPr/>
          </p:nvSpPr>
          <p:spPr>
            <a:xfrm>
              <a:off x="160237" y="2805454"/>
              <a:ext cx="2191544" cy="232927"/>
            </a:xfrm>
            <a:prstGeom prst="rect">
              <a:avLst/>
            </a:prstGeom>
            <a:solidFill>
              <a:schemeClr val="bg1">
                <a:lumMod val="85000"/>
              </a:schemeClr>
            </a:solidFill>
          </p:spPr>
          <p:txBody>
            <a:bodyPr wrap="square" rtlCol="0">
              <a:spAutoFit/>
            </a:bodyPr>
            <a:lstStyle/>
            <a:p>
              <a:pPr algn="ctr"/>
              <a:r>
                <a:rPr lang="en-US" sz="1200" dirty="0">
                  <a:solidFill>
                    <a:schemeClr val="tx1">
                      <a:lumMod val="50000"/>
                      <a:lumOff val="50000"/>
                    </a:schemeClr>
                  </a:solidFill>
                </a:rPr>
                <a:t>PrintTableA.py</a:t>
              </a:r>
            </a:p>
          </p:txBody>
        </p:sp>
        <p:sp>
          <p:nvSpPr>
            <p:cNvPr id="13" name="Rectangle 12">
              <a:extLst>
                <a:ext uri="{FF2B5EF4-FFF2-40B4-BE49-F238E27FC236}">
                  <a16:creationId xmlns:a16="http://schemas.microsoft.com/office/drawing/2014/main" id="{DD5462B2-D487-4FBB-88D1-464A295A8CA1}"/>
                </a:ext>
              </a:extLst>
            </p:cNvPr>
            <p:cNvSpPr>
              <a:spLocks noChangeArrowheads="1"/>
            </p:cNvSpPr>
            <p:nvPr/>
          </p:nvSpPr>
          <p:spPr bwMode="auto">
            <a:xfrm>
              <a:off x="541835" y="3030454"/>
              <a:ext cx="8469795" cy="2122378"/>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import </a:t>
              </a:r>
              <a:r>
                <a:rPr lang="en-US" altLang="en-US" sz="1100" dirty="0">
                  <a:solidFill>
                    <a:srgbClr val="000000"/>
                  </a:solidFill>
                  <a:latin typeface="Courier New" panose="02070309020205020404" pitchFamily="49" charset="0"/>
                  <a:cs typeface="Courier New" panose="02070309020205020404" pitchFamily="49" charset="0"/>
                </a:rPr>
                <a:t>math</a:t>
              </a:r>
            </a:p>
            <a:p>
              <a:pPr lvl="0" defTabSz="914400" eaLnBrk="0" fontAlgn="base" hangingPunct="0">
                <a:spcBef>
                  <a:spcPct val="0"/>
                </a:spcBef>
                <a:spcAft>
                  <a:spcPct val="0"/>
                </a:spcAft>
              </a:pP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808080"/>
                  </a:solidFill>
                  <a:latin typeface="Courier New" panose="02070309020205020404" pitchFamily="49" charset="0"/>
                  <a:cs typeface="Courier New" panose="02070309020205020404" pitchFamily="49" charset="0"/>
                </a:rPr>
                <a:t># The header of the table</a:t>
              </a: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"x"</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"&gt;5s"</a:t>
              </a:r>
              <a:r>
                <a:rPr lang="en-US" altLang="en-US" sz="1100" dirty="0">
                  <a:solidFill>
                    <a:srgbClr val="000000"/>
                  </a:solidFill>
                  <a:latin typeface="Courier New" panose="02070309020205020404" pitchFamily="49" charset="0"/>
                  <a:cs typeface="Courier New" panose="02070309020205020404" pitchFamily="49" charset="0"/>
                </a:rPr>
                <a:t>) + </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"x^2"</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"12s"</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"√x"</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"10s"</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5</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"&gt;5d"</a:t>
              </a:r>
              <a:r>
                <a:rPr lang="en-US" altLang="en-US" sz="1100" dirty="0">
                  <a:solidFill>
                    <a:srgbClr val="000000"/>
                  </a:solidFill>
                  <a:latin typeface="Courier New" panose="02070309020205020404" pitchFamily="49" charset="0"/>
                  <a:cs typeface="Courier New" panose="02070309020205020404" pitchFamily="49" charset="0"/>
                </a:rPr>
                <a:t>) + </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5 </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FF"/>
                  </a:solidFill>
                  <a:latin typeface="Courier New" panose="02070309020205020404" pitchFamily="49" charset="0"/>
                  <a:cs typeface="Courier New" panose="02070309020205020404" pitchFamily="49" charset="0"/>
                </a:rPr>
                <a:t>2</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"&lt;12.2f"</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err="1">
                  <a:solidFill>
                    <a:srgbClr val="000000"/>
                  </a:solidFill>
                  <a:latin typeface="Courier New" panose="02070309020205020404" pitchFamily="49" charset="0"/>
                  <a:cs typeface="Courier New" panose="02070309020205020404" pitchFamily="49" charset="0"/>
                </a:rPr>
                <a:t>math.sqrt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5</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"&lt;10.2f"</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500</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"&gt;5d"</a:t>
              </a:r>
              <a:r>
                <a:rPr lang="en-US" altLang="en-US" sz="1100" dirty="0">
                  <a:solidFill>
                    <a:srgbClr val="000000"/>
                  </a:solidFill>
                  <a:latin typeface="Courier New" panose="02070309020205020404" pitchFamily="49" charset="0"/>
                  <a:cs typeface="Courier New" panose="02070309020205020404" pitchFamily="49" charset="0"/>
                </a:rPr>
                <a:t>) + </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500 </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FF"/>
                  </a:solidFill>
                  <a:latin typeface="Courier New" panose="02070309020205020404" pitchFamily="49" charset="0"/>
                  <a:cs typeface="Courier New" panose="02070309020205020404" pitchFamily="49" charset="0"/>
                </a:rPr>
                <a:t>2</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"&lt;12.2f"</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err="1">
                  <a:solidFill>
                    <a:srgbClr val="000000"/>
                  </a:solidFill>
                  <a:latin typeface="Courier New" panose="02070309020205020404" pitchFamily="49" charset="0"/>
                  <a:cs typeface="Courier New" panose="02070309020205020404" pitchFamily="49" charset="0"/>
                </a:rPr>
                <a:t>math.sqrt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500</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"&lt;10.2f"</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20</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"&gt;5d"</a:t>
              </a:r>
              <a:r>
                <a:rPr lang="en-US" altLang="en-US" sz="1100" dirty="0">
                  <a:solidFill>
                    <a:srgbClr val="000000"/>
                  </a:solidFill>
                  <a:latin typeface="Courier New" panose="02070309020205020404" pitchFamily="49" charset="0"/>
                  <a:cs typeface="Courier New" panose="02070309020205020404" pitchFamily="49" charset="0"/>
                </a:rPr>
                <a:t>) + </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20 </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FF"/>
                  </a:solidFill>
                  <a:latin typeface="Courier New" panose="02070309020205020404" pitchFamily="49" charset="0"/>
                  <a:cs typeface="Courier New" panose="02070309020205020404" pitchFamily="49" charset="0"/>
                </a:rPr>
                <a:t>2</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"&lt;12.2f"</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err="1">
                  <a:solidFill>
                    <a:srgbClr val="000000"/>
                  </a:solidFill>
                  <a:latin typeface="Courier New" panose="02070309020205020404" pitchFamily="49" charset="0"/>
                  <a:cs typeface="Courier New" panose="02070309020205020404" pitchFamily="49" charset="0"/>
                </a:rPr>
                <a:t>math.sqrt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20</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"&lt;10.2f"</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3000</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"&gt;5d"</a:t>
              </a:r>
              <a:r>
                <a:rPr lang="en-US" altLang="en-US" sz="1100" dirty="0">
                  <a:solidFill>
                    <a:srgbClr val="000000"/>
                  </a:solidFill>
                  <a:latin typeface="Courier New" panose="02070309020205020404" pitchFamily="49" charset="0"/>
                  <a:cs typeface="Courier New" panose="02070309020205020404" pitchFamily="49" charset="0"/>
                </a:rPr>
                <a:t>) + </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3000 </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FF"/>
                  </a:solidFill>
                  <a:latin typeface="Courier New" panose="02070309020205020404" pitchFamily="49" charset="0"/>
                  <a:cs typeface="Courier New" panose="02070309020205020404" pitchFamily="49" charset="0"/>
                </a:rPr>
                <a:t>2</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"&lt;12.2f"</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err="1">
                  <a:solidFill>
                    <a:srgbClr val="000000"/>
                  </a:solidFill>
                  <a:latin typeface="Courier New" panose="02070309020205020404" pitchFamily="49" charset="0"/>
                  <a:cs typeface="Courier New" panose="02070309020205020404" pitchFamily="49" charset="0"/>
                </a:rPr>
                <a:t>math.sqrt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FF"/>
                  </a:solidFill>
                  <a:latin typeface="Courier New" panose="02070309020205020404" pitchFamily="49" charset="0"/>
                  <a:cs typeface="Courier New" panose="02070309020205020404" pitchFamily="49" charset="0"/>
                </a:rPr>
                <a:t>3000</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"&lt;10.2f"</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808080"/>
                  </a:solidFill>
                  <a:latin typeface="Courier New" panose="02070309020205020404" pitchFamily="49" charset="0"/>
                  <a:cs typeface="Courier New" panose="02070309020205020404" pitchFamily="49" charset="0"/>
                </a:rPr>
                <a:t># The footer of the table</a:t>
              </a: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a:t>
              </a:r>
              <a:endParaRPr lang="en-US" altLang="en-US" sz="1100" dirty="0">
                <a:latin typeface="Arial" panose="020B0604020202020204" pitchFamily="34" charset="0"/>
              </a:endParaRPr>
            </a:p>
          </p:txBody>
        </p:sp>
        <p:sp>
          <p:nvSpPr>
            <p:cNvPr id="14" name="Rectangle 13">
              <a:extLst>
                <a:ext uri="{FF2B5EF4-FFF2-40B4-BE49-F238E27FC236}">
                  <a16:creationId xmlns:a16="http://schemas.microsoft.com/office/drawing/2014/main" id="{6FC0B5BC-7869-4A7C-A101-040D33153E4D}"/>
                </a:ext>
              </a:extLst>
            </p:cNvPr>
            <p:cNvSpPr>
              <a:spLocks noChangeArrowheads="1"/>
            </p:cNvSpPr>
            <p:nvPr/>
          </p:nvSpPr>
          <p:spPr bwMode="auto">
            <a:xfrm>
              <a:off x="160238" y="3030456"/>
              <a:ext cx="381597" cy="2122377"/>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5</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6</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7</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8</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9</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10</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11</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12</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13</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14</a:t>
              </a:r>
            </a:p>
            <a:p>
              <a:pPr lvl="0" algn="ctr" defTabSz="914400" eaLnBrk="0" fontAlgn="base" hangingPunct="0">
                <a:spcBef>
                  <a:spcPct val="0"/>
                </a:spcBef>
                <a:spcAft>
                  <a:spcPct val="0"/>
                </a:spcAft>
              </a:pPr>
              <a:endParaRPr lang="en-US" altLang="en-US" sz="11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100" dirty="0">
                <a:solidFill>
                  <a:schemeClr val="tx1">
                    <a:lumMod val="65000"/>
                    <a:lumOff val="35000"/>
                  </a:schemeClr>
                </a:solidFill>
                <a:latin typeface="Courier New" panose="02070309020205020404" pitchFamily="49" charset="0"/>
                <a:cs typeface="Courier New" panose="02070309020205020404" pitchFamily="49" charset="0"/>
              </a:endParaRPr>
            </a:p>
          </p:txBody>
        </p:sp>
      </p:grpSp>
      <p:pic>
        <p:nvPicPr>
          <p:cNvPr id="10" name="Picture 9">
            <a:hlinkClick r:id="rId3" action="ppaction://hlinksldjump"/>
            <a:extLst>
              <a:ext uri="{FF2B5EF4-FFF2-40B4-BE49-F238E27FC236}">
                <a16:creationId xmlns:a16="http://schemas.microsoft.com/office/drawing/2014/main" id="{A3F7B6AE-3E27-407C-BCFF-C659A3BDE796}"/>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4" name="Footer Placeholder 3">
            <a:extLst>
              <a:ext uri="{FF2B5EF4-FFF2-40B4-BE49-F238E27FC236}">
                <a16:creationId xmlns:a16="http://schemas.microsoft.com/office/drawing/2014/main" id="{B445AFFF-7290-4A76-AB65-D2C270A29901}"/>
              </a:ext>
            </a:extLst>
          </p:cNvPr>
          <p:cNvSpPr>
            <a:spLocks noGrp="1"/>
          </p:cNvSpPr>
          <p:nvPr>
            <p:ph type="ftr" sz="quarter" idx="11"/>
          </p:nvPr>
        </p:nvSpPr>
        <p:spPr/>
        <p:txBody>
          <a:bodyPr/>
          <a:lstStyle/>
          <a:p>
            <a:r>
              <a:rPr lang="en-US"/>
              <a:t>Program 3</a:t>
            </a:r>
          </a:p>
        </p:txBody>
      </p:sp>
      <p:sp>
        <p:nvSpPr>
          <p:cNvPr id="15" name="Slide Number Placeholder 2">
            <a:hlinkClick r:id="rId5" action="ppaction://hlinksldjump"/>
            <a:extLst>
              <a:ext uri="{FF2B5EF4-FFF2-40B4-BE49-F238E27FC236}">
                <a16:creationId xmlns:a16="http://schemas.microsoft.com/office/drawing/2014/main" id="{1D25700F-09D4-4E92-A261-17EBF5A88E66}"/>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grpSp>
        <p:nvGrpSpPr>
          <p:cNvPr id="17" name="Group 16">
            <a:extLst>
              <a:ext uri="{FF2B5EF4-FFF2-40B4-BE49-F238E27FC236}">
                <a16:creationId xmlns:a16="http://schemas.microsoft.com/office/drawing/2014/main" id="{EF7691F4-7FCD-4A64-B2F1-642B73472A8B}"/>
              </a:ext>
            </a:extLst>
          </p:cNvPr>
          <p:cNvGrpSpPr/>
          <p:nvPr/>
        </p:nvGrpSpPr>
        <p:grpSpPr>
          <a:xfrm>
            <a:off x="8167058" y="1718110"/>
            <a:ext cx="830638" cy="386966"/>
            <a:chOff x="8133802" y="1326921"/>
            <a:chExt cx="830638" cy="386966"/>
          </a:xfrm>
        </p:grpSpPr>
        <p:sp>
          <p:nvSpPr>
            <p:cNvPr id="19" name="TextBox 18">
              <a:extLst>
                <a:ext uri="{FF2B5EF4-FFF2-40B4-BE49-F238E27FC236}">
                  <a16:creationId xmlns:a16="http://schemas.microsoft.com/office/drawing/2014/main" id="{7123F0BD-9383-43D7-9735-F59C11B57FB9}"/>
                </a:ext>
              </a:extLst>
            </p:cNvPr>
            <p:cNvSpPr txBox="1"/>
            <p:nvPr/>
          </p:nvSpPr>
          <p:spPr>
            <a:xfrm>
              <a:off x="8133802" y="1326921"/>
              <a:ext cx="830638" cy="386966"/>
            </a:xfrm>
            <a:prstGeom prst="rect">
              <a:avLst/>
            </a:prstGeom>
            <a:noFill/>
            <a:ln w="3175">
              <a:noFill/>
            </a:ln>
          </p:spPr>
          <p:txBody>
            <a:bodyPr wrap="square" rtlCol="0">
              <a:spAutoFit/>
            </a:bodyPr>
            <a:lstStyle/>
            <a:p>
              <a:pPr algn="r"/>
              <a:endParaRPr lang="en-US" sz="1200" b="1" dirty="0">
                <a:solidFill>
                  <a:schemeClr val="accent3"/>
                </a:solidFill>
              </a:endParaRPr>
            </a:p>
          </p:txBody>
        </p:sp>
        <p:sp>
          <p:nvSpPr>
            <p:cNvPr id="20" name="TextBox 19">
              <a:hlinkClick r:id="rId6"/>
              <a:extLst>
                <a:ext uri="{FF2B5EF4-FFF2-40B4-BE49-F238E27FC236}">
                  <a16:creationId xmlns:a16="http://schemas.microsoft.com/office/drawing/2014/main" id="{72E8B570-5AB6-44C3-BAC9-4357D356AAED}"/>
                </a:ext>
              </a:extLst>
            </p:cNvPr>
            <p:cNvSpPr txBox="1"/>
            <p:nvPr/>
          </p:nvSpPr>
          <p:spPr>
            <a:xfrm>
              <a:off x="8231494" y="1417955"/>
              <a:ext cx="633189" cy="276999"/>
            </a:xfrm>
            <a:prstGeom prst="rect">
              <a:avLst/>
            </a:prstGeom>
            <a:solidFill>
              <a:schemeClr val="accent1">
                <a:lumMod val="40000"/>
                <a:lumOff val="60000"/>
                <a:alpha val="50000"/>
              </a:schemeClr>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1200" b="1" u="sng" dirty="0">
                  <a:solidFill>
                    <a:schemeClr val="accent2">
                      <a:lumMod val="75000"/>
                    </a:schemeClr>
                  </a:solidFill>
                </a:rPr>
                <a:t>Run</a:t>
              </a:r>
            </a:p>
          </p:txBody>
        </p:sp>
        <p:pic>
          <p:nvPicPr>
            <p:cNvPr id="21" name="Picture 20">
              <a:extLst>
                <a:ext uri="{FF2B5EF4-FFF2-40B4-BE49-F238E27FC236}">
                  <a16:creationId xmlns:a16="http://schemas.microsoft.com/office/drawing/2014/main" id="{9F525EED-ECD4-485D-8097-634B2EB54484}"/>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8295151" y="1461809"/>
              <a:ext cx="193294" cy="193294"/>
            </a:xfrm>
            <a:prstGeom prst="rect">
              <a:avLst/>
            </a:prstGeom>
          </p:spPr>
        </p:pic>
      </p:grpSp>
    </p:spTree>
    <p:extLst>
      <p:ext uri="{BB962C8B-B14F-4D97-AF65-F5344CB8AC3E}">
        <p14:creationId xmlns:p14="http://schemas.microsoft.com/office/powerpoint/2010/main" val="42136458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74DC-76B0-4D2F-B822-9D9DB65499B1}"/>
              </a:ext>
            </a:extLst>
          </p:cNvPr>
          <p:cNvSpPr>
            <a:spLocks noGrp="1"/>
          </p:cNvSpPr>
          <p:nvPr>
            <p:ph type="title"/>
          </p:nvPr>
        </p:nvSpPr>
        <p:spPr/>
        <p:txBody>
          <a:bodyPr/>
          <a:lstStyle/>
          <a:p>
            <a:r>
              <a:rPr lang="en-US" dirty="0"/>
              <a:t>Print a Table</a:t>
            </a:r>
            <a:br>
              <a:rPr lang="en-US" dirty="0"/>
            </a:br>
            <a:r>
              <a:rPr lang="en-US" dirty="0">
                <a:solidFill>
                  <a:schemeClr val="accent3"/>
                </a:solidFill>
              </a:rPr>
              <a:t>Implementation B</a:t>
            </a:r>
          </a:p>
        </p:txBody>
      </p:sp>
      <p:sp>
        <p:nvSpPr>
          <p:cNvPr id="13" name="Slide Number Placeholder 12">
            <a:extLst>
              <a:ext uri="{FF2B5EF4-FFF2-40B4-BE49-F238E27FC236}">
                <a16:creationId xmlns:a16="http://schemas.microsoft.com/office/drawing/2014/main" id="{96213323-8A86-40C5-8EAC-ED802A451F7F}"/>
              </a:ext>
            </a:extLst>
          </p:cNvPr>
          <p:cNvSpPr>
            <a:spLocks noGrp="1"/>
          </p:cNvSpPr>
          <p:nvPr>
            <p:ph type="sldNum" sz="quarter" idx="12"/>
          </p:nvPr>
        </p:nvSpPr>
        <p:spPr/>
        <p:txBody>
          <a:bodyPr/>
          <a:lstStyle/>
          <a:p>
            <a:fld id="{F3E9C4B0-9109-4B6A-816F-B8FB191BD566}" type="slidenum">
              <a:rPr lang="en-US" smtClean="0"/>
              <a:t>78</a:t>
            </a:fld>
            <a:endParaRPr lang="en-US"/>
          </a:p>
        </p:txBody>
      </p:sp>
      <p:grpSp>
        <p:nvGrpSpPr>
          <p:cNvPr id="7" name="Group 6">
            <a:extLst>
              <a:ext uri="{FF2B5EF4-FFF2-40B4-BE49-F238E27FC236}">
                <a16:creationId xmlns:a16="http://schemas.microsoft.com/office/drawing/2014/main" id="{F06DF7FC-8558-4956-B652-C637E82BEEC4}"/>
              </a:ext>
            </a:extLst>
          </p:cNvPr>
          <p:cNvGrpSpPr/>
          <p:nvPr/>
        </p:nvGrpSpPr>
        <p:grpSpPr>
          <a:xfrm>
            <a:off x="146303" y="1441111"/>
            <a:ext cx="8851393" cy="4790009"/>
            <a:chOff x="160237" y="2805454"/>
            <a:chExt cx="8851393" cy="4027894"/>
          </a:xfrm>
        </p:grpSpPr>
        <p:sp>
          <p:nvSpPr>
            <p:cNvPr id="8" name="TextBox 7">
              <a:extLst>
                <a:ext uri="{FF2B5EF4-FFF2-40B4-BE49-F238E27FC236}">
                  <a16:creationId xmlns:a16="http://schemas.microsoft.com/office/drawing/2014/main" id="{8422A3D6-22BA-4046-82BC-DC2C49E2F48B}"/>
                </a:ext>
              </a:extLst>
            </p:cNvPr>
            <p:cNvSpPr txBox="1"/>
            <p:nvPr/>
          </p:nvSpPr>
          <p:spPr>
            <a:xfrm>
              <a:off x="160237" y="2805454"/>
              <a:ext cx="2191544" cy="232927"/>
            </a:xfrm>
            <a:prstGeom prst="rect">
              <a:avLst/>
            </a:prstGeom>
            <a:solidFill>
              <a:schemeClr val="bg1">
                <a:lumMod val="85000"/>
              </a:schemeClr>
            </a:solidFill>
          </p:spPr>
          <p:txBody>
            <a:bodyPr wrap="square" rtlCol="0">
              <a:spAutoFit/>
            </a:bodyPr>
            <a:lstStyle/>
            <a:p>
              <a:pPr algn="ctr"/>
              <a:r>
                <a:rPr lang="en-US" sz="1200" dirty="0">
                  <a:solidFill>
                    <a:schemeClr val="tx1">
                      <a:lumMod val="50000"/>
                      <a:lumOff val="50000"/>
                    </a:schemeClr>
                  </a:solidFill>
                </a:rPr>
                <a:t>PrintTableB.py</a:t>
              </a:r>
            </a:p>
          </p:txBody>
        </p:sp>
        <p:sp>
          <p:nvSpPr>
            <p:cNvPr id="9" name="Rectangle 8">
              <a:extLst>
                <a:ext uri="{FF2B5EF4-FFF2-40B4-BE49-F238E27FC236}">
                  <a16:creationId xmlns:a16="http://schemas.microsoft.com/office/drawing/2014/main" id="{4934D7D1-F06D-4ECD-9D69-FD309BCD0A02}"/>
                </a:ext>
              </a:extLst>
            </p:cNvPr>
            <p:cNvSpPr>
              <a:spLocks noChangeArrowheads="1"/>
            </p:cNvSpPr>
            <p:nvPr/>
          </p:nvSpPr>
          <p:spPr bwMode="auto">
            <a:xfrm>
              <a:off x="541835" y="3030454"/>
              <a:ext cx="8469795" cy="3802893"/>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noAutofit/>
            </a:bodyPr>
            <a:lstStyle/>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import </a:t>
              </a:r>
              <a:r>
                <a:rPr lang="en-US" altLang="en-US" sz="1100" dirty="0">
                  <a:solidFill>
                    <a:srgbClr val="000000"/>
                  </a:solidFill>
                  <a:latin typeface="Courier New" panose="02070309020205020404" pitchFamily="49" charset="0"/>
                  <a:cs typeface="Courier New" panose="02070309020205020404" pitchFamily="49" charset="0"/>
                </a:rPr>
                <a:t>math</a:t>
              </a:r>
            </a:p>
            <a:p>
              <a:pPr lvl="0" defTabSz="914400" eaLnBrk="0" fontAlgn="base" hangingPunct="0">
                <a:spcBef>
                  <a:spcPct val="0"/>
                </a:spcBef>
                <a:spcAft>
                  <a:spcPct val="0"/>
                </a:spcAft>
              </a:pP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000000"/>
                  </a:solidFill>
                  <a:latin typeface="Courier New" panose="02070309020205020404" pitchFamily="49" charset="0"/>
                  <a:cs typeface="Courier New" panose="02070309020205020404" pitchFamily="49" charset="0"/>
                </a:rPr>
                <a:t>SEPARATOR = </a:t>
              </a:r>
              <a:r>
                <a:rPr lang="en-US" altLang="en-US" sz="1100" dirty="0">
                  <a:solidFill>
                    <a:srgbClr val="008080"/>
                  </a:solidFill>
                  <a:latin typeface="Courier New" panose="02070309020205020404" pitchFamily="49" charset="0"/>
                  <a:cs typeface="Courier New" panose="02070309020205020404" pitchFamily="49" charset="0"/>
                </a:rPr>
                <a:t>'|' </a:t>
              </a:r>
              <a:r>
                <a:rPr lang="en-US" altLang="en-US" sz="1100" dirty="0">
                  <a:solidFill>
                    <a:srgbClr val="808080"/>
                  </a:solidFill>
                  <a:latin typeface="Courier New" panose="02070309020205020404" pitchFamily="49" charset="0"/>
                  <a:cs typeface="Courier New" panose="02070309020205020404" pitchFamily="49" charset="0"/>
                </a:rPr>
                <a:t># a constant to represent the separator between the first and second columns</a:t>
              </a:r>
            </a:p>
            <a:p>
              <a:pPr lvl="0" defTabSz="914400" eaLnBrk="0" fontAlgn="base" hangingPunct="0">
                <a:spcBef>
                  <a:spcPct val="0"/>
                </a:spcBef>
                <a:spcAft>
                  <a:spcPct val="0"/>
                </a:spcAft>
              </a:pPr>
              <a:r>
                <a:rPr lang="en-US" altLang="en-US" sz="1100" dirty="0">
                  <a:solidFill>
                    <a:srgbClr val="000000"/>
                  </a:solidFill>
                  <a:latin typeface="Courier New" panose="02070309020205020404" pitchFamily="49" charset="0"/>
                  <a:cs typeface="Courier New" panose="02070309020205020404" pitchFamily="49" charset="0"/>
                </a:rPr>
                <a:t>FORMAT_1 = </a:t>
              </a:r>
              <a:r>
                <a:rPr lang="en-US" altLang="en-US" sz="1100" dirty="0">
                  <a:solidFill>
                    <a:srgbClr val="008080"/>
                  </a:solidFill>
                  <a:latin typeface="Courier New" panose="02070309020205020404" pitchFamily="49" charset="0"/>
                  <a:cs typeface="Courier New" panose="02070309020205020404" pitchFamily="49" charset="0"/>
                </a:rPr>
                <a:t>"&gt;5d" </a:t>
              </a:r>
              <a:r>
                <a:rPr lang="en-US" altLang="en-US" sz="1100" dirty="0">
                  <a:solidFill>
                    <a:srgbClr val="808080"/>
                  </a:solidFill>
                  <a:latin typeface="Courier New" panose="02070309020205020404" pitchFamily="49" charset="0"/>
                  <a:cs typeface="Courier New" panose="02070309020205020404" pitchFamily="49" charset="0"/>
                </a:rPr>
                <a:t># a constant to represent the Specifier for the first column format</a:t>
              </a:r>
            </a:p>
            <a:p>
              <a:pPr lvl="0" defTabSz="914400" eaLnBrk="0" fontAlgn="base" hangingPunct="0">
                <a:spcBef>
                  <a:spcPct val="0"/>
                </a:spcBef>
                <a:spcAft>
                  <a:spcPct val="0"/>
                </a:spcAft>
              </a:pPr>
              <a:r>
                <a:rPr lang="en-US" altLang="en-US" sz="1100" dirty="0">
                  <a:solidFill>
                    <a:srgbClr val="000000"/>
                  </a:solidFill>
                  <a:latin typeface="Courier New" panose="02070309020205020404" pitchFamily="49" charset="0"/>
                  <a:cs typeface="Courier New" panose="02070309020205020404" pitchFamily="49" charset="0"/>
                </a:rPr>
                <a:t>FORMAT_2 = </a:t>
              </a:r>
              <a:r>
                <a:rPr lang="en-US" altLang="en-US" sz="1100" dirty="0">
                  <a:solidFill>
                    <a:srgbClr val="008080"/>
                  </a:solidFill>
                  <a:latin typeface="Courier New" panose="02070309020205020404" pitchFamily="49" charset="0"/>
                  <a:cs typeface="Courier New" panose="02070309020205020404" pitchFamily="49" charset="0"/>
                </a:rPr>
                <a:t>"&lt;12.2f" </a:t>
              </a:r>
              <a:r>
                <a:rPr lang="en-US" altLang="en-US" sz="1100" dirty="0">
                  <a:solidFill>
                    <a:srgbClr val="808080"/>
                  </a:solidFill>
                  <a:latin typeface="Courier New" panose="02070309020205020404" pitchFamily="49" charset="0"/>
                  <a:cs typeface="Courier New" panose="02070309020205020404" pitchFamily="49" charset="0"/>
                </a:rPr>
                <a:t># a constant to represent the Specifier for the second column format</a:t>
              </a:r>
            </a:p>
            <a:p>
              <a:pPr lvl="0" defTabSz="914400" eaLnBrk="0" fontAlgn="base" hangingPunct="0">
                <a:spcBef>
                  <a:spcPct val="0"/>
                </a:spcBef>
                <a:spcAft>
                  <a:spcPct val="0"/>
                </a:spcAft>
              </a:pPr>
              <a:r>
                <a:rPr lang="en-US" altLang="en-US" sz="1100" dirty="0">
                  <a:solidFill>
                    <a:srgbClr val="000000"/>
                  </a:solidFill>
                  <a:latin typeface="Courier New" panose="02070309020205020404" pitchFamily="49" charset="0"/>
                  <a:cs typeface="Courier New" panose="02070309020205020404" pitchFamily="49" charset="0"/>
                </a:rPr>
                <a:t>FORMAT_3 = </a:t>
              </a:r>
              <a:r>
                <a:rPr lang="en-US" altLang="en-US" sz="1100" dirty="0">
                  <a:solidFill>
                    <a:srgbClr val="008080"/>
                  </a:solidFill>
                  <a:latin typeface="Courier New" panose="02070309020205020404" pitchFamily="49" charset="0"/>
                  <a:cs typeface="Courier New" panose="02070309020205020404" pitchFamily="49" charset="0"/>
                </a:rPr>
                <a:t>"&lt;10.2f" </a:t>
              </a:r>
              <a:r>
                <a:rPr lang="en-US" altLang="en-US" sz="1100" dirty="0">
                  <a:solidFill>
                    <a:srgbClr val="808080"/>
                  </a:solidFill>
                  <a:latin typeface="Courier New" panose="02070309020205020404" pitchFamily="49" charset="0"/>
                  <a:cs typeface="Courier New" panose="02070309020205020404" pitchFamily="49" charset="0"/>
                </a:rPr>
                <a:t># a constant to represent the Specifier for the first third format</a:t>
              </a:r>
            </a:p>
            <a:p>
              <a:pPr lvl="0" defTabSz="914400" eaLnBrk="0" fontAlgn="base" hangingPunct="0">
                <a:spcBef>
                  <a:spcPct val="0"/>
                </a:spcBef>
                <a:spcAft>
                  <a:spcPct val="0"/>
                </a:spcAft>
              </a:pPr>
              <a:endParaRPr lang="en-US" altLang="en-US" sz="1100" dirty="0">
                <a:solidFill>
                  <a:srgbClr val="80808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808080"/>
                  </a:solidFill>
                  <a:latin typeface="Courier New" panose="02070309020205020404" pitchFamily="49" charset="0"/>
                  <a:cs typeface="Courier New" panose="02070309020205020404" pitchFamily="49" charset="0"/>
                </a:rPr>
                <a:t># The header of the table</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"x"</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"&gt;5s"</a:t>
              </a:r>
              <a:r>
                <a:rPr lang="en-US" altLang="en-US" sz="1100" dirty="0">
                  <a:solidFill>
                    <a:srgbClr val="000000"/>
                  </a:solidFill>
                  <a:latin typeface="Courier New" panose="02070309020205020404" pitchFamily="49" charset="0"/>
                  <a:cs typeface="Courier New" panose="02070309020205020404" pitchFamily="49" charset="0"/>
                </a:rPr>
                <a:t>) + SEPARATOR,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"x^2"</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"12s"</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"√x"</a:t>
              </a:r>
              <a:r>
                <a:rPr lang="en-US" altLang="en-US" sz="1100" dirty="0">
                  <a:solidFill>
                    <a:srgbClr val="000000"/>
                  </a:solidFill>
                  <a:latin typeface="Courier New" panose="02070309020205020404" pitchFamily="49" charset="0"/>
                  <a:cs typeface="Courier New" panose="02070309020205020404" pitchFamily="49" charset="0"/>
                </a:rPr>
                <a:t>, </a:t>
              </a:r>
              <a:r>
                <a:rPr lang="en-US" altLang="en-US" sz="1100" dirty="0">
                  <a:solidFill>
                    <a:srgbClr val="008080"/>
                  </a:solidFill>
                  <a:latin typeface="Courier New" panose="02070309020205020404" pitchFamily="49" charset="0"/>
                  <a:cs typeface="Courier New" panose="02070309020205020404" pitchFamily="49" charset="0"/>
                </a:rPr>
                <a:t>"10s"</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a:t>
              </a:r>
            </a:p>
            <a:p>
              <a:pPr lvl="0" defTabSz="914400" eaLnBrk="0" fontAlgn="base" hangingPunct="0">
                <a:spcBef>
                  <a:spcPct val="0"/>
                </a:spcBef>
                <a:spcAft>
                  <a:spcPct val="0"/>
                </a:spcAft>
              </a:pP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000000"/>
                  </a:solidFill>
                  <a:latin typeface="Courier New" panose="02070309020205020404" pitchFamily="49" charset="0"/>
                  <a:cs typeface="Courier New" panose="02070309020205020404" pitchFamily="49" charset="0"/>
                </a:rPr>
                <a:t>x = </a:t>
              </a:r>
              <a:r>
                <a:rPr lang="en-US" altLang="en-US" sz="1100" dirty="0">
                  <a:solidFill>
                    <a:srgbClr val="0000FF"/>
                  </a:solidFill>
                  <a:latin typeface="Courier New" panose="02070309020205020404" pitchFamily="49" charset="0"/>
                  <a:cs typeface="Courier New" panose="02070309020205020404" pitchFamily="49" charset="0"/>
                </a:rPr>
                <a:t>5 </a:t>
              </a:r>
              <a:r>
                <a:rPr lang="en-US" altLang="en-US" sz="1100" dirty="0">
                  <a:solidFill>
                    <a:srgbClr val="808080"/>
                  </a:solidFill>
                  <a:latin typeface="Courier New" panose="02070309020205020404" pitchFamily="49" charset="0"/>
                  <a:cs typeface="Courier New" panose="02070309020205020404" pitchFamily="49" charset="0"/>
                </a:rPr>
                <a:t># this variable stores the value of x that will be included with the next calculations</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(x, FORMAT_1) + SEPARATOR,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(x ** </a:t>
              </a:r>
              <a:r>
                <a:rPr lang="en-US" altLang="en-US" sz="1100" dirty="0">
                  <a:solidFill>
                    <a:srgbClr val="0000FF"/>
                  </a:solidFill>
                  <a:latin typeface="Courier New" panose="02070309020205020404" pitchFamily="49" charset="0"/>
                  <a:cs typeface="Courier New" panose="02070309020205020404" pitchFamily="49" charset="0"/>
                </a:rPr>
                <a:t>2</a:t>
              </a:r>
              <a:r>
                <a:rPr lang="en-US" altLang="en-US" sz="1100" dirty="0">
                  <a:solidFill>
                    <a:srgbClr val="000000"/>
                  </a:solidFill>
                  <a:latin typeface="Courier New" panose="02070309020205020404" pitchFamily="49" charset="0"/>
                  <a:cs typeface="Courier New" panose="02070309020205020404" pitchFamily="49" charset="0"/>
                </a:rPr>
                <a:t>, FORMAT_2),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err="1">
                  <a:solidFill>
                    <a:srgbClr val="000000"/>
                  </a:solidFill>
                  <a:latin typeface="Courier New" panose="02070309020205020404" pitchFamily="49" charset="0"/>
                  <a:cs typeface="Courier New" panose="02070309020205020404" pitchFamily="49" charset="0"/>
                </a:rPr>
                <a:t>math.sqrt</a:t>
              </a:r>
              <a:r>
                <a:rPr lang="en-US" altLang="en-US" sz="1100" dirty="0">
                  <a:solidFill>
                    <a:srgbClr val="000000"/>
                  </a:solidFill>
                  <a:latin typeface="Courier New" panose="02070309020205020404" pitchFamily="49" charset="0"/>
                  <a:cs typeface="Courier New" panose="02070309020205020404" pitchFamily="49" charset="0"/>
                </a:rPr>
                <a:t>(x), FORMAT_3))</a:t>
              </a:r>
            </a:p>
            <a:p>
              <a:pPr lvl="0" defTabSz="914400" eaLnBrk="0" fontAlgn="base" hangingPunct="0">
                <a:spcBef>
                  <a:spcPct val="0"/>
                </a:spcBef>
                <a:spcAft>
                  <a:spcPct val="0"/>
                </a:spcAft>
              </a:pP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000000"/>
                  </a:solidFill>
                  <a:latin typeface="Courier New" panose="02070309020205020404" pitchFamily="49" charset="0"/>
                  <a:cs typeface="Courier New" panose="02070309020205020404" pitchFamily="49" charset="0"/>
                </a:rPr>
                <a:t>x = </a:t>
              </a:r>
              <a:r>
                <a:rPr lang="en-US" altLang="en-US" sz="1100" dirty="0">
                  <a:solidFill>
                    <a:srgbClr val="0000FF"/>
                  </a:solidFill>
                  <a:latin typeface="Courier New" panose="02070309020205020404" pitchFamily="49" charset="0"/>
                  <a:cs typeface="Courier New" panose="02070309020205020404" pitchFamily="49" charset="0"/>
                </a:rPr>
                <a:t>500 </a:t>
              </a:r>
              <a:r>
                <a:rPr lang="en-US" altLang="en-US" sz="1100" dirty="0">
                  <a:solidFill>
                    <a:srgbClr val="808080"/>
                  </a:solidFill>
                  <a:latin typeface="Courier New" panose="02070309020205020404" pitchFamily="49" charset="0"/>
                  <a:cs typeface="Courier New" panose="02070309020205020404" pitchFamily="49" charset="0"/>
                </a:rPr>
                <a:t># change the value, so we don't need to change the previous statement to apply the change</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(x, FORMAT_1) + SEPARATOR,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(x ** </a:t>
              </a:r>
              <a:r>
                <a:rPr lang="en-US" altLang="en-US" sz="1100" dirty="0">
                  <a:solidFill>
                    <a:srgbClr val="0000FF"/>
                  </a:solidFill>
                  <a:latin typeface="Courier New" panose="02070309020205020404" pitchFamily="49" charset="0"/>
                  <a:cs typeface="Courier New" panose="02070309020205020404" pitchFamily="49" charset="0"/>
                </a:rPr>
                <a:t>2</a:t>
              </a:r>
              <a:r>
                <a:rPr lang="en-US" altLang="en-US" sz="1100" dirty="0">
                  <a:solidFill>
                    <a:srgbClr val="000000"/>
                  </a:solidFill>
                  <a:latin typeface="Courier New" panose="02070309020205020404" pitchFamily="49" charset="0"/>
                  <a:cs typeface="Courier New" panose="02070309020205020404" pitchFamily="49" charset="0"/>
                </a:rPr>
                <a:t>, FORMAT_2),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err="1">
                  <a:solidFill>
                    <a:srgbClr val="000000"/>
                  </a:solidFill>
                  <a:latin typeface="Courier New" panose="02070309020205020404" pitchFamily="49" charset="0"/>
                  <a:cs typeface="Courier New" panose="02070309020205020404" pitchFamily="49" charset="0"/>
                </a:rPr>
                <a:t>math.sqrt</a:t>
              </a:r>
              <a:r>
                <a:rPr lang="en-US" altLang="en-US" sz="1100" dirty="0">
                  <a:solidFill>
                    <a:srgbClr val="000000"/>
                  </a:solidFill>
                  <a:latin typeface="Courier New" panose="02070309020205020404" pitchFamily="49" charset="0"/>
                  <a:cs typeface="Courier New" panose="02070309020205020404" pitchFamily="49" charset="0"/>
                </a:rPr>
                <a:t>(x), FORMAT_3))</a:t>
              </a:r>
            </a:p>
            <a:p>
              <a:pPr lvl="0" defTabSz="914400" eaLnBrk="0" fontAlgn="base" hangingPunct="0">
                <a:spcBef>
                  <a:spcPct val="0"/>
                </a:spcBef>
                <a:spcAft>
                  <a:spcPct val="0"/>
                </a:spcAft>
              </a:pP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000000"/>
                  </a:solidFill>
                  <a:latin typeface="Courier New" panose="02070309020205020404" pitchFamily="49" charset="0"/>
                  <a:cs typeface="Courier New" panose="02070309020205020404" pitchFamily="49" charset="0"/>
                </a:rPr>
                <a:t>x = </a:t>
              </a:r>
              <a:r>
                <a:rPr lang="en-US" altLang="en-US" sz="1100" dirty="0">
                  <a:solidFill>
                    <a:srgbClr val="0000FF"/>
                  </a:solidFill>
                  <a:latin typeface="Courier New" panose="02070309020205020404" pitchFamily="49" charset="0"/>
                  <a:cs typeface="Courier New" panose="02070309020205020404" pitchFamily="49" charset="0"/>
                </a:rPr>
                <a:t>20 </a:t>
              </a:r>
              <a:r>
                <a:rPr lang="en-US" altLang="en-US" sz="1100" dirty="0">
                  <a:solidFill>
                    <a:srgbClr val="808080"/>
                  </a:solidFill>
                  <a:latin typeface="Courier New" panose="02070309020205020404" pitchFamily="49" charset="0"/>
                  <a:cs typeface="Courier New" panose="02070309020205020404" pitchFamily="49" charset="0"/>
                </a:rPr>
                <a:t># change the value, so we don't need to change the previous statement to apply the change</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(x, FORMAT_1) + SEPARATOR,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(x ** </a:t>
              </a:r>
              <a:r>
                <a:rPr lang="en-US" altLang="en-US" sz="1100" dirty="0">
                  <a:solidFill>
                    <a:srgbClr val="0000FF"/>
                  </a:solidFill>
                  <a:latin typeface="Courier New" panose="02070309020205020404" pitchFamily="49" charset="0"/>
                  <a:cs typeface="Courier New" panose="02070309020205020404" pitchFamily="49" charset="0"/>
                </a:rPr>
                <a:t>2</a:t>
              </a:r>
              <a:r>
                <a:rPr lang="en-US" altLang="en-US" sz="1100" dirty="0">
                  <a:solidFill>
                    <a:srgbClr val="000000"/>
                  </a:solidFill>
                  <a:latin typeface="Courier New" panose="02070309020205020404" pitchFamily="49" charset="0"/>
                  <a:cs typeface="Courier New" panose="02070309020205020404" pitchFamily="49" charset="0"/>
                </a:rPr>
                <a:t>, FORMAT_2),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err="1">
                  <a:solidFill>
                    <a:srgbClr val="000000"/>
                  </a:solidFill>
                  <a:latin typeface="Courier New" panose="02070309020205020404" pitchFamily="49" charset="0"/>
                  <a:cs typeface="Courier New" panose="02070309020205020404" pitchFamily="49" charset="0"/>
                </a:rPr>
                <a:t>math.sqrt</a:t>
              </a:r>
              <a:r>
                <a:rPr lang="en-US" altLang="en-US" sz="1100" dirty="0">
                  <a:solidFill>
                    <a:srgbClr val="000000"/>
                  </a:solidFill>
                  <a:latin typeface="Courier New" panose="02070309020205020404" pitchFamily="49" charset="0"/>
                  <a:cs typeface="Courier New" panose="02070309020205020404" pitchFamily="49" charset="0"/>
                </a:rPr>
                <a:t>(x), FORMAT_3))</a:t>
              </a:r>
            </a:p>
            <a:p>
              <a:pPr lvl="0" defTabSz="914400" eaLnBrk="0" fontAlgn="base" hangingPunct="0">
                <a:spcBef>
                  <a:spcPct val="0"/>
                </a:spcBef>
                <a:spcAft>
                  <a:spcPct val="0"/>
                </a:spcAft>
              </a:pP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000000"/>
                  </a:solidFill>
                  <a:latin typeface="Courier New" panose="02070309020205020404" pitchFamily="49" charset="0"/>
                  <a:cs typeface="Courier New" panose="02070309020205020404" pitchFamily="49" charset="0"/>
                </a:rPr>
                <a:t>x = </a:t>
              </a:r>
              <a:r>
                <a:rPr lang="en-US" altLang="en-US" sz="1100" dirty="0">
                  <a:solidFill>
                    <a:srgbClr val="0000FF"/>
                  </a:solidFill>
                  <a:latin typeface="Courier New" panose="02070309020205020404" pitchFamily="49" charset="0"/>
                  <a:cs typeface="Courier New" panose="02070309020205020404" pitchFamily="49" charset="0"/>
                </a:rPr>
                <a:t>3000 </a:t>
              </a:r>
              <a:r>
                <a:rPr lang="en-US" altLang="en-US" sz="1100" dirty="0">
                  <a:solidFill>
                    <a:srgbClr val="808080"/>
                  </a:solidFill>
                  <a:latin typeface="Courier New" panose="02070309020205020404" pitchFamily="49" charset="0"/>
                  <a:cs typeface="Courier New" panose="02070309020205020404" pitchFamily="49" charset="0"/>
                </a:rPr>
                <a:t># change the value, so we don't need to change the previous statement to apply the change</a:t>
              </a: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(x, FORMAT_1) + SEPARATOR,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(x ** </a:t>
              </a:r>
              <a:r>
                <a:rPr lang="en-US" altLang="en-US" sz="1100" dirty="0">
                  <a:solidFill>
                    <a:srgbClr val="0000FF"/>
                  </a:solidFill>
                  <a:latin typeface="Courier New" panose="02070309020205020404" pitchFamily="49" charset="0"/>
                  <a:cs typeface="Courier New" panose="02070309020205020404" pitchFamily="49" charset="0"/>
                </a:rPr>
                <a:t>2</a:t>
              </a:r>
              <a:r>
                <a:rPr lang="en-US" altLang="en-US" sz="1100" dirty="0">
                  <a:solidFill>
                    <a:srgbClr val="000000"/>
                  </a:solidFill>
                  <a:latin typeface="Courier New" panose="02070309020205020404" pitchFamily="49" charset="0"/>
                  <a:cs typeface="Courier New" panose="02070309020205020404" pitchFamily="49" charset="0"/>
                </a:rPr>
                <a:t>, FORMAT_2), </a:t>
              </a:r>
              <a:r>
                <a:rPr lang="en-US" altLang="en-US" sz="1100" dirty="0">
                  <a:solidFill>
                    <a:srgbClr val="000080"/>
                  </a:solidFill>
                  <a:latin typeface="Courier New" panose="02070309020205020404" pitchFamily="49" charset="0"/>
                  <a:cs typeface="Courier New" panose="02070309020205020404" pitchFamily="49" charset="0"/>
                </a:rPr>
                <a:t>format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err="1">
                  <a:solidFill>
                    <a:srgbClr val="000000"/>
                  </a:solidFill>
                  <a:latin typeface="Courier New" panose="02070309020205020404" pitchFamily="49" charset="0"/>
                  <a:cs typeface="Courier New" panose="02070309020205020404" pitchFamily="49" charset="0"/>
                </a:rPr>
                <a:t>math.sqrt</a:t>
              </a:r>
              <a:r>
                <a:rPr lang="en-US" altLang="en-US" sz="1100" dirty="0">
                  <a:solidFill>
                    <a:srgbClr val="000000"/>
                  </a:solidFill>
                  <a:latin typeface="Courier New" panose="02070309020205020404" pitchFamily="49" charset="0"/>
                  <a:cs typeface="Courier New" panose="02070309020205020404" pitchFamily="49" charset="0"/>
                </a:rPr>
                <a:t>(x), FORMAT_3))</a:t>
              </a:r>
            </a:p>
            <a:p>
              <a:pPr lvl="0" defTabSz="914400" eaLnBrk="0" fontAlgn="base" hangingPunct="0">
                <a:spcBef>
                  <a:spcPct val="0"/>
                </a:spcBef>
                <a:spcAft>
                  <a:spcPct val="0"/>
                </a:spcAft>
              </a:pP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808080"/>
                  </a:solidFill>
                  <a:latin typeface="Courier New" panose="02070309020205020404" pitchFamily="49" charset="0"/>
                  <a:cs typeface="Courier New" panose="02070309020205020404" pitchFamily="49" charset="0"/>
                </a:rPr>
                <a:t># The footer of the table</a:t>
              </a:r>
              <a:endParaRPr lang="en-US" altLang="en-US" sz="1100" dirty="0">
                <a:solidFill>
                  <a:srgbClr val="000000"/>
                </a:solidFill>
                <a:latin typeface="Courier New" panose="02070309020205020404" pitchFamily="49" charset="0"/>
                <a:cs typeface="Courier New" panose="02070309020205020404" pitchFamily="49" charset="0"/>
              </a:endParaRPr>
            </a:p>
            <a:p>
              <a:pPr lvl="0" defTabSz="914400" eaLnBrk="0" fontAlgn="base" hangingPunct="0">
                <a:spcBef>
                  <a:spcPct val="0"/>
                </a:spcBef>
                <a:spcAft>
                  <a:spcPct val="0"/>
                </a:spcAft>
              </a:pPr>
              <a:r>
                <a:rPr lang="en-US" altLang="en-US" sz="1100" dirty="0">
                  <a:solidFill>
                    <a:srgbClr val="000080"/>
                  </a:solidFill>
                  <a:latin typeface="Courier New" panose="02070309020205020404" pitchFamily="49" charset="0"/>
                  <a:cs typeface="Courier New" panose="02070309020205020404" pitchFamily="49" charset="0"/>
                </a:rPr>
                <a:t>print</a:t>
              </a:r>
              <a:r>
                <a:rPr lang="en-US" altLang="en-US" sz="1100" dirty="0">
                  <a:solidFill>
                    <a:srgbClr val="000000"/>
                  </a:solidFill>
                  <a:latin typeface="Courier New" panose="02070309020205020404" pitchFamily="49" charset="0"/>
                  <a:cs typeface="Courier New" panose="02070309020205020404" pitchFamily="49" charset="0"/>
                </a:rPr>
                <a:t>(</a:t>
              </a:r>
              <a:r>
                <a:rPr lang="en-US" altLang="en-US" sz="1100" dirty="0">
                  <a:solidFill>
                    <a:srgbClr val="008080"/>
                  </a:solidFill>
                  <a:latin typeface="Courier New" panose="02070309020205020404" pitchFamily="49" charset="0"/>
                  <a:cs typeface="Courier New" panose="02070309020205020404" pitchFamily="49" charset="0"/>
                </a:rPr>
                <a:t>"---------------------------------"</a:t>
              </a:r>
              <a:r>
                <a:rPr lang="en-US" altLang="en-US" sz="1100" dirty="0">
                  <a:solidFill>
                    <a:srgbClr val="000000"/>
                  </a:solidFill>
                  <a:latin typeface="Courier New" panose="02070309020205020404" pitchFamily="49" charset="0"/>
                  <a:cs typeface="Courier New" panose="02070309020205020404" pitchFamily="49" charset="0"/>
                </a:rPr>
                <a:t>)</a:t>
              </a:r>
              <a:endParaRPr lang="en-US" altLang="en-US" sz="1100" dirty="0">
                <a:latin typeface="Arial" panose="020B0604020202020204" pitchFamily="34" charset="0"/>
              </a:endParaRPr>
            </a:p>
          </p:txBody>
        </p:sp>
        <p:sp>
          <p:nvSpPr>
            <p:cNvPr id="10" name="Rectangle 9">
              <a:extLst>
                <a:ext uri="{FF2B5EF4-FFF2-40B4-BE49-F238E27FC236}">
                  <a16:creationId xmlns:a16="http://schemas.microsoft.com/office/drawing/2014/main" id="{7AD72161-0138-4919-A1F3-A24EE301E4C5}"/>
                </a:ext>
              </a:extLst>
            </p:cNvPr>
            <p:cNvSpPr>
              <a:spLocks noChangeArrowheads="1"/>
            </p:cNvSpPr>
            <p:nvPr/>
          </p:nvSpPr>
          <p:spPr bwMode="auto">
            <a:xfrm>
              <a:off x="160238" y="3030456"/>
              <a:ext cx="381597" cy="3802892"/>
            </a:xfrm>
            <a:prstGeom prst="rect">
              <a:avLst/>
            </a:prstGeom>
            <a:solidFill>
              <a:schemeClr val="tx2">
                <a:lumMod val="20000"/>
                <a:lumOff val="80000"/>
              </a:schemeClr>
            </a:solidFill>
            <a:ln>
              <a:noFill/>
            </a:ln>
            <a:effectLst/>
          </p:spPr>
          <p:txBody>
            <a:bodyPr vert="horz" wrap="square" lIns="91440" tIns="45720" rIns="91440" bIns="45720" numCol="1" anchor="t" anchorCtr="0" compatLnSpc="1">
              <a:prstTxWarp prst="textNoShape">
                <a:avLst/>
              </a:prstTxWarp>
              <a:noAutofit/>
            </a:bodyPr>
            <a:lstStyle/>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2</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3</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4</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5</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6</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7</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8</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9</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10</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11</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12</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13</a:t>
              </a: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14</a:t>
              </a:r>
              <a:endParaRPr lang="ar-SA" altLang="en-US" sz="11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15</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16</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17</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18</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19</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20</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21</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22</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23</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24</a:t>
              </a:r>
            </a:p>
            <a:p>
              <a:pPr lvl="0" algn="ctr" defTabSz="914400" eaLnBrk="0" fontAlgn="base" hangingPunct="0">
                <a:spcBef>
                  <a:spcPct val="0"/>
                </a:spcBef>
                <a:spcAft>
                  <a:spcPct val="0"/>
                </a:spcAft>
              </a:pPr>
              <a:r>
                <a:rPr lang="ar-SA" altLang="en-US" sz="1100" dirty="0">
                  <a:solidFill>
                    <a:schemeClr val="tx1">
                      <a:lumMod val="65000"/>
                      <a:lumOff val="35000"/>
                    </a:schemeClr>
                  </a:solidFill>
                  <a:latin typeface="Courier New" panose="02070309020205020404" pitchFamily="49" charset="0"/>
                  <a:cs typeface="Courier New" panose="02070309020205020404" pitchFamily="49" charset="0"/>
                </a:rPr>
                <a:t>25</a:t>
              </a:r>
              <a:endParaRPr lang="en-US" altLang="en-US" sz="11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r>
                <a:rPr lang="en-US" altLang="en-US" sz="1100" dirty="0">
                  <a:solidFill>
                    <a:schemeClr val="tx1">
                      <a:lumMod val="65000"/>
                      <a:lumOff val="35000"/>
                    </a:schemeClr>
                  </a:solidFill>
                  <a:latin typeface="Courier New" panose="02070309020205020404" pitchFamily="49" charset="0"/>
                  <a:cs typeface="Courier New" panose="02070309020205020404" pitchFamily="49" charset="0"/>
                </a:rPr>
                <a:t>26</a:t>
              </a:r>
            </a:p>
            <a:p>
              <a:pPr lvl="0" algn="ctr" defTabSz="914400" eaLnBrk="0" fontAlgn="base" hangingPunct="0">
                <a:spcBef>
                  <a:spcPct val="0"/>
                </a:spcBef>
                <a:spcAft>
                  <a:spcPct val="0"/>
                </a:spcAft>
              </a:pPr>
              <a:endParaRPr lang="en-US" altLang="en-US" sz="11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100" dirty="0">
                <a:solidFill>
                  <a:schemeClr val="tx1">
                    <a:lumMod val="65000"/>
                    <a:lumOff val="35000"/>
                  </a:schemeClr>
                </a:solidFill>
                <a:latin typeface="Courier New" panose="02070309020205020404" pitchFamily="49" charset="0"/>
                <a:cs typeface="Courier New" panose="02070309020205020404" pitchFamily="49" charset="0"/>
              </a:endParaRPr>
            </a:p>
            <a:p>
              <a:pPr lvl="0" algn="ctr" defTabSz="914400" eaLnBrk="0" fontAlgn="base" hangingPunct="0">
                <a:spcBef>
                  <a:spcPct val="0"/>
                </a:spcBef>
                <a:spcAft>
                  <a:spcPct val="0"/>
                </a:spcAft>
              </a:pPr>
              <a:endParaRPr lang="en-US" altLang="en-US" sz="1100" dirty="0">
                <a:solidFill>
                  <a:schemeClr val="tx1">
                    <a:lumMod val="65000"/>
                    <a:lumOff val="35000"/>
                  </a:schemeClr>
                </a:solidFill>
                <a:latin typeface="Courier New" panose="02070309020205020404" pitchFamily="49" charset="0"/>
                <a:cs typeface="Courier New" panose="02070309020205020404" pitchFamily="49" charset="0"/>
              </a:endParaRPr>
            </a:p>
          </p:txBody>
        </p:sp>
      </p:grpSp>
      <p:sp>
        <p:nvSpPr>
          <p:cNvPr id="11" name="Rectangle 1">
            <a:extLst>
              <a:ext uri="{FF2B5EF4-FFF2-40B4-BE49-F238E27FC236}">
                <a16:creationId xmlns:a16="http://schemas.microsoft.com/office/drawing/2014/main" id="{645CE7E1-2F9A-453A-8317-76218CCE7723}"/>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u="none" strike="noStrike" cap="none" normalizeH="0" baseline="0" dirty="0">
              <a:ln>
                <a:noFill/>
              </a:ln>
              <a:solidFill>
                <a:schemeClr val="tx1"/>
              </a:solidFill>
              <a:effectLst/>
              <a:latin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7AD8B3F1-55BD-48B7-AE66-2A78D67C110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4" name="Footer Placeholder 3">
            <a:extLst>
              <a:ext uri="{FF2B5EF4-FFF2-40B4-BE49-F238E27FC236}">
                <a16:creationId xmlns:a16="http://schemas.microsoft.com/office/drawing/2014/main" id="{5676EF76-0310-465F-97D3-62164B3DD318}"/>
              </a:ext>
            </a:extLst>
          </p:cNvPr>
          <p:cNvSpPr>
            <a:spLocks noGrp="1"/>
          </p:cNvSpPr>
          <p:nvPr>
            <p:ph type="ftr" sz="quarter" idx="11"/>
          </p:nvPr>
        </p:nvSpPr>
        <p:spPr/>
        <p:txBody>
          <a:bodyPr/>
          <a:lstStyle/>
          <a:p>
            <a:r>
              <a:rPr lang="en-US"/>
              <a:t>Program 3</a:t>
            </a:r>
          </a:p>
        </p:txBody>
      </p:sp>
      <p:sp>
        <p:nvSpPr>
          <p:cNvPr id="14" name="Slide Number Placeholder 2">
            <a:hlinkClick r:id="rId5" action="ppaction://hlinksldjump"/>
            <a:extLst>
              <a:ext uri="{FF2B5EF4-FFF2-40B4-BE49-F238E27FC236}">
                <a16:creationId xmlns:a16="http://schemas.microsoft.com/office/drawing/2014/main" id="{0EF2AE07-D398-44CC-8538-30C136329132}"/>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grpSp>
        <p:nvGrpSpPr>
          <p:cNvPr id="15" name="Group 14">
            <a:extLst>
              <a:ext uri="{FF2B5EF4-FFF2-40B4-BE49-F238E27FC236}">
                <a16:creationId xmlns:a16="http://schemas.microsoft.com/office/drawing/2014/main" id="{06598785-043C-4330-959E-F563CB3D11E1}"/>
              </a:ext>
            </a:extLst>
          </p:cNvPr>
          <p:cNvGrpSpPr/>
          <p:nvPr/>
        </p:nvGrpSpPr>
        <p:grpSpPr>
          <a:xfrm>
            <a:off x="8167058" y="1675743"/>
            <a:ext cx="830638" cy="386966"/>
            <a:chOff x="8133802" y="1326921"/>
            <a:chExt cx="830638" cy="386966"/>
          </a:xfrm>
        </p:grpSpPr>
        <p:sp>
          <p:nvSpPr>
            <p:cNvPr id="16" name="TextBox 15">
              <a:extLst>
                <a:ext uri="{FF2B5EF4-FFF2-40B4-BE49-F238E27FC236}">
                  <a16:creationId xmlns:a16="http://schemas.microsoft.com/office/drawing/2014/main" id="{039AE9FD-7AD6-4439-95B4-3C901A55E129}"/>
                </a:ext>
              </a:extLst>
            </p:cNvPr>
            <p:cNvSpPr txBox="1"/>
            <p:nvPr/>
          </p:nvSpPr>
          <p:spPr>
            <a:xfrm>
              <a:off x="8133802" y="1326921"/>
              <a:ext cx="830638" cy="386966"/>
            </a:xfrm>
            <a:prstGeom prst="rect">
              <a:avLst/>
            </a:prstGeom>
            <a:noFill/>
            <a:ln w="3175">
              <a:noFill/>
            </a:ln>
          </p:spPr>
          <p:txBody>
            <a:bodyPr wrap="square" rtlCol="0">
              <a:spAutoFit/>
            </a:bodyPr>
            <a:lstStyle/>
            <a:p>
              <a:pPr algn="r"/>
              <a:endParaRPr lang="en-US" sz="1200" b="1" dirty="0">
                <a:solidFill>
                  <a:schemeClr val="accent3"/>
                </a:solidFill>
              </a:endParaRPr>
            </a:p>
          </p:txBody>
        </p:sp>
        <p:sp>
          <p:nvSpPr>
            <p:cNvPr id="17" name="TextBox 16">
              <a:hlinkClick r:id="rId6"/>
              <a:extLst>
                <a:ext uri="{FF2B5EF4-FFF2-40B4-BE49-F238E27FC236}">
                  <a16:creationId xmlns:a16="http://schemas.microsoft.com/office/drawing/2014/main" id="{37EAF3FC-13DD-436D-BA0F-3CC9265E13BE}"/>
                </a:ext>
              </a:extLst>
            </p:cNvPr>
            <p:cNvSpPr txBox="1"/>
            <p:nvPr/>
          </p:nvSpPr>
          <p:spPr>
            <a:xfrm>
              <a:off x="8231494" y="1417955"/>
              <a:ext cx="633189" cy="276999"/>
            </a:xfrm>
            <a:prstGeom prst="rect">
              <a:avLst/>
            </a:prstGeom>
            <a:solidFill>
              <a:schemeClr val="accent1">
                <a:lumMod val="40000"/>
                <a:lumOff val="60000"/>
                <a:alpha val="50000"/>
              </a:schemeClr>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r"/>
              <a:r>
                <a:rPr lang="en-US" sz="1200" b="1" u="sng" dirty="0">
                  <a:solidFill>
                    <a:schemeClr val="accent2">
                      <a:lumMod val="75000"/>
                    </a:schemeClr>
                  </a:solidFill>
                </a:rPr>
                <a:t>Run</a:t>
              </a:r>
            </a:p>
          </p:txBody>
        </p:sp>
        <p:pic>
          <p:nvPicPr>
            <p:cNvPr id="18" name="Picture 17">
              <a:extLst>
                <a:ext uri="{FF2B5EF4-FFF2-40B4-BE49-F238E27FC236}">
                  <a16:creationId xmlns:a16="http://schemas.microsoft.com/office/drawing/2014/main" id="{4903C4FD-15AA-4F81-93A9-750B396358F2}"/>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8295151" y="1461809"/>
              <a:ext cx="193294" cy="193294"/>
            </a:xfrm>
            <a:prstGeom prst="rect">
              <a:avLst/>
            </a:prstGeom>
          </p:spPr>
        </p:pic>
      </p:grpSp>
    </p:spTree>
    <p:extLst>
      <p:ext uri="{BB962C8B-B14F-4D97-AF65-F5344CB8AC3E}">
        <p14:creationId xmlns:p14="http://schemas.microsoft.com/office/powerpoint/2010/main" val="15697785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BDAE-1B29-4066-BE31-EADBA17AE1CB}"/>
              </a:ext>
            </a:extLst>
          </p:cNvPr>
          <p:cNvSpPr>
            <a:spLocks noGrp="1"/>
          </p:cNvSpPr>
          <p:nvPr>
            <p:ph type="title"/>
          </p:nvPr>
        </p:nvSpPr>
        <p:spPr/>
        <p:txBody>
          <a:bodyPr/>
          <a:lstStyle/>
          <a:p>
            <a:r>
              <a:rPr lang="en-US" dirty="0"/>
              <a:t>Print a Table</a:t>
            </a:r>
            <a:br>
              <a:rPr lang="en-US" dirty="0"/>
            </a:br>
            <a:r>
              <a:rPr lang="en-US" dirty="0">
                <a:solidFill>
                  <a:schemeClr val="accent3"/>
                </a:solidFill>
              </a:rPr>
              <a:t>Discussion</a:t>
            </a:r>
            <a:endParaRPr lang="en-US" dirty="0"/>
          </a:p>
        </p:txBody>
      </p:sp>
      <p:sp>
        <p:nvSpPr>
          <p:cNvPr id="5" name="Slide Number Placeholder 4">
            <a:extLst>
              <a:ext uri="{FF2B5EF4-FFF2-40B4-BE49-F238E27FC236}">
                <a16:creationId xmlns:a16="http://schemas.microsoft.com/office/drawing/2014/main" id="{A4C1F41D-23D4-434C-AE16-F166AB5E2A8B}"/>
              </a:ext>
            </a:extLst>
          </p:cNvPr>
          <p:cNvSpPr>
            <a:spLocks noGrp="1"/>
          </p:cNvSpPr>
          <p:nvPr>
            <p:ph type="sldNum" sz="quarter" idx="12"/>
          </p:nvPr>
        </p:nvSpPr>
        <p:spPr/>
        <p:txBody>
          <a:bodyPr/>
          <a:lstStyle/>
          <a:p>
            <a:fld id="{F3E9C4B0-9109-4B6A-816F-B8FB191BD566}" type="slidenum">
              <a:rPr lang="en-US" smtClean="0"/>
              <a:t>79</a:t>
            </a:fld>
            <a:endParaRPr lang="en-US"/>
          </a:p>
        </p:txBody>
      </p:sp>
      <p:sp>
        <p:nvSpPr>
          <p:cNvPr id="3" name="Content Placeholder 2">
            <a:extLst>
              <a:ext uri="{FF2B5EF4-FFF2-40B4-BE49-F238E27FC236}">
                <a16:creationId xmlns:a16="http://schemas.microsoft.com/office/drawing/2014/main" id="{37750E0F-27AB-4640-A76C-6634D4DE5400}"/>
              </a:ext>
            </a:extLst>
          </p:cNvPr>
          <p:cNvSpPr>
            <a:spLocks noGrp="1"/>
          </p:cNvSpPr>
          <p:nvPr>
            <p:ph idx="1"/>
          </p:nvPr>
        </p:nvSpPr>
        <p:spPr/>
        <p:txBody>
          <a:bodyPr/>
          <a:lstStyle/>
          <a:p>
            <a:r>
              <a:rPr lang="en-US" dirty="0">
                <a:solidFill>
                  <a:schemeClr val="accent5">
                    <a:lumMod val="50000"/>
                  </a:schemeClr>
                </a:solidFill>
              </a:rPr>
              <a:t>Implementation A</a:t>
            </a:r>
            <a:r>
              <a:rPr lang="en-US" dirty="0"/>
              <a:t> and </a:t>
            </a:r>
            <a:r>
              <a:rPr lang="en-US" dirty="0">
                <a:solidFill>
                  <a:schemeClr val="accent5">
                    <a:lumMod val="50000"/>
                  </a:schemeClr>
                </a:solidFill>
              </a:rPr>
              <a:t>Implementation B </a:t>
            </a:r>
            <a:r>
              <a:rPr lang="en-US" dirty="0"/>
              <a:t>are both correct.</a:t>
            </a:r>
          </a:p>
          <a:p>
            <a:r>
              <a:rPr lang="en-US" dirty="0"/>
              <a:t>However, </a:t>
            </a:r>
            <a:r>
              <a:rPr lang="en-US" dirty="0">
                <a:solidFill>
                  <a:schemeClr val="accent5">
                    <a:lumMod val="50000"/>
                  </a:schemeClr>
                </a:solidFill>
              </a:rPr>
              <a:t>Implementation B </a:t>
            </a:r>
            <a:r>
              <a:rPr lang="en-US" dirty="0"/>
              <a:t>is better than </a:t>
            </a:r>
            <a:r>
              <a:rPr lang="en-US" dirty="0">
                <a:solidFill>
                  <a:schemeClr val="accent5">
                    <a:lumMod val="50000"/>
                  </a:schemeClr>
                </a:solidFill>
              </a:rPr>
              <a:t>Implementation A</a:t>
            </a:r>
            <a:r>
              <a:rPr lang="en-US" dirty="0"/>
              <a:t> because it </a:t>
            </a:r>
            <a:r>
              <a:rPr lang="en-US" dirty="0">
                <a:solidFill>
                  <a:schemeClr val="accent2"/>
                </a:solidFill>
              </a:rPr>
              <a:t>requires fewer modifications on the code </a:t>
            </a:r>
            <a:r>
              <a:rPr lang="en-US" dirty="0"/>
              <a:t>when you want to change the formats of the columns and the values of x.</a:t>
            </a:r>
          </a:p>
          <a:p>
            <a:r>
              <a:rPr lang="en-US" dirty="0"/>
              <a:t>In other words, </a:t>
            </a:r>
            <a:r>
              <a:rPr lang="en-US" dirty="0">
                <a:solidFill>
                  <a:schemeClr val="accent5">
                    <a:lumMod val="50000"/>
                  </a:schemeClr>
                </a:solidFill>
              </a:rPr>
              <a:t>Implementation B </a:t>
            </a:r>
            <a:r>
              <a:rPr lang="en-US" dirty="0"/>
              <a:t>is </a:t>
            </a:r>
            <a:r>
              <a:rPr lang="en-US" dirty="0">
                <a:solidFill>
                  <a:schemeClr val="accent2"/>
                </a:solidFill>
              </a:rPr>
              <a:t>flexible</a:t>
            </a:r>
            <a:r>
              <a:rPr lang="en-US" dirty="0"/>
              <a:t>. </a:t>
            </a:r>
          </a:p>
          <a:p>
            <a:endParaRPr lang="en-US" dirty="0"/>
          </a:p>
        </p:txBody>
      </p:sp>
      <p:pic>
        <p:nvPicPr>
          <p:cNvPr id="6" name="Picture 5">
            <a:hlinkClick r:id="rId2" action="ppaction://hlinksldjump"/>
            <a:extLst>
              <a:ext uri="{FF2B5EF4-FFF2-40B4-BE49-F238E27FC236}">
                <a16:creationId xmlns:a16="http://schemas.microsoft.com/office/drawing/2014/main" id="{6628938C-49FE-433D-891D-FA41646F997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Footer Placeholder 6">
            <a:extLst>
              <a:ext uri="{FF2B5EF4-FFF2-40B4-BE49-F238E27FC236}">
                <a16:creationId xmlns:a16="http://schemas.microsoft.com/office/drawing/2014/main" id="{B65A4BD5-867C-4048-8C1D-B961497A8745}"/>
              </a:ext>
            </a:extLst>
          </p:cNvPr>
          <p:cNvSpPr>
            <a:spLocks noGrp="1"/>
          </p:cNvSpPr>
          <p:nvPr>
            <p:ph type="ftr" sz="quarter" idx="11"/>
          </p:nvPr>
        </p:nvSpPr>
        <p:spPr/>
        <p:txBody>
          <a:bodyPr/>
          <a:lstStyle/>
          <a:p>
            <a:r>
              <a:rPr lang="en-US"/>
              <a:t>Program 3</a:t>
            </a:r>
          </a:p>
        </p:txBody>
      </p:sp>
      <p:sp>
        <p:nvSpPr>
          <p:cNvPr id="8" name="Slide Number Placeholder 2">
            <a:hlinkClick r:id="rId4" action="ppaction://hlinksldjump"/>
            <a:extLst>
              <a:ext uri="{FF2B5EF4-FFF2-40B4-BE49-F238E27FC236}">
                <a16:creationId xmlns:a16="http://schemas.microsoft.com/office/drawing/2014/main" id="{28697F2E-99FB-4A2E-9DC2-DA092A253095}"/>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171609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13044C-8E1C-40A6-9362-0FF14B482010}"/>
              </a:ext>
            </a:extLst>
          </p:cNvPr>
          <p:cNvGrpSpPr/>
          <p:nvPr/>
        </p:nvGrpSpPr>
        <p:grpSpPr>
          <a:xfrm>
            <a:off x="609600" y="2664280"/>
            <a:ext cx="8388095" cy="413819"/>
            <a:chOff x="609599" y="1589109"/>
            <a:chExt cx="8388095" cy="413819"/>
          </a:xfrm>
        </p:grpSpPr>
        <p:cxnSp>
          <p:nvCxnSpPr>
            <p:cNvPr id="9" name="Straight Connector 8">
              <a:extLst>
                <a:ext uri="{FF2B5EF4-FFF2-40B4-BE49-F238E27FC236}">
                  <a16:creationId xmlns:a16="http://schemas.microsoft.com/office/drawing/2014/main" id="{37387653-7FCC-4C98-B678-1340430221A3}"/>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9" descr="A close up of a sign&#10;&#10;Description automatically generated">
              <a:hlinkClick r:id="rId3"/>
              <a:extLst>
                <a:ext uri="{FF2B5EF4-FFF2-40B4-BE49-F238E27FC236}">
                  <a16:creationId xmlns:a16="http://schemas.microsoft.com/office/drawing/2014/main" id="{D671E284-8D7C-4278-8D36-5D0A766E75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cxnSp>
        <p:nvCxnSpPr>
          <p:cNvPr id="12" name="Straight Connector 11">
            <a:extLst>
              <a:ext uri="{FF2B5EF4-FFF2-40B4-BE49-F238E27FC236}">
                <a16:creationId xmlns:a16="http://schemas.microsoft.com/office/drawing/2014/main" id="{9886E22E-6D32-443F-BB82-05FA31F06A48}"/>
              </a:ext>
            </a:extLst>
          </p:cNvPr>
          <p:cNvCxnSpPr>
            <a:cxnSpLocks/>
          </p:cNvCxnSpPr>
          <p:nvPr/>
        </p:nvCxnSpPr>
        <p:spPr>
          <a:xfrm>
            <a:off x="609600" y="348975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16F2F2B2-22AE-4511-887B-49447D17B25B}"/>
              </a:ext>
            </a:extLst>
          </p:cNvPr>
          <p:cNvCxnSpPr>
            <a:cxnSpLocks/>
          </p:cNvCxnSpPr>
          <p:nvPr/>
        </p:nvCxnSpPr>
        <p:spPr>
          <a:xfrm>
            <a:off x="609600" y="4108455"/>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7" name="Group 16">
            <a:extLst>
              <a:ext uri="{FF2B5EF4-FFF2-40B4-BE49-F238E27FC236}">
                <a16:creationId xmlns:a16="http://schemas.microsoft.com/office/drawing/2014/main" id="{7013B85B-F506-46AC-9DD8-6A6157E8C896}"/>
              </a:ext>
            </a:extLst>
          </p:cNvPr>
          <p:cNvGrpSpPr/>
          <p:nvPr/>
        </p:nvGrpSpPr>
        <p:grpSpPr>
          <a:xfrm>
            <a:off x="604810" y="4522575"/>
            <a:ext cx="8388095" cy="413819"/>
            <a:chOff x="609599" y="1589109"/>
            <a:chExt cx="8388095" cy="413819"/>
          </a:xfrm>
        </p:grpSpPr>
        <p:cxnSp>
          <p:nvCxnSpPr>
            <p:cNvPr id="18" name="Straight Connector 17">
              <a:extLst>
                <a:ext uri="{FF2B5EF4-FFF2-40B4-BE49-F238E27FC236}">
                  <a16:creationId xmlns:a16="http://schemas.microsoft.com/office/drawing/2014/main" id="{B40EF732-500E-4B7B-A533-F5CA8D7C6D5B}"/>
                </a:ext>
              </a:extLst>
            </p:cNvPr>
            <p:cNvCxnSpPr>
              <a:cxnSpLocks/>
            </p:cNvCxnSpPr>
            <p:nvPr/>
          </p:nvCxnSpPr>
          <p:spPr>
            <a:xfrm>
              <a:off x="609599" y="1797241"/>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9" name="Picture 18" descr="A close up of a sign&#10;&#10;Description automatically generated">
              <a:hlinkClick r:id="rId5"/>
              <a:extLst>
                <a:ext uri="{FF2B5EF4-FFF2-40B4-BE49-F238E27FC236}">
                  <a16:creationId xmlns:a16="http://schemas.microsoft.com/office/drawing/2014/main" id="{C998B12F-215E-425C-8972-BBB90A45563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83875" y="1589109"/>
              <a:ext cx="413819" cy="413819"/>
            </a:xfrm>
            <a:prstGeom prst="rect">
              <a:avLst/>
            </a:prstGeom>
          </p:spPr>
        </p:pic>
      </p:grpSp>
      <p:cxnSp>
        <p:nvCxnSpPr>
          <p:cNvPr id="21" name="Straight Connector 20">
            <a:extLst>
              <a:ext uri="{FF2B5EF4-FFF2-40B4-BE49-F238E27FC236}">
                <a16:creationId xmlns:a16="http://schemas.microsoft.com/office/drawing/2014/main" id="{0C9CE312-434E-4865-BA86-8BF8D834E8A4}"/>
              </a:ext>
            </a:extLst>
          </p:cNvPr>
          <p:cNvCxnSpPr>
            <a:cxnSpLocks/>
          </p:cNvCxnSpPr>
          <p:nvPr/>
        </p:nvCxnSpPr>
        <p:spPr>
          <a:xfrm>
            <a:off x="609600" y="5350622"/>
            <a:ext cx="7974275"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itle 4">
            <a:extLst>
              <a:ext uri="{FF2B5EF4-FFF2-40B4-BE49-F238E27FC236}">
                <a16:creationId xmlns:a16="http://schemas.microsoft.com/office/drawing/2014/main" id="{BC0E4A14-F82A-498D-9468-44B0190766CC}"/>
              </a:ext>
            </a:extLst>
          </p:cNvPr>
          <p:cNvSpPr>
            <a:spLocks noGrp="1"/>
          </p:cNvSpPr>
          <p:nvPr>
            <p:ph type="title"/>
          </p:nvPr>
        </p:nvSpPr>
        <p:spPr/>
        <p:txBody>
          <a:bodyPr/>
          <a:lstStyle/>
          <a:p>
            <a:r>
              <a:rPr lang="en-US" dirty="0">
                <a:solidFill>
                  <a:schemeClr val="accent2"/>
                </a:solidFill>
              </a:rPr>
              <a:t>3.2. </a:t>
            </a:r>
            <a:r>
              <a:rPr lang="en-US" dirty="0"/>
              <a:t>Common Python Functions</a:t>
            </a:r>
          </a:p>
        </p:txBody>
      </p:sp>
      <p:sp>
        <p:nvSpPr>
          <p:cNvPr id="6" name="Slide Number Placeholder 5">
            <a:extLst>
              <a:ext uri="{FF2B5EF4-FFF2-40B4-BE49-F238E27FC236}">
                <a16:creationId xmlns:a16="http://schemas.microsoft.com/office/drawing/2014/main" id="{E555E9EA-8EAD-4B24-B469-C62416CF6E0E}"/>
              </a:ext>
            </a:extLst>
          </p:cNvPr>
          <p:cNvSpPr>
            <a:spLocks noGrp="1"/>
          </p:cNvSpPr>
          <p:nvPr>
            <p:ph type="sldNum" sz="quarter" idx="12"/>
          </p:nvPr>
        </p:nvSpPr>
        <p:spPr/>
        <p:txBody>
          <a:bodyPr/>
          <a:lstStyle/>
          <a:p>
            <a:fld id="{F3E9C4B0-9109-4B6A-816F-B8FB191BD566}" type="slidenum">
              <a:rPr lang="en-US" smtClean="0"/>
              <a:t>8</a:t>
            </a:fld>
            <a:endParaRPr lang="en-US"/>
          </a:p>
        </p:txBody>
      </p:sp>
      <p:sp>
        <p:nvSpPr>
          <p:cNvPr id="2" name="Content Placeholder 1">
            <a:extLst>
              <a:ext uri="{FF2B5EF4-FFF2-40B4-BE49-F238E27FC236}">
                <a16:creationId xmlns:a16="http://schemas.microsoft.com/office/drawing/2014/main" id="{EEBFC2C7-6A2F-4734-BD82-186CE25642F4}"/>
              </a:ext>
            </a:extLst>
          </p:cNvPr>
          <p:cNvSpPr>
            <a:spLocks noGrp="1"/>
          </p:cNvSpPr>
          <p:nvPr>
            <p:ph idx="1"/>
          </p:nvPr>
        </p:nvSpPr>
        <p:spPr/>
        <p:txBody>
          <a:bodyPr/>
          <a:lstStyle/>
          <a:p>
            <a:r>
              <a:rPr lang="en-US" dirty="0">
                <a:hlinkClick r:id="rId6" action="ppaction://hlinksldjump"/>
              </a:rPr>
              <a:t>Python Built-in Functions </a:t>
            </a:r>
            <a:endParaRPr lang="en-US" dirty="0"/>
          </a:p>
          <a:p>
            <a:r>
              <a:rPr lang="en-US" dirty="0">
                <a:hlinkClick r:id="rId7" action="ppaction://hlinksldjump"/>
              </a:rPr>
              <a:t>Simple Python Built-in Functions</a:t>
            </a:r>
            <a:endParaRPr lang="en-US" dirty="0"/>
          </a:p>
          <a:p>
            <a:r>
              <a:rPr lang="en-US" dirty="0">
                <a:hlinkClick r:id="rId8" action="ppaction://hlinksldjump"/>
              </a:rPr>
              <a:t>math Module </a:t>
            </a:r>
            <a:endParaRPr lang="en-US" dirty="0"/>
          </a:p>
          <a:p>
            <a:pPr algn="l"/>
            <a:r>
              <a:rPr lang="en-US" dirty="0">
                <a:hlinkClick r:id="rId9" action="ppaction://hlinksldjump"/>
              </a:rPr>
              <a:t>Problem 1: Compute Angles</a:t>
            </a:r>
            <a:endParaRPr lang="en-US" dirty="0"/>
          </a:p>
          <a:p>
            <a:r>
              <a:rPr lang="en-US" dirty="0">
                <a:hlinkClick r:id="rId10" action="ppaction://hlinksldjump"/>
              </a:rPr>
              <a:t>Check Point #1</a:t>
            </a:r>
            <a:endParaRPr lang="en-US" dirty="0"/>
          </a:p>
        </p:txBody>
      </p:sp>
      <p:pic>
        <p:nvPicPr>
          <p:cNvPr id="7" name="Picture 6">
            <a:hlinkClick r:id="rId11" action="ppaction://hlinksldjump"/>
            <a:extLst>
              <a:ext uri="{FF2B5EF4-FFF2-40B4-BE49-F238E27FC236}">
                <a16:creationId xmlns:a16="http://schemas.microsoft.com/office/drawing/2014/main" id="{BD998A1E-FEB2-4CB6-98B1-5D926B70D123}"/>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p:blipFill>
        <p:spPr>
          <a:xfrm>
            <a:off x="8388096" y="81280"/>
            <a:ext cx="609600" cy="609600"/>
          </a:xfrm>
          <a:prstGeom prst="rect">
            <a:avLst/>
          </a:prstGeom>
        </p:spPr>
      </p:pic>
      <p:pic>
        <p:nvPicPr>
          <p:cNvPr id="3" name="Picture 2" descr="A close up of a sign&#10;&#10;Description automatically generated">
            <a:hlinkClick r:id="rId3"/>
            <a:extLst>
              <a:ext uri="{FF2B5EF4-FFF2-40B4-BE49-F238E27FC236}">
                <a16:creationId xmlns:a16="http://schemas.microsoft.com/office/drawing/2014/main" id="{232CD990-239B-4C09-8CFD-42BB97D4D1E5}"/>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46304" y="117889"/>
            <a:ext cx="536381" cy="536381"/>
          </a:xfrm>
          <a:prstGeom prst="rect">
            <a:avLst/>
          </a:prstGeom>
        </p:spPr>
      </p:pic>
    </p:spTree>
    <p:extLst>
      <p:ext uri="{BB962C8B-B14F-4D97-AF65-F5344CB8AC3E}">
        <p14:creationId xmlns:p14="http://schemas.microsoft.com/office/powerpoint/2010/main" val="1360534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1152-E7B1-4D48-94E8-D10469655A53}"/>
              </a:ext>
            </a:extLst>
          </p:cNvPr>
          <p:cNvSpPr>
            <a:spLocks noGrp="1"/>
          </p:cNvSpPr>
          <p:nvPr>
            <p:ph type="title"/>
          </p:nvPr>
        </p:nvSpPr>
        <p:spPr/>
        <p:txBody>
          <a:bodyPr/>
          <a:lstStyle/>
          <a:p>
            <a:r>
              <a:rPr lang="en-US" dirty="0"/>
              <a:t>Check Point</a:t>
            </a:r>
            <a:br>
              <a:rPr lang="en-US" dirty="0"/>
            </a:br>
            <a:r>
              <a:rPr lang="en-US" dirty="0">
                <a:solidFill>
                  <a:schemeClr val="accent3"/>
                </a:solidFill>
              </a:rPr>
              <a:t>#4</a:t>
            </a:r>
            <a:endParaRPr lang="en-US" dirty="0"/>
          </a:p>
        </p:txBody>
      </p:sp>
      <p:sp>
        <p:nvSpPr>
          <p:cNvPr id="3" name="Slide Number Placeholder 2">
            <a:extLst>
              <a:ext uri="{FF2B5EF4-FFF2-40B4-BE49-F238E27FC236}">
                <a16:creationId xmlns:a16="http://schemas.microsoft.com/office/drawing/2014/main" id="{C79F392D-9957-4A83-AAC4-A5BF492144CC}"/>
              </a:ext>
            </a:extLst>
          </p:cNvPr>
          <p:cNvSpPr>
            <a:spLocks noGrp="1"/>
          </p:cNvSpPr>
          <p:nvPr>
            <p:ph type="sldNum" sz="quarter" idx="12"/>
          </p:nvPr>
        </p:nvSpPr>
        <p:spPr/>
        <p:txBody>
          <a:bodyPr/>
          <a:lstStyle/>
          <a:p>
            <a:fld id="{F3E9C4B0-9109-4B6A-816F-B8FB191BD566}" type="slidenum">
              <a:rPr lang="en-US" smtClean="0"/>
              <a:t>80</a:t>
            </a:fld>
            <a:endParaRPr lang="en-US"/>
          </a:p>
        </p:txBody>
      </p:sp>
      <p:sp>
        <p:nvSpPr>
          <p:cNvPr id="4" name="Content Placeholder 3">
            <a:extLst>
              <a:ext uri="{FF2B5EF4-FFF2-40B4-BE49-F238E27FC236}">
                <a16:creationId xmlns:a16="http://schemas.microsoft.com/office/drawing/2014/main" id="{CA2BC9C6-F2CE-4DD1-B849-7CA956C892D5}"/>
              </a:ext>
            </a:extLst>
          </p:cNvPr>
          <p:cNvSpPr>
            <a:spLocks noGrp="1"/>
          </p:cNvSpPr>
          <p:nvPr>
            <p:ph idx="1"/>
          </p:nvPr>
        </p:nvSpPr>
        <p:spPr/>
        <p:txBody>
          <a:bodyPr/>
          <a:lstStyle/>
          <a:p>
            <a:pPr marL="91440" indent="0">
              <a:buNone/>
            </a:pPr>
            <a:r>
              <a:rPr lang="en-US" dirty="0"/>
              <a:t>Show the printout of the following statements:</a:t>
            </a:r>
          </a:p>
          <a:p>
            <a:pPr>
              <a:lnSpc>
                <a:spcPct val="150000"/>
              </a:lnSpc>
            </a:pPr>
            <a:r>
              <a:rPr lang="en-US" dirty="0"/>
              <a:t> </a:t>
            </a:r>
          </a:p>
          <a:p>
            <a:pPr>
              <a:lnSpc>
                <a:spcPct val="150000"/>
              </a:lnSpc>
            </a:pPr>
            <a:r>
              <a:rPr lang="en-US" dirty="0"/>
              <a:t> </a:t>
            </a:r>
          </a:p>
          <a:p>
            <a:pPr>
              <a:lnSpc>
                <a:spcPct val="150000"/>
              </a:lnSpc>
            </a:pPr>
            <a:r>
              <a:rPr lang="en-US" dirty="0"/>
              <a:t> </a:t>
            </a:r>
          </a:p>
          <a:p>
            <a:pPr>
              <a:lnSpc>
                <a:spcPct val="150000"/>
              </a:lnSpc>
            </a:pPr>
            <a:r>
              <a:rPr lang="en-US" dirty="0"/>
              <a:t> </a:t>
            </a:r>
          </a:p>
          <a:p>
            <a:pPr marL="91440" indent="0">
              <a:buNone/>
            </a:pPr>
            <a:endParaRPr lang="en-US" dirty="0"/>
          </a:p>
        </p:txBody>
      </p:sp>
      <p:sp>
        <p:nvSpPr>
          <p:cNvPr id="5" name="Rectangle 4">
            <a:extLst>
              <a:ext uri="{FF2B5EF4-FFF2-40B4-BE49-F238E27FC236}">
                <a16:creationId xmlns:a16="http://schemas.microsoft.com/office/drawing/2014/main" id="{44BB1D6D-9136-4BE5-86AD-A1936AF20D3E}"/>
              </a:ext>
            </a:extLst>
          </p:cNvPr>
          <p:cNvSpPr>
            <a:spLocks noChangeArrowheads="1"/>
          </p:cNvSpPr>
          <p:nvPr/>
        </p:nvSpPr>
        <p:spPr bwMode="auto">
          <a:xfrm>
            <a:off x="524254" y="2119963"/>
            <a:ext cx="5675377"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57.46</a:t>
            </a:r>
            <a:r>
              <a:rPr lang="en-US" altLang="en-US" sz="2000" dirty="0">
                <a:solidFill>
                  <a:srgbClr val="FF0000"/>
                </a:solidFill>
                <a:latin typeface="Courier New" panose="02070309020205020404" pitchFamily="49" charset="0"/>
                <a:cs typeface="Courier New" panose="02070309020205020404" pitchFamily="49" charset="0"/>
              </a:rPr>
              <a:t>76</a:t>
            </a:r>
            <a:r>
              <a:rPr lang="en-US" altLang="en-US" sz="2000" dirty="0">
                <a:solidFill>
                  <a:srgbClr val="0000FF"/>
                </a:solidFill>
                <a:latin typeface="Courier New" panose="02070309020205020404" pitchFamily="49" charset="0"/>
                <a:cs typeface="Courier New" panose="02070309020205020404" pitchFamily="49" charset="0"/>
              </a:rPr>
              <a:t>57</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"9.3f"</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sp>
        <p:nvSpPr>
          <p:cNvPr id="7" name="Rectangle 6">
            <a:extLst>
              <a:ext uri="{FF2B5EF4-FFF2-40B4-BE49-F238E27FC236}">
                <a16:creationId xmlns:a16="http://schemas.microsoft.com/office/drawing/2014/main" id="{F6E12A5A-4142-4C5B-885B-B11EC6CDB238}"/>
              </a:ext>
            </a:extLst>
          </p:cNvPr>
          <p:cNvSpPr>
            <a:spLocks noChangeArrowheads="1"/>
          </p:cNvSpPr>
          <p:nvPr/>
        </p:nvSpPr>
        <p:spPr bwMode="auto">
          <a:xfrm>
            <a:off x="530349" y="2892076"/>
            <a:ext cx="5675377"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12345678.923</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"9.1f"</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sp>
        <p:nvSpPr>
          <p:cNvPr id="8" name="Rectangle 7">
            <a:extLst>
              <a:ext uri="{FF2B5EF4-FFF2-40B4-BE49-F238E27FC236}">
                <a16:creationId xmlns:a16="http://schemas.microsoft.com/office/drawing/2014/main" id="{FF84A262-A567-48F6-9CCB-8BC34AAE690B}"/>
              </a:ext>
            </a:extLst>
          </p:cNvPr>
          <p:cNvSpPr>
            <a:spLocks noChangeArrowheads="1"/>
          </p:cNvSpPr>
          <p:nvPr/>
        </p:nvSpPr>
        <p:spPr bwMode="auto">
          <a:xfrm>
            <a:off x="524254" y="3664189"/>
            <a:ext cx="5675377"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57.4</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".2f"</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sp>
        <p:nvSpPr>
          <p:cNvPr id="9" name="Rectangle 8">
            <a:extLst>
              <a:ext uri="{FF2B5EF4-FFF2-40B4-BE49-F238E27FC236}">
                <a16:creationId xmlns:a16="http://schemas.microsoft.com/office/drawing/2014/main" id="{908D4C1C-B9E8-478B-A53D-BF8A52468113}"/>
              </a:ext>
            </a:extLst>
          </p:cNvPr>
          <p:cNvSpPr>
            <a:spLocks noChangeArrowheads="1"/>
          </p:cNvSpPr>
          <p:nvPr/>
        </p:nvSpPr>
        <p:spPr bwMode="auto">
          <a:xfrm>
            <a:off x="530351" y="4436301"/>
            <a:ext cx="5675377"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FF"/>
                </a:solidFill>
                <a:latin typeface="Courier New" panose="02070309020205020404" pitchFamily="49" charset="0"/>
                <a:cs typeface="Courier New" panose="02070309020205020404" pitchFamily="49" charset="0"/>
              </a:rPr>
              <a:t>57.4</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"10.2f"</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13" name="Group 12">
            <a:extLst>
              <a:ext uri="{FF2B5EF4-FFF2-40B4-BE49-F238E27FC236}">
                <a16:creationId xmlns:a16="http://schemas.microsoft.com/office/drawing/2014/main" id="{3839D5A0-6902-4C77-BBCF-850B37146E72}"/>
              </a:ext>
            </a:extLst>
          </p:cNvPr>
          <p:cNvGrpSpPr/>
          <p:nvPr/>
        </p:nvGrpSpPr>
        <p:grpSpPr>
          <a:xfrm>
            <a:off x="6371987" y="2906370"/>
            <a:ext cx="2649460" cy="461665"/>
            <a:chOff x="1768435" y="2007612"/>
            <a:chExt cx="2649460" cy="461665"/>
          </a:xfrm>
        </p:grpSpPr>
        <p:cxnSp>
          <p:nvCxnSpPr>
            <p:cNvPr id="14" name="Straight Arrow Connector 13">
              <a:extLst>
                <a:ext uri="{FF2B5EF4-FFF2-40B4-BE49-F238E27FC236}">
                  <a16:creationId xmlns:a16="http://schemas.microsoft.com/office/drawing/2014/main" id="{11FE8266-510D-4BAB-A80E-AADC8A6A7AB9}"/>
                </a:ext>
              </a:extLst>
            </p:cNvPr>
            <p:cNvCxnSpPr>
              <a:cxnSpLocks/>
            </p:cNvCxnSpPr>
            <p:nvPr/>
          </p:nvCxnSpPr>
          <p:spPr>
            <a:xfrm>
              <a:off x="1768435" y="2238445"/>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56EEC01-606F-41CC-9733-BDB2B1E7111A}"/>
                </a:ext>
              </a:extLst>
            </p:cNvPr>
            <p:cNvSpPr txBox="1"/>
            <p:nvPr/>
          </p:nvSpPr>
          <p:spPr>
            <a:xfrm>
              <a:off x="2467816" y="2007612"/>
              <a:ext cx="1950079" cy="461665"/>
            </a:xfrm>
            <a:prstGeom prst="rect">
              <a:avLst/>
            </a:prstGeom>
            <a:solidFill>
              <a:schemeClr val="accent1">
                <a:lumMod val="20000"/>
                <a:lumOff val="80000"/>
                <a:alpha val="50000"/>
              </a:schemeClr>
            </a:solidFill>
          </p:spPr>
          <p:txBody>
            <a:bodyPr wrap="square" rtlCol="0">
              <a:spAutoFit/>
            </a:bodyPr>
            <a:lstStyle/>
            <a:p>
              <a:r>
                <a:rPr lang="en-US" sz="2400" dirty="0">
                  <a:highlight>
                    <a:srgbClr val="D9ECFF"/>
                  </a:highlight>
                </a:rPr>
                <a:t>12345678.9</a:t>
              </a:r>
              <a:endParaRPr lang="en-US" dirty="0">
                <a:highlight>
                  <a:srgbClr val="D9ECFF"/>
                </a:highlight>
              </a:endParaRPr>
            </a:p>
          </p:txBody>
        </p:sp>
      </p:grpSp>
      <p:grpSp>
        <p:nvGrpSpPr>
          <p:cNvPr id="27" name="Group 26">
            <a:extLst>
              <a:ext uri="{FF2B5EF4-FFF2-40B4-BE49-F238E27FC236}">
                <a16:creationId xmlns:a16="http://schemas.microsoft.com/office/drawing/2014/main" id="{29D474E9-FDE5-4CEC-88C7-4AC0503B3FD5}"/>
              </a:ext>
            </a:extLst>
          </p:cNvPr>
          <p:cNvGrpSpPr/>
          <p:nvPr/>
        </p:nvGrpSpPr>
        <p:grpSpPr>
          <a:xfrm>
            <a:off x="6348235" y="2135076"/>
            <a:ext cx="2649460" cy="461665"/>
            <a:chOff x="1768435" y="2007612"/>
            <a:chExt cx="2649460" cy="461665"/>
          </a:xfrm>
        </p:grpSpPr>
        <p:cxnSp>
          <p:nvCxnSpPr>
            <p:cNvPr id="28" name="Straight Arrow Connector 27">
              <a:extLst>
                <a:ext uri="{FF2B5EF4-FFF2-40B4-BE49-F238E27FC236}">
                  <a16:creationId xmlns:a16="http://schemas.microsoft.com/office/drawing/2014/main" id="{01CB5B10-B955-4D83-8884-4E9D9758D1AA}"/>
                </a:ext>
              </a:extLst>
            </p:cNvPr>
            <p:cNvCxnSpPr>
              <a:cxnSpLocks/>
            </p:cNvCxnSpPr>
            <p:nvPr/>
          </p:nvCxnSpPr>
          <p:spPr>
            <a:xfrm>
              <a:off x="1768435" y="2238445"/>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D15D442-ABB2-40C4-B0B9-F2DBCBC29FBA}"/>
                </a:ext>
              </a:extLst>
            </p:cNvPr>
            <p:cNvSpPr txBox="1"/>
            <p:nvPr/>
          </p:nvSpPr>
          <p:spPr>
            <a:xfrm>
              <a:off x="2467816" y="2007612"/>
              <a:ext cx="1950079" cy="461665"/>
            </a:xfrm>
            <a:prstGeom prst="rect">
              <a:avLst/>
            </a:prstGeom>
            <a:solidFill>
              <a:schemeClr val="accent1">
                <a:lumMod val="20000"/>
                <a:lumOff val="80000"/>
                <a:alpha val="50000"/>
              </a:schemeClr>
            </a:solidFill>
          </p:spPr>
          <p:txBody>
            <a:bodyPr wrap="square" rtlCol="0">
              <a:spAutoFit/>
            </a:bodyPr>
            <a:lstStyle/>
            <a:p>
              <a:r>
                <a:rPr lang="en-US" sz="2400" dirty="0">
                  <a:highlight>
                    <a:srgbClr val="D9ECFF"/>
                  </a:highlight>
                </a:rPr>
                <a:t>   57.46</a:t>
              </a:r>
              <a:r>
                <a:rPr lang="en-US" sz="2400" dirty="0">
                  <a:solidFill>
                    <a:srgbClr val="FF0000"/>
                  </a:solidFill>
                  <a:highlight>
                    <a:srgbClr val="D9ECFF"/>
                  </a:highlight>
                </a:rPr>
                <a:t>8</a:t>
              </a:r>
              <a:endParaRPr lang="en-US" dirty="0">
                <a:solidFill>
                  <a:srgbClr val="FF0000"/>
                </a:solidFill>
                <a:highlight>
                  <a:srgbClr val="D9ECFF"/>
                </a:highlight>
              </a:endParaRPr>
            </a:p>
          </p:txBody>
        </p:sp>
      </p:grpSp>
      <p:grpSp>
        <p:nvGrpSpPr>
          <p:cNvPr id="33" name="Group 32">
            <a:extLst>
              <a:ext uri="{FF2B5EF4-FFF2-40B4-BE49-F238E27FC236}">
                <a16:creationId xmlns:a16="http://schemas.microsoft.com/office/drawing/2014/main" id="{35BF3989-1195-496B-8661-59624502FCF7}"/>
              </a:ext>
            </a:extLst>
          </p:cNvPr>
          <p:cNvGrpSpPr/>
          <p:nvPr/>
        </p:nvGrpSpPr>
        <p:grpSpPr>
          <a:xfrm>
            <a:off x="6395739" y="3677664"/>
            <a:ext cx="2649460" cy="461665"/>
            <a:chOff x="1768435" y="2007612"/>
            <a:chExt cx="2649460" cy="461665"/>
          </a:xfrm>
        </p:grpSpPr>
        <p:cxnSp>
          <p:nvCxnSpPr>
            <p:cNvPr id="34" name="Straight Arrow Connector 33">
              <a:extLst>
                <a:ext uri="{FF2B5EF4-FFF2-40B4-BE49-F238E27FC236}">
                  <a16:creationId xmlns:a16="http://schemas.microsoft.com/office/drawing/2014/main" id="{94FC00C0-2301-4868-AD7C-376FCF26FFCA}"/>
                </a:ext>
              </a:extLst>
            </p:cNvPr>
            <p:cNvCxnSpPr>
              <a:cxnSpLocks/>
            </p:cNvCxnSpPr>
            <p:nvPr/>
          </p:nvCxnSpPr>
          <p:spPr>
            <a:xfrm>
              <a:off x="1768435" y="2238445"/>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0EF7AD1-7022-4BC9-A558-446AFF2D9E88}"/>
                </a:ext>
              </a:extLst>
            </p:cNvPr>
            <p:cNvSpPr txBox="1"/>
            <p:nvPr/>
          </p:nvSpPr>
          <p:spPr>
            <a:xfrm>
              <a:off x="2467816" y="2007612"/>
              <a:ext cx="1950079" cy="461665"/>
            </a:xfrm>
            <a:prstGeom prst="rect">
              <a:avLst/>
            </a:prstGeom>
            <a:solidFill>
              <a:schemeClr val="accent1">
                <a:lumMod val="20000"/>
                <a:lumOff val="80000"/>
                <a:alpha val="50000"/>
              </a:schemeClr>
            </a:solidFill>
          </p:spPr>
          <p:txBody>
            <a:bodyPr wrap="square" rtlCol="0">
              <a:spAutoFit/>
            </a:bodyPr>
            <a:lstStyle/>
            <a:p>
              <a:r>
                <a:rPr lang="en-US" sz="2400" dirty="0">
                  <a:highlight>
                    <a:srgbClr val="D9ECFF"/>
                  </a:highlight>
                </a:rPr>
                <a:t>57.40</a:t>
              </a:r>
              <a:endParaRPr lang="en-US" dirty="0">
                <a:highlight>
                  <a:srgbClr val="D9ECFF"/>
                </a:highlight>
              </a:endParaRPr>
            </a:p>
          </p:txBody>
        </p:sp>
      </p:grpSp>
      <p:grpSp>
        <p:nvGrpSpPr>
          <p:cNvPr id="39" name="Group 38">
            <a:extLst>
              <a:ext uri="{FF2B5EF4-FFF2-40B4-BE49-F238E27FC236}">
                <a16:creationId xmlns:a16="http://schemas.microsoft.com/office/drawing/2014/main" id="{8FBE2194-FC2A-4E0F-8F6D-CF63911E0430}"/>
              </a:ext>
            </a:extLst>
          </p:cNvPr>
          <p:cNvGrpSpPr/>
          <p:nvPr/>
        </p:nvGrpSpPr>
        <p:grpSpPr>
          <a:xfrm>
            <a:off x="6419491" y="4448958"/>
            <a:ext cx="2649460" cy="461665"/>
            <a:chOff x="1768435" y="2007612"/>
            <a:chExt cx="2649460" cy="461665"/>
          </a:xfrm>
        </p:grpSpPr>
        <p:cxnSp>
          <p:nvCxnSpPr>
            <p:cNvPr id="40" name="Straight Arrow Connector 39">
              <a:extLst>
                <a:ext uri="{FF2B5EF4-FFF2-40B4-BE49-F238E27FC236}">
                  <a16:creationId xmlns:a16="http://schemas.microsoft.com/office/drawing/2014/main" id="{A32D3E63-45B6-48CC-ABA3-62C6569826F5}"/>
                </a:ext>
              </a:extLst>
            </p:cNvPr>
            <p:cNvCxnSpPr>
              <a:cxnSpLocks/>
            </p:cNvCxnSpPr>
            <p:nvPr/>
          </p:nvCxnSpPr>
          <p:spPr>
            <a:xfrm>
              <a:off x="1768435" y="2238445"/>
              <a:ext cx="55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959F273-5B9D-4F73-8061-E134C2C26411}"/>
                </a:ext>
              </a:extLst>
            </p:cNvPr>
            <p:cNvSpPr txBox="1"/>
            <p:nvPr/>
          </p:nvSpPr>
          <p:spPr>
            <a:xfrm>
              <a:off x="2467816" y="2007612"/>
              <a:ext cx="1950079" cy="461665"/>
            </a:xfrm>
            <a:prstGeom prst="rect">
              <a:avLst/>
            </a:prstGeom>
            <a:solidFill>
              <a:schemeClr val="accent1">
                <a:lumMod val="20000"/>
                <a:lumOff val="80000"/>
                <a:alpha val="50000"/>
              </a:schemeClr>
            </a:solidFill>
          </p:spPr>
          <p:txBody>
            <a:bodyPr wrap="square" rtlCol="0">
              <a:spAutoFit/>
            </a:bodyPr>
            <a:lstStyle/>
            <a:p>
              <a:r>
                <a:rPr lang="en-US" sz="2400" dirty="0">
                  <a:highlight>
                    <a:srgbClr val="D9ECFF"/>
                  </a:highlight>
                </a:rPr>
                <a:t>     57.40</a:t>
              </a:r>
              <a:endParaRPr lang="en-US" dirty="0">
                <a:highlight>
                  <a:srgbClr val="D9ECFF"/>
                </a:highlight>
              </a:endParaRPr>
            </a:p>
          </p:txBody>
        </p:sp>
      </p:grpSp>
      <p:pic>
        <p:nvPicPr>
          <p:cNvPr id="42" name="Picture 41">
            <a:hlinkClick r:id="rId3" action="ppaction://hlinksldjump"/>
            <a:extLst>
              <a:ext uri="{FF2B5EF4-FFF2-40B4-BE49-F238E27FC236}">
                <a16:creationId xmlns:a16="http://schemas.microsoft.com/office/drawing/2014/main" id="{B14610D0-7A6E-4DE1-A85D-56D6F3EE3C7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22" name="Slide Number Placeholder 2">
            <a:hlinkClick r:id="rId5" action="ppaction://hlinksldjump"/>
            <a:extLst>
              <a:ext uri="{FF2B5EF4-FFF2-40B4-BE49-F238E27FC236}">
                <a16:creationId xmlns:a16="http://schemas.microsoft.com/office/drawing/2014/main" id="{6583734D-F280-47B3-B5FB-A1A534E738E5}"/>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37712120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1152-E7B1-4D48-94E8-D10469655A53}"/>
              </a:ext>
            </a:extLst>
          </p:cNvPr>
          <p:cNvSpPr>
            <a:spLocks noGrp="1"/>
          </p:cNvSpPr>
          <p:nvPr>
            <p:ph type="title"/>
          </p:nvPr>
        </p:nvSpPr>
        <p:spPr/>
        <p:txBody>
          <a:bodyPr/>
          <a:lstStyle/>
          <a:p>
            <a:r>
              <a:rPr lang="en-US" dirty="0"/>
              <a:t>Check Point</a:t>
            </a:r>
            <a:br>
              <a:rPr lang="en-US" dirty="0"/>
            </a:br>
            <a:r>
              <a:rPr lang="en-US" dirty="0">
                <a:solidFill>
                  <a:schemeClr val="accent3"/>
                </a:solidFill>
              </a:rPr>
              <a:t>#5</a:t>
            </a:r>
            <a:endParaRPr lang="en-US" dirty="0"/>
          </a:p>
        </p:txBody>
      </p:sp>
      <p:sp>
        <p:nvSpPr>
          <p:cNvPr id="3" name="Slide Number Placeholder 2">
            <a:extLst>
              <a:ext uri="{FF2B5EF4-FFF2-40B4-BE49-F238E27FC236}">
                <a16:creationId xmlns:a16="http://schemas.microsoft.com/office/drawing/2014/main" id="{C79F392D-9957-4A83-AAC4-A5BF492144CC}"/>
              </a:ext>
            </a:extLst>
          </p:cNvPr>
          <p:cNvSpPr>
            <a:spLocks noGrp="1"/>
          </p:cNvSpPr>
          <p:nvPr>
            <p:ph type="sldNum" sz="quarter" idx="12"/>
          </p:nvPr>
        </p:nvSpPr>
        <p:spPr/>
        <p:txBody>
          <a:bodyPr/>
          <a:lstStyle/>
          <a:p>
            <a:fld id="{F3E9C4B0-9109-4B6A-816F-B8FB191BD566}" type="slidenum">
              <a:rPr lang="en-US" smtClean="0"/>
              <a:t>81</a:t>
            </a:fld>
            <a:endParaRPr lang="en-US"/>
          </a:p>
        </p:txBody>
      </p:sp>
      <p:sp>
        <p:nvSpPr>
          <p:cNvPr id="4" name="Content Placeholder 3">
            <a:extLst>
              <a:ext uri="{FF2B5EF4-FFF2-40B4-BE49-F238E27FC236}">
                <a16:creationId xmlns:a16="http://schemas.microsoft.com/office/drawing/2014/main" id="{CA2BC9C6-F2CE-4DD1-B849-7CA956C892D5}"/>
              </a:ext>
            </a:extLst>
          </p:cNvPr>
          <p:cNvSpPr>
            <a:spLocks noGrp="1"/>
          </p:cNvSpPr>
          <p:nvPr>
            <p:ph idx="1"/>
          </p:nvPr>
        </p:nvSpPr>
        <p:spPr/>
        <p:txBody>
          <a:bodyPr/>
          <a:lstStyle/>
          <a:p>
            <a:pPr marL="91440" indent="0">
              <a:buNone/>
            </a:pPr>
            <a:r>
              <a:rPr lang="en-US" dirty="0"/>
              <a:t>Show the printout of the following statements:</a:t>
            </a:r>
          </a:p>
          <a:p>
            <a:pPr>
              <a:lnSpc>
                <a:spcPct val="150000"/>
              </a:lnSpc>
            </a:pPr>
            <a:r>
              <a:rPr lang="en-US" dirty="0"/>
              <a:t> </a:t>
            </a:r>
          </a:p>
          <a:p>
            <a:pPr>
              <a:lnSpc>
                <a:spcPct val="150000"/>
              </a:lnSpc>
            </a:pPr>
            <a:endParaRPr lang="en-US" dirty="0"/>
          </a:p>
          <a:p>
            <a:pPr>
              <a:lnSpc>
                <a:spcPct val="150000"/>
              </a:lnSpc>
            </a:pPr>
            <a:r>
              <a:rPr lang="en-US" dirty="0"/>
              <a:t> </a:t>
            </a:r>
          </a:p>
          <a:p>
            <a:pPr>
              <a:lnSpc>
                <a:spcPct val="150000"/>
              </a:lnSpc>
            </a:pPr>
            <a:endParaRPr lang="en-US" dirty="0"/>
          </a:p>
          <a:p>
            <a:pPr>
              <a:lnSpc>
                <a:spcPct val="150000"/>
              </a:lnSpc>
            </a:pPr>
            <a:r>
              <a:rPr lang="en-US" dirty="0"/>
              <a:t> </a:t>
            </a:r>
          </a:p>
        </p:txBody>
      </p:sp>
      <p:grpSp>
        <p:nvGrpSpPr>
          <p:cNvPr id="11" name="Group 10">
            <a:extLst>
              <a:ext uri="{FF2B5EF4-FFF2-40B4-BE49-F238E27FC236}">
                <a16:creationId xmlns:a16="http://schemas.microsoft.com/office/drawing/2014/main" id="{B7EC1DBA-178E-4B9A-87DE-7D2AC77EB8F1}"/>
              </a:ext>
            </a:extLst>
          </p:cNvPr>
          <p:cNvGrpSpPr/>
          <p:nvPr/>
        </p:nvGrpSpPr>
        <p:grpSpPr>
          <a:xfrm>
            <a:off x="495987" y="2119963"/>
            <a:ext cx="6772079" cy="1276750"/>
            <a:chOff x="495987" y="2119963"/>
            <a:chExt cx="6772079" cy="1276750"/>
          </a:xfrm>
        </p:grpSpPr>
        <p:sp>
          <p:nvSpPr>
            <p:cNvPr id="5" name="Rectangle 4">
              <a:extLst>
                <a:ext uri="{FF2B5EF4-FFF2-40B4-BE49-F238E27FC236}">
                  <a16:creationId xmlns:a16="http://schemas.microsoft.com/office/drawing/2014/main" id="{44BB1D6D-9136-4BE5-86AD-A1936AF20D3E}"/>
                </a:ext>
              </a:extLst>
            </p:cNvPr>
            <p:cNvSpPr>
              <a:spLocks noChangeArrowheads="1"/>
            </p:cNvSpPr>
            <p:nvPr/>
          </p:nvSpPr>
          <p:spPr bwMode="auto">
            <a:xfrm>
              <a:off x="524254" y="2119963"/>
              <a:ext cx="6743812"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8080"/>
                  </a:solidFill>
                  <a:latin typeface="Courier New" panose="02070309020205020404" pitchFamily="49" charset="0"/>
                  <a:cs typeface="Courier New" panose="02070309020205020404" pitchFamily="49" charset="0"/>
                </a:rPr>
                <a:t>"Programming is fun"</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"25s"</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27" name="Group 26">
              <a:extLst>
                <a:ext uri="{FF2B5EF4-FFF2-40B4-BE49-F238E27FC236}">
                  <a16:creationId xmlns:a16="http://schemas.microsoft.com/office/drawing/2014/main" id="{29D474E9-FDE5-4CEC-88C7-4AC0503B3FD5}"/>
                </a:ext>
              </a:extLst>
            </p:cNvPr>
            <p:cNvGrpSpPr/>
            <p:nvPr/>
          </p:nvGrpSpPr>
          <p:grpSpPr>
            <a:xfrm>
              <a:off x="495987" y="2660274"/>
              <a:ext cx="6772079" cy="736439"/>
              <a:chOff x="2467816" y="1732838"/>
              <a:chExt cx="6772079" cy="736439"/>
            </a:xfrm>
          </p:grpSpPr>
          <p:cxnSp>
            <p:nvCxnSpPr>
              <p:cNvPr id="28" name="Straight Arrow Connector 27">
                <a:extLst>
                  <a:ext uri="{FF2B5EF4-FFF2-40B4-BE49-F238E27FC236}">
                    <a16:creationId xmlns:a16="http://schemas.microsoft.com/office/drawing/2014/main" id="{01CB5B10-B955-4D83-8884-4E9D9758D1AA}"/>
                  </a:ext>
                </a:extLst>
              </p:cNvPr>
              <p:cNvCxnSpPr>
                <a:cxnSpLocks/>
              </p:cNvCxnSpPr>
              <p:nvPr/>
            </p:nvCxnSpPr>
            <p:spPr>
              <a:xfrm>
                <a:off x="5855672" y="1732838"/>
                <a:ext cx="0" cy="2228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D15D442-ABB2-40C4-B0B9-F2DBCBC29FBA}"/>
                  </a:ext>
                </a:extLst>
              </p:cNvPr>
              <p:cNvSpPr txBox="1"/>
              <p:nvPr/>
            </p:nvSpPr>
            <p:spPr>
              <a:xfrm>
                <a:off x="2467816" y="2007612"/>
                <a:ext cx="6772079" cy="461665"/>
              </a:xfrm>
              <a:prstGeom prst="rect">
                <a:avLst/>
              </a:prstGeom>
              <a:solidFill>
                <a:schemeClr val="accent1">
                  <a:lumMod val="20000"/>
                  <a:lumOff val="80000"/>
                  <a:alpha val="50000"/>
                </a:schemeClr>
              </a:solidFill>
            </p:spPr>
            <p:txBody>
              <a:bodyPr wrap="square" rtlCol="0">
                <a:spAutoFit/>
              </a:bodyPr>
              <a:lstStyle/>
              <a:p>
                <a:r>
                  <a:rPr lang="en-US" sz="2400" dirty="0">
                    <a:highlight>
                      <a:srgbClr val="D9ECFF"/>
                    </a:highlight>
                  </a:rPr>
                  <a:t>Programming is fun⠀⠀⠀⠀⠀⠀⠀</a:t>
                </a:r>
              </a:p>
            </p:txBody>
          </p:sp>
        </p:grpSp>
      </p:grpSp>
      <p:grpSp>
        <p:nvGrpSpPr>
          <p:cNvPr id="24" name="Group 23">
            <a:extLst>
              <a:ext uri="{FF2B5EF4-FFF2-40B4-BE49-F238E27FC236}">
                <a16:creationId xmlns:a16="http://schemas.microsoft.com/office/drawing/2014/main" id="{4D73B4A9-53DA-4D3D-9A3E-E2318A8D174B}"/>
              </a:ext>
            </a:extLst>
          </p:cNvPr>
          <p:cNvGrpSpPr/>
          <p:nvPr/>
        </p:nvGrpSpPr>
        <p:grpSpPr>
          <a:xfrm>
            <a:off x="514841" y="3665959"/>
            <a:ext cx="6772079" cy="1276750"/>
            <a:chOff x="495987" y="2119963"/>
            <a:chExt cx="6772079" cy="1276750"/>
          </a:xfrm>
        </p:grpSpPr>
        <p:sp>
          <p:nvSpPr>
            <p:cNvPr id="25" name="Rectangle 24">
              <a:extLst>
                <a:ext uri="{FF2B5EF4-FFF2-40B4-BE49-F238E27FC236}">
                  <a16:creationId xmlns:a16="http://schemas.microsoft.com/office/drawing/2014/main" id="{48856A73-A840-42B7-91E9-BA9768DC8A6B}"/>
                </a:ext>
              </a:extLst>
            </p:cNvPr>
            <p:cNvSpPr>
              <a:spLocks noChangeArrowheads="1"/>
            </p:cNvSpPr>
            <p:nvPr/>
          </p:nvSpPr>
          <p:spPr bwMode="auto">
            <a:xfrm>
              <a:off x="524254" y="2119963"/>
              <a:ext cx="6743812"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8080"/>
                  </a:solidFill>
                  <a:latin typeface="Courier New" panose="02070309020205020404" pitchFamily="49" charset="0"/>
                  <a:cs typeface="Courier New" panose="02070309020205020404" pitchFamily="49" charset="0"/>
                </a:rPr>
                <a:t>"Programming is fun"</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"&lt;25s"</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26" name="Group 25">
              <a:extLst>
                <a:ext uri="{FF2B5EF4-FFF2-40B4-BE49-F238E27FC236}">
                  <a16:creationId xmlns:a16="http://schemas.microsoft.com/office/drawing/2014/main" id="{0D1AE4D9-9DC0-4101-8F87-EA8EFC260336}"/>
                </a:ext>
              </a:extLst>
            </p:cNvPr>
            <p:cNvGrpSpPr/>
            <p:nvPr/>
          </p:nvGrpSpPr>
          <p:grpSpPr>
            <a:xfrm>
              <a:off x="495987" y="2660274"/>
              <a:ext cx="6772079" cy="736439"/>
              <a:chOff x="2467816" y="1732838"/>
              <a:chExt cx="6772079" cy="736439"/>
            </a:xfrm>
          </p:grpSpPr>
          <p:cxnSp>
            <p:nvCxnSpPr>
              <p:cNvPr id="30" name="Straight Arrow Connector 29">
                <a:extLst>
                  <a:ext uri="{FF2B5EF4-FFF2-40B4-BE49-F238E27FC236}">
                    <a16:creationId xmlns:a16="http://schemas.microsoft.com/office/drawing/2014/main" id="{491D0773-1CEE-4262-9D89-954B51393FF9}"/>
                  </a:ext>
                </a:extLst>
              </p:cNvPr>
              <p:cNvCxnSpPr>
                <a:cxnSpLocks/>
              </p:cNvCxnSpPr>
              <p:nvPr/>
            </p:nvCxnSpPr>
            <p:spPr>
              <a:xfrm>
                <a:off x="5855672" y="1732838"/>
                <a:ext cx="0" cy="2228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8AF52B9-9722-4F51-A745-B275B58CFEB3}"/>
                  </a:ext>
                </a:extLst>
              </p:cNvPr>
              <p:cNvSpPr txBox="1"/>
              <p:nvPr/>
            </p:nvSpPr>
            <p:spPr>
              <a:xfrm>
                <a:off x="2467816" y="2007612"/>
                <a:ext cx="6772079" cy="461665"/>
              </a:xfrm>
              <a:prstGeom prst="rect">
                <a:avLst/>
              </a:prstGeom>
              <a:solidFill>
                <a:schemeClr val="accent1">
                  <a:lumMod val="20000"/>
                  <a:lumOff val="80000"/>
                  <a:alpha val="50000"/>
                </a:schemeClr>
              </a:solidFill>
            </p:spPr>
            <p:txBody>
              <a:bodyPr wrap="square" rtlCol="0">
                <a:spAutoFit/>
              </a:bodyPr>
              <a:lstStyle/>
              <a:p>
                <a:r>
                  <a:rPr lang="en-US" sz="2400" dirty="0">
                    <a:highlight>
                      <a:srgbClr val="D9ECFF"/>
                    </a:highlight>
                  </a:rPr>
                  <a:t>Programming is fun⠀⠀⠀⠀⠀⠀⠀</a:t>
                </a:r>
              </a:p>
            </p:txBody>
          </p:sp>
        </p:grpSp>
      </p:grpSp>
      <p:grpSp>
        <p:nvGrpSpPr>
          <p:cNvPr id="32" name="Group 31">
            <a:extLst>
              <a:ext uri="{FF2B5EF4-FFF2-40B4-BE49-F238E27FC236}">
                <a16:creationId xmlns:a16="http://schemas.microsoft.com/office/drawing/2014/main" id="{4DF001B0-29CE-4892-8813-06B0F460E7EF}"/>
              </a:ext>
            </a:extLst>
          </p:cNvPr>
          <p:cNvGrpSpPr/>
          <p:nvPr/>
        </p:nvGrpSpPr>
        <p:grpSpPr>
          <a:xfrm>
            <a:off x="495986" y="5211955"/>
            <a:ext cx="6772079" cy="1276750"/>
            <a:chOff x="495987" y="2119963"/>
            <a:chExt cx="6772079" cy="1276750"/>
          </a:xfrm>
        </p:grpSpPr>
        <p:sp>
          <p:nvSpPr>
            <p:cNvPr id="36" name="Rectangle 35">
              <a:extLst>
                <a:ext uri="{FF2B5EF4-FFF2-40B4-BE49-F238E27FC236}">
                  <a16:creationId xmlns:a16="http://schemas.microsoft.com/office/drawing/2014/main" id="{492C5EDB-430A-4962-8B3C-0D4041AB9DAB}"/>
                </a:ext>
              </a:extLst>
            </p:cNvPr>
            <p:cNvSpPr>
              <a:spLocks noChangeArrowheads="1"/>
            </p:cNvSpPr>
            <p:nvPr/>
          </p:nvSpPr>
          <p:spPr bwMode="auto">
            <a:xfrm>
              <a:off x="524254" y="2119963"/>
              <a:ext cx="6743812" cy="47432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noAutofit/>
            </a:bodyPr>
            <a:lstStyle/>
            <a:p>
              <a:pPr lvl="0" defTabSz="914400" eaLnBrk="0" fontAlgn="base" hangingPunct="0">
                <a:spcBef>
                  <a:spcPct val="0"/>
                </a:spcBef>
                <a:spcAft>
                  <a:spcPct val="0"/>
                </a:spcAft>
              </a:pPr>
              <a:r>
                <a:rPr lang="en-US" altLang="en-US" sz="2000" dirty="0">
                  <a:solidFill>
                    <a:srgbClr val="000080"/>
                  </a:solidFill>
                  <a:latin typeface="Courier New" panose="02070309020205020404" pitchFamily="49" charset="0"/>
                  <a:cs typeface="Courier New" panose="02070309020205020404" pitchFamily="49" charset="0"/>
                </a:rPr>
                <a:t>print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0080"/>
                  </a:solidFill>
                  <a:latin typeface="Courier New" panose="02070309020205020404" pitchFamily="49" charset="0"/>
                  <a:cs typeface="Courier New" panose="02070309020205020404" pitchFamily="49" charset="0"/>
                </a:rPr>
                <a:t>format</a:t>
              </a:r>
              <a:r>
                <a:rPr lang="en-US" altLang="en-US" sz="2000" dirty="0">
                  <a:solidFill>
                    <a:srgbClr val="000000"/>
                  </a:solidFill>
                  <a:latin typeface="Courier New" panose="02070309020205020404" pitchFamily="49" charset="0"/>
                  <a:cs typeface="Courier New" panose="02070309020205020404" pitchFamily="49" charset="0"/>
                </a:rPr>
                <a:t>(</a:t>
              </a:r>
              <a:r>
                <a:rPr lang="en-US" altLang="en-US" sz="2000" dirty="0">
                  <a:solidFill>
                    <a:srgbClr val="008080"/>
                  </a:solidFill>
                  <a:latin typeface="Courier New" panose="02070309020205020404" pitchFamily="49" charset="0"/>
                  <a:cs typeface="Courier New" panose="02070309020205020404" pitchFamily="49" charset="0"/>
                </a:rPr>
                <a:t>"Programming is fun"</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8080"/>
                  </a:solidFill>
                  <a:latin typeface="Courier New" panose="02070309020205020404" pitchFamily="49" charset="0"/>
                  <a:cs typeface="Courier New" panose="02070309020205020404" pitchFamily="49" charset="0"/>
                </a:rPr>
                <a:t>"&gt;25s"</a:t>
              </a:r>
              <a:r>
                <a:rPr lang="en-US" altLang="en-US" sz="2000" dirty="0">
                  <a:solidFill>
                    <a:srgbClr val="000000"/>
                  </a:solidFill>
                  <a:latin typeface="Courier New" panose="02070309020205020404" pitchFamily="49" charset="0"/>
                  <a:cs typeface="Courier New" panose="02070309020205020404" pitchFamily="49" charset="0"/>
                </a:rPr>
                <a:t>))</a:t>
              </a:r>
              <a:endParaRPr lang="en-US" altLang="en-US" sz="2000" dirty="0">
                <a:latin typeface="Arial" panose="020B0604020202020204" pitchFamily="34" charset="0"/>
              </a:endParaRPr>
            </a:p>
          </p:txBody>
        </p:sp>
        <p:grpSp>
          <p:nvGrpSpPr>
            <p:cNvPr id="37" name="Group 36">
              <a:extLst>
                <a:ext uri="{FF2B5EF4-FFF2-40B4-BE49-F238E27FC236}">
                  <a16:creationId xmlns:a16="http://schemas.microsoft.com/office/drawing/2014/main" id="{D44521BB-DA32-4A7F-B8C3-B3BE7CB7F4FA}"/>
                </a:ext>
              </a:extLst>
            </p:cNvPr>
            <p:cNvGrpSpPr/>
            <p:nvPr/>
          </p:nvGrpSpPr>
          <p:grpSpPr>
            <a:xfrm>
              <a:off x="495987" y="2660274"/>
              <a:ext cx="6772079" cy="736439"/>
              <a:chOff x="2467816" y="1732838"/>
              <a:chExt cx="6772079" cy="736439"/>
            </a:xfrm>
          </p:grpSpPr>
          <p:cxnSp>
            <p:nvCxnSpPr>
              <p:cNvPr id="38" name="Straight Arrow Connector 37">
                <a:extLst>
                  <a:ext uri="{FF2B5EF4-FFF2-40B4-BE49-F238E27FC236}">
                    <a16:creationId xmlns:a16="http://schemas.microsoft.com/office/drawing/2014/main" id="{BAC6156F-E71B-4EAE-9D42-F3124CADDC30}"/>
                  </a:ext>
                </a:extLst>
              </p:cNvPr>
              <p:cNvCxnSpPr>
                <a:cxnSpLocks/>
              </p:cNvCxnSpPr>
              <p:nvPr/>
            </p:nvCxnSpPr>
            <p:spPr>
              <a:xfrm>
                <a:off x="5855672" y="1732838"/>
                <a:ext cx="0" cy="2228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0EC785A-6AF7-4D2F-AAAF-E330595F5BBE}"/>
                  </a:ext>
                </a:extLst>
              </p:cNvPr>
              <p:cNvSpPr txBox="1"/>
              <p:nvPr/>
            </p:nvSpPr>
            <p:spPr>
              <a:xfrm>
                <a:off x="2467816" y="2007612"/>
                <a:ext cx="6772079" cy="461665"/>
              </a:xfrm>
              <a:prstGeom prst="rect">
                <a:avLst/>
              </a:prstGeom>
              <a:solidFill>
                <a:schemeClr val="accent1">
                  <a:lumMod val="20000"/>
                  <a:lumOff val="80000"/>
                  <a:alpha val="50000"/>
                </a:schemeClr>
              </a:solidFill>
            </p:spPr>
            <p:txBody>
              <a:bodyPr wrap="square" rtlCol="0">
                <a:spAutoFit/>
              </a:bodyPr>
              <a:lstStyle/>
              <a:p>
                <a:r>
                  <a:rPr lang="en-US" sz="2400" dirty="0">
                    <a:highlight>
                      <a:srgbClr val="D9ECFF"/>
                    </a:highlight>
                  </a:rPr>
                  <a:t>⠀⠀⠀⠀⠀⠀⠀ Programming is fun</a:t>
                </a:r>
                <a:endParaRPr lang="en-US" dirty="0">
                  <a:highlight>
                    <a:srgbClr val="D9ECFF"/>
                  </a:highlight>
                </a:endParaRPr>
              </a:p>
            </p:txBody>
          </p:sp>
        </p:grpSp>
      </p:grpSp>
      <p:sp>
        <p:nvSpPr>
          <p:cNvPr id="12" name="Rectangle 2">
            <a:extLst>
              <a:ext uri="{FF2B5EF4-FFF2-40B4-BE49-F238E27FC236}">
                <a16:creationId xmlns:a16="http://schemas.microsoft.com/office/drawing/2014/main" id="{C3C58256-0E77-422B-95B1-884E04590E6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a:ln>
                  <a:noFill/>
                </a:ln>
                <a:solidFill>
                  <a:srgbClr val="000000"/>
                </a:solidFill>
                <a:effectLst/>
                <a:latin typeface="Arial Unicode MS"/>
                <a:cs typeface="Arial" panose="020B0604020202020204" pitchFamily="34" charset="0"/>
              </a:rPr>
              <a:t>‏‏</a:t>
            </a:r>
            <a:r>
              <a:rPr kumimoji="0" lang="en-US" altLang="en-US" sz="2000" b="0" i="0" u="none" strike="noStrike" cap="none" normalizeH="0" baseline="0">
                <a:ln>
                  <a:noFill/>
                </a:ln>
                <a:solidFill>
                  <a:srgbClr val="000000"/>
                </a:solidFill>
                <a:effectLst/>
                <a:latin typeface="Arial Unicode MS"/>
                <a:cs typeface="Arial" panose="020B0604020202020204" pitchFamily="34" charset="0"/>
              </a:rPr>
              <a:t>‎</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3">
            <a:extLst>
              <a:ext uri="{FF2B5EF4-FFF2-40B4-BE49-F238E27FC236}">
                <a16:creationId xmlns:a16="http://schemas.microsoft.com/office/drawing/2014/main" id="{BED689C6-6D48-4CDF-A0F1-F70914FCB137}"/>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a:ln>
                  <a:noFill/>
                </a:ln>
                <a:solidFill>
                  <a:srgbClr val="000000"/>
                </a:solidFill>
                <a:effectLst/>
                <a:latin typeface="Arial Unicode MS"/>
                <a:cs typeface="Arial" panose="020B0604020202020204" pitchFamily="34" charset="0"/>
              </a:rPr>
              <a:t>‏‏</a:t>
            </a:r>
            <a:r>
              <a:rPr kumimoji="0" lang="en-US" altLang="en-US" sz="2000" b="0" i="0" u="none" strike="noStrike" cap="none" normalizeH="0" baseline="0">
                <a:ln>
                  <a:noFill/>
                </a:ln>
                <a:solidFill>
                  <a:srgbClr val="000000"/>
                </a:solidFill>
                <a:effectLst/>
                <a:latin typeface="Arial Unicode MS"/>
                <a:cs typeface="Arial" panose="020B0604020202020204" pitchFamily="34" charset="0"/>
              </a:rPr>
              <a:t>‎</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4">
            <a:extLst>
              <a:ext uri="{FF2B5EF4-FFF2-40B4-BE49-F238E27FC236}">
                <a16:creationId xmlns:a16="http://schemas.microsoft.com/office/drawing/2014/main" id="{95B8011B-DC6C-4D3A-9E4A-1F770335798C}"/>
              </a:ext>
            </a:extLst>
          </p:cNvPr>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a:ln>
                  <a:noFill/>
                </a:ln>
                <a:solidFill>
                  <a:srgbClr val="000000"/>
                </a:solidFill>
                <a:effectLst/>
                <a:latin typeface="Arial Unicode MS"/>
                <a:cs typeface="Arial" panose="020B0604020202020204" pitchFamily="34" charset="0"/>
              </a:rPr>
              <a:t>‏‏</a:t>
            </a:r>
            <a:r>
              <a:rPr kumimoji="0" lang="en-US" altLang="en-US" sz="2000" b="0" i="0" u="none" strike="noStrike" cap="none" normalizeH="0" baseline="0">
                <a:ln>
                  <a:noFill/>
                </a:ln>
                <a:solidFill>
                  <a:srgbClr val="000000"/>
                </a:solidFill>
                <a:effectLst/>
                <a:latin typeface="Arial Unicode MS"/>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5">
            <a:extLst>
              <a:ext uri="{FF2B5EF4-FFF2-40B4-BE49-F238E27FC236}">
                <a16:creationId xmlns:a16="http://schemas.microsoft.com/office/drawing/2014/main" id="{FA00BA74-EC0B-4617-A307-5C788DB81966}"/>
              </a:ext>
            </a:extLst>
          </p:cNvPr>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a:ln>
                  <a:noFill/>
                </a:ln>
                <a:solidFill>
                  <a:srgbClr val="000000"/>
                </a:solidFill>
                <a:effectLst/>
                <a:latin typeface="Arial Unicode MS"/>
                <a:cs typeface="Arial" panose="020B0604020202020204" pitchFamily="34" charset="0"/>
              </a:rPr>
              <a:t>‏‏</a:t>
            </a:r>
            <a:r>
              <a:rPr kumimoji="0" lang="en-US" altLang="en-US" sz="2000" b="0" i="0" u="none" strike="noStrike" cap="none" normalizeH="0" baseline="0">
                <a:ln>
                  <a:noFill/>
                </a:ln>
                <a:solidFill>
                  <a:srgbClr val="000000"/>
                </a:solidFill>
                <a:effectLst/>
                <a:latin typeface="Arial Unicode MS"/>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6">
            <a:extLst>
              <a:ext uri="{FF2B5EF4-FFF2-40B4-BE49-F238E27FC236}">
                <a16:creationId xmlns:a16="http://schemas.microsoft.com/office/drawing/2014/main" id="{D93D1531-2760-478B-9091-EDD21312AE66}"/>
              </a:ext>
            </a:extLst>
          </p:cNvPr>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a:ln>
                  <a:noFill/>
                </a:ln>
                <a:solidFill>
                  <a:srgbClr val="000000"/>
                </a:solidFill>
                <a:effectLst/>
                <a:latin typeface="Arial Unicode MS"/>
                <a:cs typeface="Arial" panose="020B0604020202020204" pitchFamily="34" charset="0"/>
              </a:rPr>
              <a:t>‏‏</a:t>
            </a:r>
            <a:r>
              <a:rPr kumimoji="0" lang="en-US" altLang="en-US" sz="2000" b="0" i="0" u="none" strike="noStrike" cap="none" normalizeH="0" baseline="0">
                <a:ln>
                  <a:noFill/>
                </a:ln>
                <a:solidFill>
                  <a:srgbClr val="000000"/>
                </a:solidFill>
                <a:effectLst/>
                <a:latin typeface="Arial Unicode MS"/>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7">
            <a:extLst>
              <a:ext uri="{FF2B5EF4-FFF2-40B4-BE49-F238E27FC236}">
                <a16:creationId xmlns:a16="http://schemas.microsoft.com/office/drawing/2014/main" id="{6381C2E6-856B-4558-94E1-7E5CA194744D}"/>
              </a:ext>
            </a:extLst>
          </p:cNvPr>
          <p:cNvSpPr>
            <a:spLocks noChangeArrowheads="1"/>
          </p:cNvSpPr>
          <p:nvPr/>
        </p:nvSpPr>
        <p:spPr bwMode="auto">
          <a:xfrm>
            <a:off x="76200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a:ln>
                  <a:noFill/>
                </a:ln>
                <a:solidFill>
                  <a:srgbClr val="000000"/>
                </a:solidFill>
                <a:effectLst/>
                <a:latin typeface="Arial Unicode MS"/>
                <a:cs typeface="Arial" panose="020B0604020202020204" pitchFamily="34" charset="0"/>
              </a:rPr>
              <a:t>‏‏</a:t>
            </a:r>
            <a:r>
              <a:rPr kumimoji="0" lang="en-US" altLang="en-US" sz="2000" b="0" i="0" u="none" strike="noStrike" cap="none" normalizeH="0" baseline="0">
                <a:ln>
                  <a:noFill/>
                </a:ln>
                <a:solidFill>
                  <a:srgbClr val="000000"/>
                </a:solidFill>
                <a:effectLst/>
                <a:latin typeface="Arial Unicode MS"/>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3" name="Picture 42">
            <a:hlinkClick r:id="rId3" action="ppaction://hlinksldjump"/>
            <a:extLst>
              <a:ext uri="{FF2B5EF4-FFF2-40B4-BE49-F238E27FC236}">
                <a16:creationId xmlns:a16="http://schemas.microsoft.com/office/drawing/2014/main" id="{7D345713-4FE9-4E32-919A-D728D380F9E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33" name="Slide Number Placeholder 2">
            <a:hlinkClick r:id="rId5" action="ppaction://hlinksldjump"/>
            <a:extLst>
              <a:ext uri="{FF2B5EF4-FFF2-40B4-BE49-F238E27FC236}">
                <a16:creationId xmlns:a16="http://schemas.microsoft.com/office/drawing/2014/main" id="{B280E3CA-D11A-4CB9-88E0-A0C88AB8AF94}"/>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3.6</a:t>
            </a:r>
          </a:p>
        </p:txBody>
      </p:sp>
    </p:spTree>
    <p:extLst>
      <p:ext uri="{BB962C8B-B14F-4D97-AF65-F5344CB8AC3E}">
        <p14:creationId xmlns:p14="http://schemas.microsoft.com/office/powerpoint/2010/main" val="577461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ED3B1D-C95C-4E23-A9D8-DE7C0609C696}"/>
              </a:ext>
            </a:extLst>
          </p:cNvPr>
          <p:cNvSpPr>
            <a:spLocks noGrp="1"/>
          </p:cNvSpPr>
          <p:nvPr>
            <p:ph type="title"/>
          </p:nvPr>
        </p:nvSpPr>
        <p:spPr/>
        <p:txBody>
          <a:bodyPr/>
          <a:lstStyle/>
          <a:p>
            <a:r>
              <a:rPr lang="en-US" dirty="0"/>
              <a:t>End</a:t>
            </a:r>
          </a:p>
        </p:txBody>
      </p:sp>
      <p:sp>
        <p:nvSpPr>
          <p:cNvPr id="4" name="Slide Number Placeholder 3">
            <a:extLst>
              <a:ext uri="{FF2B5EF4-FFF2-40B4-BE49-F238E27FC236}">
                <a16:creationId xmlns:a16="http://schemas.microsoft.com/office/drawing/2014/main" id="{B04E58DB-18B3-4036-A6FE-901C2095E279}"/>
              </a:ext>
            </a:extLst>
          </p:cNvPr>
          <p:cNvSpPr>
            <a:spLocks noGrp="1"/>
          </p:cNvSpPr>
          <p:nvPr>
            <p:ph type="sldNum" sz="quarter" idx="12"/>
          </p:nvPr>
        </p:nvSpPr>
        <p:spPr/>
        <p:txBody>
          <a:bodyPr/>
          <a:lstStyle/>
          <a:p>
            <a:fld id="{F3E9C4B0-9109-4B6A-816F-B8FB191BD566}" type="slidenum">
              <a:rPr lang="en-US" smtClean="0"/>
              <a:t>82</a:t>
            </a:fld>
            <a:endParaRPr lang="en-US"/>
          </a:p>
        </p:txBody>
      </p:sp>
      <p:sp>
        <p:nvSpPr>
          <p:cNvPr id="6" name="Content Placeholder 5">
            <a:extLst>
              <a:ext uri="{FF2B5EF4-FFF2-40B4-BE49-F238E27FC236}">
                <a16:creationId xmlns:a16="http://schemas.microsoft.com/office/drawing/2014/main" id="{7E29FFAE-02B0-4E49-B5A9-433B412193A2}"/>
              </a:ext>
            </a:extLst>
          </p:cNvPr>
          <p:cNvSpPr>
            <a:spLocks noGrp="1"/>
          </p:cNvSpPr>
          <p:nvPr>
            <p:ph idx="1"/>
          </p:nvPr>
        </p:nvSpPr>
        <p:spPr/>
        <p:txBody>
          <a:bodyPr/>
          <a:lstStyle/>
          <a:p>
            <a:r>
              <a:rPr lang="en-US" dirty="0">
                <a:hlinkClick r:id="rId2" action="ppaction://hlinksldjump"/>
              </a:rPr>
              <a:t>Test Questions</a:t>
            </a:r>
            <a:endParaRPr lang="en-US" dirty="0"/>
          </a:p>
          <a:p>
            <a:r>
              <a:rPr lang="en-US" dirty="0">
                <a:hlinkClick r:id="rId3" action="ppaction://hlinksldjump"/>
              </a:rPr>
              <a:t>Programming Exercises</a:t>
            </a:r>
            <a:endParaRPr lang="en-US" dirty="0"/>
          </a:p>
        </p:txBody>
      </p:sp>
      <p:pic>
        <p:nvPicPr>
          <p:cNvPr id="7" name="Picture 6">
            <a:hlinkClick r:id="rId4" action="ppaction://hlinksldjump"/>
            <a:extLst>
              <a:ext uri="{FF2B5EF4-FFF2-40B4-BE49-F238E27FC236}">
                <a16:creationId xmlns:a16="http://schemas.microsoft.com/office/drawing/2014/main" id="{3B6BFE2E-BDD4-42BD-8B60-F2B0B5E6F156}"/>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388096" y="81280"/>
            <a:ext cx="609600" cy="609600"/>
          </a:xfrm>
          <a:prstGeom prst="rect">
            <a:avLst/>
          </a:prstGeom>
        </p:spPr>
      </p:pic>
    </p:spTree>
    <p:extLst>
      <p:ext uri="{BB962C8B-B14F-4D97-AF65-F5344CB8AC3E}">
        <p14:creationId xmlns:p14="http://schemas.microsoft.com/office/powerpoint/2010/main" val="3625382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6128-BE40-43C4-A2DE-782A0310EA11}"/>
              </a:ext>
            </a:extLst>
          </p:cNvPr>
          <p:cNvSpPr>
            <a:spLocks noGrp="1"/>
          </p:cNvSpPr>
          <p:nvPr>
            <p:ph type="title"/>
          </p:nvPr>
        </p:nvSpPr>
        <p:spPr/>
        <p:txBody>
          <a:bodyPr/>
          <a:lstStyle/>
          <a:p>
            <a:r>
              <a:rPr lang="en-US" dirty="0"/>
              <a:t>Test Questions</a:t>
            </a:r>
          </a:p>
        </p:txBody>
      </p:sp>
      <p:sp>
        <p:nvSpPr>
          <p:cNvPr id="7" name="Slide Number Placeholder 6">
            <a:extLst>
              <a:ext uri="{FF2B5EF4-FFF2-40B4-BE49-F238E27FC236}">
                <a16:creationId xmlns:a16="http://schemas.microsoft.com/office/drawing/2014/main" id="{F68A024B-4AA6-4AC7-8037-F7DA6D74B9BC}"/>
              </a:ext>
            </a:extLst>
          </p:cNvPr>
          <p:cNvSpPr>
            <a:spLocks noGrp="1"/>
          </p:cNvSpPr>
          <p:nvPr>
            <p:ph type="sldNum" sz="quarter" idx="12"/>
          </p:nvPr>
        </p:nvSpPr>
        <p:spPr/>
        <p:txBody>
          <a:bodyPr/>
          <a:lstStyle/>
          <a:p>
            <a:fld id="{F3E9C4B0-9109-4B6A-816F-B8FB191BD566}" type="slidenum">
              <a:rPr lang="en-US" smtClean="0"/>
              <a:t>83</a:t>
            </a:fld>
            <a:endParaRPr lang="en-US"/>
          </a:p>
        </p:txBody>
      </p:sp>
      <p:sp>
        <p:nvSpPr>
          <p:cNvPr id="3" name="Content Placeholder 2">
            <a:extLst>
              <a:ext uri="{FF2B5EF4-FFF2-40B4-BE49-F238E27FC236}">
                <a16:creationId xmlns:a16="http://schemas.microsoft.com/office/drawing/2014/main" id="{EAF5513E-9BC7-44CA-9EFE-A1697B8E440A}"/>
              </a:ext>
            </a:extLst>
          </p:cNvPr>
          <p:cNvSpPr>
            <a:spLocks noGrp="1"/>
          </p:cNvSpPr>
          <p:nvPr>
            <p:ph idx="1"/>
          </p:nvPr>
        </p:nvSpPr>
        <p:spPr/>
        <p:txBody>
          <a:bodyPr>
            <a:normAutofit/>
          </a:bodyPr>
          <a:lstStyle/>
          <a:p>
            <a:pPr algn="l"/>
            <a:r>
              <a:rPr lang="en-US" sz="2400" dirty="0"/>
              <a:t>Do the test questions for this chapter online at </a:t>
            </a:r>
            <a:br>
              <a:rPr lang="en-US" sz="2400" dirty="0"/>
            </a:br>
            <a:r>
              <a:rPr lang="en-US" sz="1800" dirty="0">
                <a:hlinkClick r:id="rId2"/>
              </a:rPr>
              <a:t>https://liveexample-ppe.pearsoncmg.com/selftest/selftestpy?chapter=3</a:t>
            </a:r>
            <a:r>
              <a:rPr lang="en-US" sz="1800" dirty="0"/>
              <a:t> </a:t>
            </a:r>
            <a:endParaRPr lang="en-US" sz="2400" dirty="0"/>
          </a:p>
        </p:txBody>
      </p:sp>
      <p:pic>
        <p:nvPicPr>
          <p:cNvPr id="5" name="Picture 4">
            <a:extLst>
              <a:ext uri="{FF2B5EF4-FFF2-40B4-BE49-F238E27FC236}">
                <a16:creationId xmlns:a16="http://schemas.microsoft.com/office/drawing/2014/main" id="{89C53B28-8B9E-49D2-A255-687C1F5EAD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557" y="2353660"/>
            <a:ext cx="4858885" cy="3958613"/>
          </a:xfrm>
          <a:prstGeom prst="rect">
            <a:avLst/>
          </a:prstGeom>
          <a:ln>
            <a:solidFill>
              <a:schemeClr val="tx1">
                <a:lumMod val="50000"/>
                <a:lumOff val="50000"/>
              </a:schemeClr>
            </a:solidFill>
          </a:ln>
        </p:spPr>
      </p:pic>
      <p:pic>
        <p:nvPicPr>
          <p:cNvPr id="8" name="Picture 7">
            <a:hlinkClick r:id="rId4" action="ppaction://hlinksldjump"/>
            <a:extLst>
              <a:ext uri="{FF2B5EF4-FFF2-40B4-BE49-F238E27FC236}">
                <a16:creationId xmlns:a16="http://schemas.microsoft.com/office/drawing/2014/main" id="{AB323A1E-ED8F-4AF8-98DF-0729BA53D175}"/>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Tree>
    <p:extLst>
      <p:ext uri="{BB962C8B-B14F-4D97-AF65-F5344CB8AC3E}">
        <p14:creationId xmlns:p14="http://schemas.microsoft.com/office/powerpoint/2010/main" val="823653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6326-8889-4F99-B7C4-6FC3CEC870BC}"/>
              </a:ext>
            </a:extLst>
          </p:cNvPr>
          <p:cNvSpPr>
            <a:spLocks noGrp="1"/>
          </p:cNvSpPr>
          <p:nvPr>
            <p:ph type="title"/>
          </p:nvPr>
        </p:nvSpPr>
        <p:spPr/>
        <p:txBody>
          <a:bodyPr/>
          <a:lstStyle/>
          <a:p>
            <a:r>
              <a:rPr lang="en-US" dirty="0"/>
              <a:t>Programming Exercises</a:t>
            </a:r>
          </a:p>
        </p:txBody>
      </p:sp>
      <p:sp>
        <p:nvSpPr>
          <p:cNvPr id="6" name="Slide Number Placeholder 5">
            <a:extLst>
              <a:ext uri="{FF2B5EF4-FFF2-40B4-BE49-F238E27FC236}">
                <a16:creationId xmlns:a16="http://schemas.microsoft.com/office/drawing/2014/main" id="{A6BBD7B7-A66A-43D6-99F0-323F4472F90C}"/>
              </a:ext>
            </a:extLst>
          </p:cNvPr>
          <p:cNvSpPr>
            <a:spLocks noGrp="1"/>
          </p:cNvSpPr>
          <p:nvPr>
            <p:ph type="sldNum" sz="quarter" idx="12"/>
          </p:nvPr>
        </p:nvSpPr>
        <p:spPr/>
        <p:txBody>
          <a:bodyPr/>
          <a:lstStyle/>
          <a:p>
            <a:fld id="{F3E9C4B0-9109-4B6A-816F-B8FB191BD566}" type="slidenum">
              <a:rPr lang="en-US" smtClean="0"/>
              <a:t>84</a:t>
            </a:fld>
            <a:endParaRPr lang="en-US"/>
          </a:p>
        </p:txBody>
      </p:sp>
      <p:sp>
        <p:nvSpPr>
          <p:cNvPr id="4" name="Content Placeholder 3">
            <a:extLst>
              <a:ext uri="{FF2B5EF4-FFF2-40B4-BE49-F238E27FC236}">
                <a16:creationId xmlns:a16="http://schemas.microsoft.com/office/drawing/2014/main" id="{6B074646-A9FD-4C67-B02E-E1FE4824F2D7}"/>
              </a:ext>
            </a:extLst>
          </p:cNvPr>
          <p:cNvSpPr>
            <a:spLocks noGrp="1"/>
          </p:cNvSpPr>
          <p:nvPr>
            <p:ph idx="1"/>
          </p:nvPr>
        </p:nvSpPr>
        <p:spPr/>
        <p:txBody>
          <a:bodyPr>
            <a:normAutofit/>
          </a:bodyPr>
          <a:lstStyle/>
          <a:p>
            <a:r>
              <a:rPr lang="en-US" altLang="en-US" sz="2800" dirty="0"/>
              <a:t>Page 85 – 88:</a:t>
            </a:r>
          </a:p>
          <a:p>
            <a:pPr lvl="1"/>
            <a:r>
              <a:rPr lang="en-US" altLang="en-US" dirty="0"/>
              <a:t>3.1 - 3.5</a:t>
            </a:r>
          </a:p>
          <a:p>
            <a:pPr lvl="1"/>
            <a:r>
              <a:rPr lang="en-US" altLang="en-US" dirty="0"/>
              <a:t>3.8 - 3.9</a:t>
            </a:r>
          </a:p>
          <a:p>
            <a:pPr lvl="1"/>
            <a:r>
              <a:rPr lang="en-US" altLang="en-US" dirty="0"/>
              <a:t>3.11</a:t>
            </a:r>
          </a:p>
          <a:p>
            <a:r>
              <a:rPr lang="en-US" altLang="en-US">
                <a:hlinkClick r:id="rId2"/>
              </a:rPr>
              <a:t>Lab #5</a:t>
            </a:r>
            <a:endParaRPr lang="en-US" altLang="en-US"/>
          </a:p>
          <a:p>
            <a:endParaRPr lang="en-US" altLang="en-US" dirty="0"/>
          </a:p>
        </p:txBody>
      </p:sp>
      <p:pic>
        <p:nvPicPr>
          <p:cNvPr id="7" name="Picture 6">
            <a:hlinkClick r:id="rId3" action="ppaction://hlinksldjump"/>
            <a:extLst>
              <a:ext uri="{FF2B5EF4-FFF2-40B4-BE49-F238E27FC236}">
                <a16:creationId xmlns:a16="http://schemas.microsoft.com/office/drawing/2014/main" id="{48BFF78A-DD91-46EB-B9C4-C6E166FF14D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Tree>
    <p:extLst>
      <p:ext uri="{BB962C8B-B14F-4D97-AF65-F5344CB8AC3E}">
        <p14:creationId xmlns:p14="http://schemas.microsoft.com/office/powerpoint/2010/main" val="342908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64EA7-5DF6-4CE6-93D4-A1D278B86545}"/>
              </a:ext>
            </a:extLst>
          </p:cNvPr>
          <p:cNvSpPr>
            <a:spLocks noGrp="1"/>
          </p:cNvSpPr>
          <p:nvPr>
            <p:ph type="title"/>
          </p:nvPr>
        </p:nvSpPr>
        <p:spPr/>
        <p:txBody>
          <a:bodyPr/>
          <a:lstStyle/>
          <a:p>
            <a:r>
              <a:rPr lang="en-US" dirty="0"/>
              <a:t>Python Built-in Functions </a:t>
            </a:r>
          </a:p>
        </p:txBody>
      </p:sp>
      <p:sp>
        <p:nvSpPr>
          <p:cNvPr id="3" name="Slide Number Placeholder 2">
            <a:extLst>
              <a:ext uri="{FF2B5EF4-FFF2-40B4-BE49-F238E27FC236}">
                <a16:creationId xmlns:a16="http://schemas.microsoft.com/office/drawing/2014/main" id="{F37309F3-2E9E-466E-956C-0BC64C54DAFF}"/>
              </a:ext>
            </a:extLst>
          </p:cNvPr>
          <p:cNvSpPr>
            <a:spLocks noGrp="1"/>
          </p:cNvSpPr>
          <p:nvPr>
            <p:ph type="sldNum" sz="quarter" idx="12"/>
          </p:nvPr>
        </p:nvSpPr>
        <p:spPr/>
        <p:txBody>
          <a:bodyPr/>
          <a:lstStyle/>
          <a:p>
            <a:fld id="{F3E9C4B0-9109-4B6A-816F-B8FB191BD566}" type="slidenum">
              <a:rPr lang="en-US" smtClean="0"/>
              <a:t>9</a:t>
            </a:fld>
            <a:endParaRPr lang="en-US"/>
          </a:p>
        </p:txBody>
      </p:sp>
      <p:sp>
        <p:nvSpPr>
          <p:cNvPr id="5" name="Content Placeholder 4">
            <a:extLst>
              <a:ext uri="{FF2B5EF4-FFF2-40B4-BE49-F238E27FC236}">
                <a16:creationId xmlns:a16="http://schemas.microsoft.com/office/drawing/2014/main" id="{621BFF64-7E4D-48D7-9A72-1EDBEEBE230F}"/>
              </a:ext>
            </a:extLst>
          </p:cNvPr>
          <p:cNvSpPr>
            <a:spLocks noGrp="1"/>
          </p:cNvSpPr>
          <p:nvPr>
            <p:ph idx="1"/>
          </p:nvPr>
        </p:nvSpPr>
        <p:spPr/>
        <p:txBody>
          <a:bodyPr>
            <a:normAutofit/>
          </a:bodyPr>
          <a:lstStyle/>
          <a:p>
            <a:pPr algn="just"/>
            <a:r>
              <a:rPr lang="en-US" dirty="0"/>
              <a:t>A </a:t>
            </a:r>
            <a:r>
              <a:rPr lang="en-US" dirty="0">
                <a:solidFill>
                  <a:schemeClr val="accent2"/>
                </a:solidFill>
              </a:rPr>
              <a:t>function</a:t>
            </a:r>
            <a:r>
              <a:rPr lang="en-US" dirty="0"/>
              <a:t> is a </a:t>
            </a:r>
            <a:r>
              <a:rPr lang="en-US" dirty="0">
                <a:solidFill>
                  <a:schemeClr val="accent2"/>
                </a:solidFill>
              </a:rPr>
              <a:t>group of statements </a:t>
            </a:r>
            <a:r>
              <a:rPr lang="en-US" dirty="0"/>
              <a:t>that performs a specific task. </a:t>
            </a:r>
          </a:p>
          <a:p>
            <a:pPr algn="just"/>
            <a:r>
              <a:rPr lang="en-US" dirty="0"/>
              <a:t>Python, as well as other programming languages, provides a </a:t>
            </a:r>
            <a:r>
              <a:rPr lang="en-US" dirty="0">
                <a:solidFill>
                  <a:schemeClr val="accent2"/>
                </a:solidFill>
              </a:rPr>
              <a:t>library of functions</a:t>
            </a:r>
            <a:r>
              <a:rPr lang="en-US" dirty="0"/>
              <a:t>. </a:t>
            </a:r>
          </a:p>
          <a:p>
            <a:pPr algn="just"/>
            <a:r>
              <a:rPr lang="en-US" dirty="0"/>
              <a:t>You have already used the functions </a:t>
            </a:r>
            <a:r>
              <a:rPr lang="en-US" dirty="0">
                <a:solidFill>
                  <a:srgbClr val="7030A0"/>
                </a:solidFill>
              </a:rPr>
              <a:t>eval</a:t>
            </a:r>
            <a:r>
              <a:rPr lang="en-US" dirty="0"/>
              <a:t>, </a:t>
            </a:r>
            <a:r>
              <a:rPr lang="en-US" dirty="0">
                <a:solidFill>
                  <a:srgbClr val="7030A0"/>
                </a:solidFill>
              </a:rPr>
              <a:t>input</a:t>
            </a:r>
            <a:r>
              <a:rPr lang="en-US" dirty="0"/>
              <a:t>, </a:t>
            </a:r>
            <a:r>
              <a:rPr lang="en-US" dirty="0">
                <a:solidFill>
                  <a:srgbClr val="7030A0"/>
                </a:solidFill>
              </a:rPr>
              <a:t>print</a:t>
            </a:r>
            <a:r>
              <a:rPr lang="en-US" dirty="0"/>
              <a:t>, and </a:t>
            </a:r>
            <a:r>
              <a:rPr lang="en-US" dirty="0">
                <a:solidFill>
                  <a:srgbClr val="7030A0"/>
                </a:solidFill>
              </a:rPr>
              <a:t>int</a:t>
            </a:r>
            <a:r>
              <a:rPr lang="en-US" dirty="0"/>
              <a:t>. </a:t>
            </a:r>
          </a:p>
          <a:p>
            <a:pPr algn="just"/>
            <a:r>
              <a:rPr lang="en-US" dirty="0"/>
              <a:t>These are </a:t>
            </a:r>
            <a:r>
              <a:rPr lang="en-US" dirty="0">
                <a:solidFill>
                  <a:schemeClr val="accent2"/>
                </a:solidFill>
              </a:rPr>
              <a:t>built-in functions </a:t>
            </a:r>
            <a:r>
              <a:rPr lang="en-US" dirty="0"/>
              <a:t>and they are </a:t>
            </a:r>
            <a:r>
              <a:rPr lang="en-US" dirty="0">
                <a:solidFill>
                  <a:schemeClr val="accent2"/>
                </a:solidFill>
              </a:rPr>
              <a:t>always available </a:t>
            </a:r>
            <a:r>
              <a:rPr lang="en-US" dirty="0"/>
              <a:t>in the Python interpreter. You don’t have to </a:t>
            </a:r>
            <a:r>
              <a:rPr lang="en-US" dirty="0">
                <a:solidFill>
                  <a:schemeClr val="accent2"/>
                </a:solidFill>
              </a:rPr>
              <a:t>import</a:t>
            </a:r>
            <a:r>
              <a:rPr lang="en-US" dirty="0"/>
              <a:t> any </a:t>
            </a:r>
            <a:r>
              <a:rPr lang="en-US" dirty="0">
                <a:solidFill>
                  <a:schemeClr val="accent2"/>
                </a:solidFill>
              </a:rPr>
              <a:t>modules</a:t>
            </a:r>
            <a:r>
              <a:rPr lang="en-US" dirty="0"/>
              <a:t> to use these functions. </a:t>
            </a:r>
          </a:p>
          <a:p>
            <a:pPr algn="just"/>
            <a:r>
              <a:rPr lang="en-US" dirty="0"/>
              <a:t>Additionally, you can use the built-in functions </a:t>
            </a:r>
            <a:r>
              <a:rPr lang="en-US" dirty="0">
                <a:solidFill>
                  <a:srgbClr val="7030A0"/>
                </a:solidFill>
              </a:rPr>
              <a:t>abs</a:t>
            </a:r>
            <a:r>
              <a:rPr lang="en-US" dirty="0"/>
              <a:t>, </a:t>
            </a:r>
            <a:r>
              <a:rPr lang="en-US" dirty="0">
                <a:solidFill>
                  <a:srgbClr val="7030A0"/>
                </a:solidFill>
              </a:rPr>
              <a:t>max</a:t>
            </a:r>
            <a:r>
              <a:rPr lang="en-US" dirty="0"/>
              <a:t>, </a:t>
            </a:r>
            <a:r>
              <a:rPr lang="en-US" dirty="0">
                <a:solidFill>
                  <a:srgbClr val="7030A0"/>
                </a:solidFill>
              </a:rPr>
              <a:t>min</a:t>
            </a:r>
            <a:r>
              <a:rPr lang="en-US" dirty="0"/>
              <a:t>, </a:t>
            </a:r>
            <a:r>
              <a:rPr lang="en-US" dirty="0">
                <a:solidFill>
                  <a:srgbClr val="7030A0"/>
                </a:solidFill>
              </a:rPr>
              <a:t>pow</a:t>
            </a:r>
            <a:r>
              <a:rPr lang="en-US" dirty="0"/>
              <a:t>, and </a:t>
            </a:r>
            <a:r>
              <a:rPr lang="en-US" dirty="0">
                <a:solidFill>
                  <a:srgbClr val="7030A0"/>
                </a:solidFill>
              </a:rPr>
              <a:t>round</a:t>
            </a:r>
            <a:r>
              <a:rPr lang="en-US" dirty="0"/>
              <a:t>, as shown in the following slide.</a:t>
            </a:r>
          </a:p>
        </p:txBody>
      </p:sp>
      <p:pic>
        <p:nvPicPr>
          <p:cNvPr id="6" name="Picture 5">
            <a:hlinkClick r:id="rId2" action="ppaction://hlinksldjump"/>
            <a:extLst>
              <a:ext uri="{FF2B5EF4-FFF2-40B4-BE49-F238E27FC236}">
                <a16:creationId xmlns:a16="http://schemas.microsoft.com/office/drawing/2014/main" id="{52D937FE-5D59-4A61-9895-14E75BEB4BF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909304" y="6629400"/>
            <a:ext cx="234696" cy="234696"/>
          </a:xfrm>
          <a:prstGeom prst="rect">
            <a:avLst/>
          </a:prstGeom>
        </p:spPr>
      </p:pic>
      <p:sp>
        <p:nvSpPr>
          <p:cNvPr id="7" name="Slide Number Placeholder 2">
            <a:hlinkClick r:id="rId4" action="ppaction://hlinksldjump"/>
            <a:extLst>
              <a:ext uri="{FF2B5EF4-FFF2-40B4-BE49-F238E27FC236}">
                <a16:creationId xmlns:a16="http://schemas.microsoft.com/office/drawing/2014/main" id="{32149B6F-F9E7-4DC3-9E60-73B1FE7AA187}"/>
              </a:ext>
            </a:extLst>
          </p:cNvPr>
          <p:cNvSpPr txBox="1">
            <a:spLocks/>
          </p:cNvSpPr>
          <p:nvPr/>
        </p:nvSpPr>
        <p:spPr>
          <a:xfrm>
            <a:off x="0" y="6646272"/>
            <a:ext cx="2800350" cy="187517"/>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dirty="0"/>
              <a:t>3.2</a:t>
            </a:r>
          </a:p>
        </p:txBody>
      </p:sp>
    </p:spTree>
    <p:extLst>
      <p:ext uri="{BB962C8B-B14F-4D97-AF65-F5344CB8AC3E}">
        <p14:creationId xmlns:p14="http://schemas.microsoft.com/office/powerpoint/2010/main" val="457997811"/>
      </p:ext>
    </p:extLst>
  </p:cSld>
  <p:clrMapOvr>
    <a:masterClrMapping/>
  </p:clrMapOvr>
</p:sld>
</file>

<file path=ppt/theme/theme1.xml><?xml version="1.0" encoding="utf-8"?>
<a:theme xmlns:a="http://schemas.openxmlformats.org/drawingml/2006/main" name="Theme CPIT 110">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 CPIT 110" id="{89A2CCF9-1BF4-49E6-B307-DF0E2D3417D8}" vid="{A90AFC6B-A3E8-426A-9CCA-4C30D4F435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CPIT 110</Template>
  <TotalTime>5885</TotalTime>
  <Words>10281</Words>
  <Application>Microsoft Macintosh PowerPoint</Application>
  <PresentationFormat>عرض على الشاشة (4:3)</PresentationFormat>
  <Paragraphs>1596</Paragraphs>
  <Slides>84</Slides>
  <Notes>42</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84</vt:i4>
      </vt:variant>
    </vt:vector>
  </HeadingPairs>
  <TitlesOfParts>
    <vt:vector size="93" baseType="lpstr">
      <vt:lpstr>Arial Unicode MS</vt:lpstr>
      <vt:lpstr>Arial</vt:lpstr>
      <vt:lpstr>Calibri</vt:lpstr>
      <vt:lpstr>Calibri Light</vt:lpstr>
      <vt:lpstr>Cambria Math</vt:lpstr>
      <vt:lpstr>Courier New</vt:lpstr>
      <vt:lpstr>Times New Roman</vt:lpstr>
      <vt:lpstr>Wingdings</vt:lpstr>
      <vt:lpstr>Theme CPIT 110</vt:lpstr>
      <vt:lpstr>Chapter 3  Mathematical Functions, and Strings</vt:lpstr>
      <vt:lpstr>Sections</vt:lpstr>
      <vt:lpstr>Programs</vt:lpstr>
      <vt:lpstr>Check Points</vt:lpstr>
      <vt:lpstr>Objectives</vt:lpstr>
      <vt:lpstr>3.1. Motivations</vt:lpstr>
      <vt:lpstr>Motivations</vt:lpstr>
      <vt:lpstr>3.2. Common Python Functions</vt:lpstr>
      <vt:lpstr>Python Built-in Functions </vt:lpstr>
      <vt:lpstr>Simple Python Built-in Functions</vt:lpstr>
      <vt:lpstr>Simple Python Built-in Functions Example</vt:lpstr>
      <vt:lpstr>math Module </vt:lpstr>
      <vt:lpstr>math Module </vt:lpstr>
      <vt:lpstr>عرض تقديمي في PowerPoint</vt:lpstr>
      <vt:lpstr>math Module Example</vt:lpstr>
      <vt:lpstr>math Module The Output of The Example</vt:lpstr>
      <vt:lpstr>Compute Angles Program 1</vt:lpstr>
      <vt:lpstr>Remember</vt:lpstr>
      <vt:lpstr>Compute Angles Phase 1: Problem-solving</vt:lpstr>
      <vt:lpstr>Compute Angles Phase 1: Problem-solving</vt:lpstr>
      <vt:lpstr>Compute Angles Phase 2: Implementation</vt:lpstr>
      <vt:lpstr>Compute Angles Phase 2: Implementation</vt:lpstr>
      <vt:lpstr>Compute Angles Phase 2: Implementation</vt:lpstr>
      <vt:lpstr>Compute Angles Discussion</vt:lpstr>
      <vt:lpstr>Compute Angles Simplified Implementation  </vt:lpstr>
      <vt:lpstr>Compute Angles Simplified Implementation  </vt:lpstr>
      <vt:lpstr>Remember</vt:lpstr>
      <vt:lpstr>Check Point #1</vt:lpstr>
      <vt:lpstr>3.3. Strings and Characters</vt:lpstr>
      <vt:lpstr>Strings and Characters</vt:lpstr>
      <vt:lpstr>Strings and Characters Example</vt:lpstr>
      <vt:lpstr>Note</vt:lpstr>
      <vt:lpstr>Escape Sequences for Special Characters</vt:lpstr>
      <vt:lpstr>Python Escape Sequences</vt:lpstr>
      <vt:lpstr>Python Escape Sequences</vt:lpstr>
      <vt:lpstr>Python Escape Sequences Example</vt:lpstr>
      <vt:lpstr>Python Escape Sequences Example</vt:lpstr>
      <vt:lpstr>Don't Get Confused</vt:lpstr>
      <vt:lpstr>Printing Without The Newline</vt:lpstr>
      <vt:lpstr>Printing Without The Newline</vt:lpstr>
      <vt:lpstr>The str Function</vt:lpstr>
      <vt:lpstr>The String Concatenation Operator</vt:lpstr>
      <vt:lpstr>The String Concatenation Operator</vt:lpstr>
      <vt:lpstr>Reading Strings From the Console</vt:lpstr>
      <vt:lpstr>Check Point #2</vt:lpstr>
      <vt:lpstr>Check Point #3</vt:lpstr>
      <vt:lpstr>3.4. Case Study: Minimum Number of Coins</vt:lpstr>
      <vt:lpstr>Compute Change Program 2</vt:lpstr>
      <vt:lpstr>Compute Change Phase 1: Problem-solving</vt:lpstr>
      <vt:lpstr>Compute Change Phase 1: Problem-solving</vt:lpstr>
      <vt:lpstr>Compute Change Phase 1: Problem-solving</vt:lpstr>
      <vt:lpstr>Compute Change Phase 1: Problem-solving</vt:lpstr>
      <vt:lpstr>Compute Change Phase 1: Problem-solving</vt:lpstr>
      <vt:lpstr>Compute Change Phase 1: Problem-solving</vt:lpstr>
      <vt:lpstr>Compute Change Phase 1: Problem-solving</vt:lpstr>
      <vt:lpstr>Compute Change Phase 1: Problem-solving</vt:lpstr>
      <vt:lpstr>Compute Change Phase 2: Implementation</vt:lpstr>
      <vt:lpstr>Compute Change Phase 2: Implementation</vt:lpstr>
      <vt:lpstr>Compute Change Trace The Program Execution</vt:lpstr>
      <vt:lpstr>Compute Change Discussion</vt:lpstr>
      <vt:lpstr>Compute Change Discussion</vt:lpstr>
      <vt:lpstr>Caution</vt:lpstr>
      <vt:lpstr>3.6. Formatting Numbers and Strings</vt:lpstr>
      <vt:lpstr>Formatting Numbers and Strings</vt:lpstr>
      <vt:lpstr>Formatting Numbers and Strings</vt:lpstr>
      <vt:lpstr>Formatting Floating-Point Numbers</vt:lpstr>
      <vt:lpstr>Formatting Floating-Point Numbers</vt:lpstr>
      <vt:lpstr>Formatting Floating-Point Numbers</vt:lpstr>
      <vt:lpstr>Formatting as a Percentage</vt:lpstr>
      <vt:lpstr>Justifying Format</vt:lpstr>
      <vt:lpstr>Formatting Integers</vt:lpstr>
      <vt:lpstr>Formatting Strings</vt:lpstr>
      <vt:lpstr>Frequently Used Specifiers</vt:lpstr>
      <vt:lpstr>Note</vt:lpstr>
      <vt:lpstr>Note</vt:lpstr>
      <vt:lpstr>Print a Table Program 3</vt:lpstr>
      <vt:lpstr>Print a Table Implementation A</vt:lpstr>
      <vt:lpstr>Print a Table Implementation B</vt:lpstr>
      <vt:lpstr>Print a Table Discussion</vt:lpstr>
      <vt:lpstr>Check Point #4</vt:lpstr>
      <vt:lpstr>Check Point #5</vt:lpstr>
      <vt:lpstr>End</vt:lpstr>
      <vt:lpstr>Test Questions</vt:lpstr>
      <vt:lpstr>Programming 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Mathematical Functions, and Strings</dc:title>
  <dc:creator>Ahmad Tayeb;ajtayeb@kau.edu.sa</dc:creator>
  <cp:lastModifiedBy>HANI JAMAL JAMIL SULAIMANI</cp:lastModifiedBy>
  <cp:revision>436</cp:revision>
  <dcterms:created xsi:type="dcterms:W3CDTF">2019-06-30T05:30:37Z</dcterms:created>
  <dcterms:modified xsi:type="dcterms:W3CDTF">2022-08-24T09:06:41Z</dcterms:modified>
</cp:coreProperties>
</file>